
<file path=[Content_Types].xml><?xml version="1.0" encoding="utf-8"?>
<Types xmlns="http://schemas.openxmlformats.org/package/2006/content-types">
  <Default Extension="gif" ContentType="image/gif"/>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9.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0.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1.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2.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3.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14.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notesSlides/notesSlide24.xml" ContentType="application/vnd.openxmlformats-officedocument.presentationml.notesSl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25.xml" ContentType="application/vnd.openxmlformats-officedocument.presentationml.notesSl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notesSlides/notesSlide26.xml" ContentType="application/vnd.openxmlformats-officedocument.presentationml.notesSlide+xml"/>
  <Override PartName="/ppt/charts/chart29.xml" ContentType="application/vnd.openxmlformats-officedocument.drawingml.chart+xml"/>
  <Override PartName="/ppt/notesSlides/notesSlide27.xml" ContentType="application/vnd.openxmlformats-officedocument.presentationml.notesSlide+xml"/>
  <Override PartName="/ppt/charts/chart30.xml" ContentType="application/vnd.openxmlformats-officedocument.drawingml.chart+xml"/>
  <Override PartName="/ppt/charts/style29.xml" ContentType="application/vnd.ms-office.chartstyle+xml"/>
  <Override PartName="/ppt/charts/colors29.xml" ContentType="application/vnd.ms-office.chartcolorstyle+xml"/>
  <Override PartName="/ppt/drawings/drawing1.xml" ContentType="application/vnd.openxmlformats-officedocument.drawingml.chartshapes+xml"/>
  <Override PartName="/ppt/notesSlides/notesSlide28.xml" ContentType="application/vnd.openxmlformats-officedocument.presentationml.notesSlide+xml"/>
  <Override PartName="/ppt/charts/chart31.xml" ContentType="application/vnd.openxmlformats-officedocument.drawingml.chart+xml"/>
  <Override PartName="/ppt/charts/style30.xml" ContentType="application/vnd.ms-office.chartstyle+xml"/>
  <Override PartName="/ppt/charts/colors30.xml" ContentType="application/vnd.ms-office.chartcolorstyl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32.xml" ContentType="application/vnd.openxmlformats-officedocument.drawingml.chart+xml"/>
  <Override PartName="/ppt/charts/style31.xml" ContentType="application/vnd.ms-office.chartstyle+xml"/>
  <Override PartName="/ppt/charts/colors31.xml" ContentType="application/vnd.ms-office.chartcolorstyle+xml"/>
  <Override PartName="/ppt/notesSlides/notesSlide31.xml" ContentType="application/vnd.openxmlformats-officedocument.presentationml.notesSlide+xml"/>
  <Override PartName="/ppt/charts/chart33.xml" ContentType="application/vnd.openxmlformats-officedocument.drawingml.chart+xml"/>
  <Override PartName="/ppt/charts/style32.xml" ContentType="application/vnd.ms-office.chartstyle+xml"/>
  <Override PartName="/ppt/charts/colors32.xml" ContentType="application/vnd.ms-office.chartcolorstyl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34.xml" ContentType="application/vnd.openxmlformats-officedocument.drawingml.chart+xml"/>
  <Override PartName="/ppt/charts/style33.xml" ContentType="application/vnd.ms-office.chartstyle+xml"/>
  <Override PartName="/ppt/charts/colors33.xml" ContentType="application/vnd.ms-office.chartcolorstyle+xml"/>
  <Override PartName="/ppt/notesSlides/notesSlide34.xml" ContentType="application/vnd.openxmlformats-officedocument.presentationml.notesSlide+xml"/>
  <Override PartName="/ppt/charts/chart35.xml" ContentType="application/vnd.openxmlformats-officedocument.drawingml.chart+xml"/>
  <Override PartName="/ppt/charts/style34.xml" ContentType="application/vnd.ms-office.chartstyle+xml"/>
  <Override PartName="/ppt/charts/colors34.xml" ContentType="application/vnd.ms-office.chartcolorstyl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rts/chart36.xml" ContentType="application/vnd.openxmlformats-officedocument.drawingml.chart+xml"/>
  <Override PartName="/ppt/charts/style35.xml" ContentType="application/vnd.ms-office.chartstyle+xml"/>
  <Override PartName="/ppt/charts/colors35.xml" ContentType="application/vnd.ms-office.chartcolorstyle+xml"/>
  <Override PartName="/ppt/notesSlides/notesSlide37.xml" ContentType="application/vnd.openxmlformats-officedocument.presentationml.notesSlide+xml"/>
  <Override PartName="/ppt/charts/chart37.xml" ContentType="application/vnd.openxmlformats-officedocument.drawingml.chart+xml"/>
  <Override PartName="/ppt/charts/style36.xml" ContentType="application/vnd.ms-office.chartstyle+xml"/>
  <Override PartName="/ppt/charts/colors36.xml" ContentType="application/vnd.ms-office.chartcolorstyl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charts/chart38.xml" ContentType="application/vnd.openxmlformats-officedocument.drawingml.chart+xml"/>
  <Override PartName="/ppt/charts/style37.xml" ContentType="application/vnd.ms-office.chartstyle+xml"/>
  <Override PartName="/ppt/charts/colors37.xml" ContentType="application/vnd.ms-office.chartcolorstyle+xml"/>
  <Override PartName="/ppt/notesSlides/notesSlide40.xml" ContentType="application/vnd.openxmlformats-officedocument.presentationml.notesSlide+xml"/>
  <Override PartName="/ppt/charts/chart39.xml" ContentType="application/vnd.openxmlformats-officedocument.drawingml.chart+xml"/>
  <Override PartName="/ppt/charts/style38.xml" ContentType="application/vnd.ms-office.chartstyle+xml"/>
  <Override PartName="/ppt/charts/colors38.xml" ContentType="application/vnd.ms-office.chartcolorstyl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charts/chart40.xml" ContentType="application/vnd.openxmlformats-officedocument.drawingml.chart+xml"/>
  <Override PartName="/ppt/charts/style39.xml" ContentType="application/vnd.ms-office.chartstyle+xml"/>
  <Override PartName="/ppt/charts/colors39.xml" ContentType="application/vnd.ms-office.chartcolorstyle+xml"/>
  <Override PartName="/ppt/notesSlides/notesSlide43.xml" ContentType="application/vnd.openxmlformats-officedocument.presentationml.notesSlide+xml"/>
  <Override PartName="/ppt/charts/chart41.xml" ContentType="application/vnd.openxmlformats-officedocument.drawingml.chart+xml"/>
  <Override PartName="/ppt/charts/style40.xml" ContentType="application/vnd.ms-office.chartstyle+xml"/>
  <Override PartName="/ppt/charts/colors40.xml" ContentType="application/vnd.ms-office.chartcolorstyl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8" r:id="rId1"/>
  </p:sldMasterIdLst>
  <p:notesMasterIdLst>
    <p:notesMasterId r:id="rId53"/>
  </p:notesMasterIdLst>
  <p:sldIdLst>
    <p:sldId id="256" r:id="rId2"/>
    <p:sldId id="263" r:id="rId3"/>
    <p:sldId id="880" r:id="rId4"/>
    <p:sldId id="257" r:id="rId5"/>
    <p:sldId id="258" r:id="rId6"/>
    <p:sldId id="260" r:id="rId7"/>
    <p:sldId id="261" r:id="rId8"/>
    <p:sldId id="275" r:id="rId9"/>
    <p:sldId id="262" r:id="rId10"/>
    <p:sldId id="265" r:id="rId11"/>
    <p:sldId id="264" r:id="rId12"/>
    <p:sldId id="267" r:id="rId13"/>
    <p:sldId id="268" r:id="rId14"/>
    <p:sldId id="269" r:id="rId15"/>
    <p:sldId id="270" r:id="rId16"/>
    <p:sldId id="271" r:id="rId17"/>
    <p:sldId id="272" r:id="rId18"/>
    <p:sldId id="273" r:id="rId19"/>
    <p:sldId id="276" r:id="rId20"/>
    <p:sldId id="274" r:id="rId21"/>
    <p:sldId id="277" r:id="rId22"/>
    <p:sldId id="278" r:id="rId23"/>
    <p:sldId id="279" r:id="rId24"/>
    <p:sldId id="281" r:id="rId25"/>
    <p:sldId id="282" r:id="rId26"/>
    <p:sldId id="280" r:id="rId27"/>
    <p:sldId id="283" r:id="rId28"/>
    <p:sldId id="284" r:id="rId29"/>
    <p:sldId id="285" r:id="rId30"/>
    <p:sldId id="848" r:id="rId31"/>
    <p:sldId id="286" r:id="rId32"/>
    <p:sldId id="287" r:id="rId33"/>
    <p:sldId id="859" r:id="rId34"/>
    <p:sldId id="857" r:id="rId35"/>
    <p:sldId id="868" r:id="rId36"/>
    <p:sldId id="861" r:id="rId37"/>
    <p:sldId id="858" r:id="rId38"/>
    <p:sldId id="869" r:id="rId39"/>
    <p:sldId id="856" r:id="rId40"/>
    <p:sldId id="860" r:id="rId41"/>
    <p:sldId id="871" r:id="rId42"/>
    <p:sldId id="866" r:id="rId43"/>
    <p:sldId id="862" r:id="rId44"/>
    <p:sldId id="870" r:id="rId45"/>
    <p:sldId id="865" r:id="rId46"/>
    <p:sldId id="864" r:id="rId47"/>
    <p:sldId id="872" r:id="rId48"/>
    <p:sldId id="867" r:id="rId49"/>
    <p:sldId id="878" r:id="rId50"/>
    <p:sldId id="879" r:id="rId51"/>
    <p:sldId id="266"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rocker" initials="CC" lastIdx="0" clrIdx="0">
    <p:extLst>
      <p:ext uri="{19B8F6BF-5375-455C-9EA6-DF929625EA0E}">
        <p15:presenceInfo xmlns:p15="http://schemas.microsoft.com/office/powerpoint/2012/main" userId="914cc2dc47cb847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99"/>
    <a:srgbClr val="3333FF"/>
    <a:srgbClr val="D9D9D9"/>
    <a:srgbClr val="3333CC"/>
    <a:srgbClr val="008000"/>
    <a:srgbClr val="9999FF"/>
    <a:srgbClr val="FF00FF"/>
    <a:srgbClr val="FF6600"/>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55" autoAdjust="0"/>
    <p:restoredTop sz="94438" autoAdjust="0"/>
  </p:normalViewPr>
  <p:slideViewPr>
    <p:cSldViewPr snapToGrid="0">
      <p:cViewPr varScale="1">
        <p:scale>
          <a:sx n="111" d="100"/>
          <a:sy n="111" d="100"/>
        </p:scale>
        <p:origin x="138"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Crocker" userId="914cc2dc47cb8473" providerId="LiveId" clId="{B2D616F3-5D64-4B87-AE3A-F16E0D39FCE6}"/>
    <pc:docChg chg="undo redo custSel addSld delSld modSld sldOrd">
      <pc:chgData name="Chris Crocker" userId="914cc2dc47cb8473" providerId="LiveId" clId="{B2D616F3-5D64-4B87-AE3A-F16E0D39FCE6}" dt="2019-02-23T16:39:31.052" v="21755" actId="20577"/>
      <pc:docMkLst>
        <pc:docMk/>
      </pc:docMkLst>
      <pc:sldChg chg="modSp">
        <pc:chgData name="Chris Crocker" userId="914cc2dc47cb8473" providerId="LiveId" clId="{B2D616F3-5D64-4B87-AE3A-F16E0D39FCE6}" dt="2019-02-17T17:12:48.468" v="16473" actId="6549"/>
        <pc:sldMkLst>
          <pc:docMk/>
          <pc:sldMk cId="3004591057" sldId="256"/>
        </pc:sldMkLst>
        <pc:spChg chg="mod">
          <ac:chgData name="Chris Crocker" userId="914cc2dc47cb8473" providerId="LiveId" clId="{B2D616F3-5D64-4B87-AE3A-F16E0D39FCE6}" dt="2019-02-13T19:31:46.426" v="1039" actId="12788"/>
          <ac:spMkLst>
            <pc:docMk/>
            <pc:sldMk cId="3004591057" sldId="256"/>
            <ac:spMk id="2" creationId="{09A08F5E-DD1E-460A-B885-E5F8889B4CA0}"/>
          </ac:spMkLst>
        </pc:spChg>
        <pc:spChg chg="mod">
          <ac:chgData name="Chris Crocker" userId="914cc2dc47cb8473" providerId="LiveId" clId="{B2D616F3-5D64-4B87-AE3A-F16E0D39FCE6}" dt="2019-02-17T17:12:48.468" v="16473" actId="6549"/>
          <ac:spMkLst>
            <pc:docMk/>
            <pc:sldMk cId="3004591057" sldId="256"/>
            <ac:spMk id="3" creationId="{4D40B914-3424-4B76-99FF-177312A80103}"/>
          </ac:spMkLst>
        </pc:spChg>
        <pc:spChg chg="mod">
          <ac:chgData name="Chris Crocker" userId="914cc2dc47cb8473" providerId="LiveId" clId="{B2D616F3-5D64-4B87-AE3A-F16E0D39FCE6}" dt="2019-02-13T19:32:06.897" v="1042" actId="12788"/>
          <ac:spMkLst>
            <pc:docMk/>
            <pc:sldMk cId="3004591057" sldId="256"/>
            <ac:spMk id="4" creationId="{A26D5A99-F436-4A19-8D25-CFB3E6798367}"/>
          </ac:spMkLst>
        </pc:spChg>
        <pc:picChg chg="mod">
          <ac:chgData name="Chris Crocker" userId="914cc2dc47cb8473" providerId="LiveId" clId="{B2D616F3-5D64-4B87-AE3A-F16E0D39FCE6}" dt="2019-02-13T19:32:01.256" v="1041" actId="12788"/>
          <ac:picMkLst>
            <pc:docMk/>
            <pc:sldMk cId="3004591057" sldId="256"/>
            <ac:picMk id="6" creationId="{B019C840-E619-4C9C-BA9D-8E5FDB0266B9}"/>
          </ac:picMkLst>
        </pc:picChg>
      </pc:sldChg>
      <pc:sldChg chg="modSp">
        <pc:chgData name="Chris Crocker" userId="914cc2dc47cb8473" providerId="LiveId" clId="{B2D616F3-5D64-4B87-AE3A-F16E0D39FCE6}" dt="2019-02-22T10:55:18.015" v="21362" actId="12788"/>
        <pc:sldMkLst>
          <pc:docMk/>
          <pc:sldMk cId="1983943041" sldId="257"/>
        </pc:sldMkLst>
        <pc:spChg chg="mod">
          <ac:chgData name="Chris Crocker" userId="914cc2dc47cb8473" providerId="LiveId" clId="{B2D616F3-5D64-4B87-AE3A-F16E0D39FCE6}" dt="2019-02-22T10:54:17.147" v="21359" actId="12788"/>
          <ac:spMkLst>
            <pc:docMk/>
            <pc:sldMk cId="1983943041" sldId="257"/>
            <ac:spMk id="11" creationId="{2CAAB557-B5AE-43B2-B55F-E3E3E95C25DC}"/>
          </ac:spMkLst>
        </pc:spChg>
        <pc:graphicFrameChg chg="mod">
          <ac:chgData name="Chris Crocker" userId="914cc2dc47cb8473" providerId="LiveId" clId="{B2D616F3-5D64-4B87-AE3A-F16E0D39FCE6}" dt="2019-02-22T10:55:18.015" v="21362" actId="12788"/>
          <ac:graphicFrameMkLst>
            <pc:docMk/>
            <pc:sldMk cId="1983943041" sldId="257"/>
            <ac:graphicFrameMk id="6" creationId="{CFF94B48-451F-4AD3-BFA9-7C64180A9B63}"/>
          </ac:graphicFrameMkLst>
        </pc:graphicFrameChg>
      </pc:sldChg>
      <pc:sldChg chg="modSp">
        <pc:chgData name="Chris Crocker" userId="914cc2dc47cb8473" providerId="LiveId" clId="{B2D616F3-5D64-4B87-AE3A-F16E0D39FCE6}" dt="2019-02-19T16:08:31.664" v="21119" actId="20577"/>
        <pc:sldMkLst>
          <pc:docMk/>
          <pc:sldMk cId="2930900056" sldId="258"/>
        </pc:sldMkLst>
        <pc:spChg chg="mod">
          <ac:chgData name="Chris Crocker" userId="914cc2dc47cb8473" providerId="LiveId" clId="{B2D616F3-5D64-4B87-AE3A-F16E0D39FCE6}" dt="2019-02-19T16:08:31.664" v="21119" actId="20577"/>
          <ac:spMkLst>
            <pc:docMk/>
            <pc:sldMk cId="2930900056" sldId="258"/>
            <ac:spMk id="11" creationId="{2CAAB557-B5AE-43B2-B55F-E3E3E95C25DC}"/>
          </ac:spMkLst>
        </pc:spChg>
        <pc:graphicFrameChg chg="mod">
          <ac:chgData name="Chris Crocker" userId="914cc2dc47cb8473" providerId="LiveId" clId="{B2D616F3-5D64-4B87-AE3A-F16E0D39FCE6}" dt="2019-02-17T17:18:35.690" v="16504"/>
          <ac:graphicFrameMkLst>
            <pc:docMk/>
            <pc:sldMk cId="2930900056" sldId="258"/>
            <ac:graphicFrameMk id="8" creationId="{B68D1517-4BDD-4EAB-B4A2-513DF50FF19C}"/>
          </ac:graphicFrameMkLst>
        </pc:graphicFrameChg>
        <pc:graphicFrameChg chg="mod">
          <ac:chgData name="Chris Crocker" userId="914cc2dc47cb8473" providerId="LiveId" clId="{B2D616F3-5D64-4B87-AE3A-F16E0D39FCE6}" dt="2019-02-17T17:16:33.016" v="16495" actId="20577"/>
          <ac:graphicFrameMkLst>
            <pc:docMk/>
            <pc:sldMk cId="2930900056" sldId="258"/>
            <ac:graphicFrameMk id="9" creationId="{52464C47-D2AD-4EA7-8F8D-52D91B627A39}"/>
          </ac:graphicFrameMkLst>
        </pc:graphicFrameChg>
        <pc:graphicFrameChg chg="mod">
          <ac:chgData name="Chris Crocker" userId="914cc2dc47cb8473" providerId="LiveId" clId="{B2D616F3-5D64-4B87-AE3A-F16E0D39FCE6}" dt="2019-02-13T19:30:53.576" v="1029" actId="1037"/>
          <ac:graphicFrameMkLst>
            <pc:docMk/>
            <pc:sldMk cId="2930900056" sldId="258"/>
            <ac:graphicFrameMk id="10" creationId="{55A55780-8406-461B-AD87-B7D5D2CA1B40}"/>
          </ac:graphicFrameMkLst>
        </pc:graphicFrameChg>
        <pc:graphicFrameChg chg="mod">
          <ac:chgData name="Chris Crocker" userId="914cc2dc47cb8473" providerId="LiveId" clId="{B2D616F3-5D64-4B87-AE3A-F16E0D39FCE6}" dt="2019-02-17T17:18:13.170" v="16501"/>
          <ac:graphicFrameMkLst>
            <pc:docMk/>
            <pc:sldMk cId="2930900056" sldId="258"/>
            <ac:graphicFrameMk id="12" creationId="{C48E962E-655F-4ED3-82F9-3182DF88708D}"/>
          </ac:graphicFrameMkLst>
        </pc:graphicFrameChg>
      </pc:sldChg>
      <pc:sldChg chg="modSp mod">
        <pc:chgData name="Chris Crocker" userId="914cc2dc47cb8473" providerId="LiveId" clId="{B2D616F3-5D64-4B87-AE3A-F16E0D39FCE6}" dt="2019-02-22T10:38:57.397" v="21347" actId="27918"/>
        <pc:sldMkLst>
          <pc:docMk/>
          <pc:sldMk cId="2947380511" sldId="260"/>
        </pc:sldMkLst>
        <pc:spChg chg="mod">
          <ac:chgData name="Chris Crocker" userId="914cc2dc47cb8473" providerId="LiveId" clId="{B2D616F3-5D64-4B87-AE3A-F16E0D39FCE6}" dt="2019-02-13T19:30:24.253" v="1007" actId="12788"/>
          <ac:spMkLst>
            <pc:docMk/>
            <pc:sldMk cId="2947380511" sldId="260"/>
            <ac:spMk id="11" creationId="{2CAAB557-B5AE-43B2-B55F-E3E3E95C25DC}"/>
          </ac:spMkLst>
        </pc:spChg>
        <pc:graphicFrameChg chg="mod">
          <ac:chgData name="Chris Crocker" userId="914cc2dc47cb8473" providerId="LiveId" clId="{B2D616F3-5D64-4B87-AE3A-F16E0D39FCE6}" dt="2019-02-22T10:38:10.344" v="21342" actId="6549"/>
          <ac:graphicFrameMkLst>
            <pc:docMk/>
            <pc:sldMk cId="2947380511" sldId="260"/>
            <ac:graphicFrameMk id="8" creationId="{B68D1517-4BDD-4EAB-B4A2-513DF50FF19C}"/>
          </ac:graphicFrameMkLst>
        </pc:graphicFrameChg>
        <pc:graphicFrameChg chg="mod">
          <ac:chgData name="Chris Crocker" userId="914cc2dc47cb8473" providerId="LiveId" clId="{B2D616F3-5D64-4B87-AE3A-F16E0D39FCE6}" dt="2019-02-22T10:38:15.156" v="21345" actId="20577"/>
          <ac:graphicFrameMkLst>
            <pc:docMk/>
            <pc:sldMk cId="2947380511" sldId="260"/>
            <ac:graphicFrameMk id="9" creationId="{52464C47-D2AD-4EA7-8F8D-52D91B627A39}"/>
          </ac:graphicFrameMkLst>
        </pc:graphicFrameChg>
      </pc:sldChg>
      <pc:sldChg chg="modSp modNotesTx">
        <pc:chgData name="Chris Crocker" userId="914cc2dc47cb8473" providerId="LiveId" clId="{B2D616F3-5D64-4B87-AE3A-F16E0D39FCE6}" dt="2019-02-17T23:24:41.686" v="20191" actId="313"/>
        <pc:sldMkLst>
          <pc:docMk/>
          <pc:sldMk cId="4045505405" sldId="261"/>
        </pc:sldMkLst>
        <pc:spChg chg="mod">
          <ac:chgData name="Chris Crocker" userId="914cc2dc47cb8473" providerId="LiveId" clId="{B2D616F3-5D64-4B87-AE3A-F16E0D39FCE6}" dt="2019-02-17T15:58:09.846" v="14817" actId="1035"/>
          <ac:spMkLst>
            <pc:docMk/>
            <pc:sldMk cId="4045505405" sldId="261"/>
            <ac:spMk id="4" creationId="{49B2E463-A4A8-47A9-8A35-ADE22A10AE66}"/>
          </ac:spMkLst>
        </pc:spChg>
        <pc:spChg chg="mod">
          <ac:chgData name="Chris Crocker" userId="914cc2dc47cb8473" providerId="LiveId" clId="{B2D616F3-5D64-4B87-AE3A-F16E0D39FCE6}" dt="2019-02-17T23:24:41.686" v="20191" actId="313"/>
          <ac:spMkLst>
            <pc:docMk/>
            <pc:sldMk cId="4045505405" sldId="261"/>
            <ac:spMk id="5" creationId="{2365D0D9-AFC8-435E-B605-311E3A9E27DF}"/>
          </ac:spMkLst>
        </pc:spChg>
      </pc:sldChg>
      <pc:sldChg chg="modSp">
        <pc:chgData name="Chris Crocker" userId="914cc2dc47cb8473" providerId="LiveId" clId="{B2D616F3-5D64-4B87-AE3A-F16E0D39FCE6}" dt="2019-02-22T10:45:41.821" v="21348" actId="12788"/>
        <pc:sldMkLst>
          <pc:docMk/>
          <pc:sldMk cId="3583982313" sldId="262"/>
        </pc:sldMkLst>
        <pc:spChg chg="mod">
          <ac:chgData name="Chris Crocker" userId="914cc2dc47cb8473" providerId="LiveId" clId="{B2D616F3-5D64-4B87-AE3A-F16E0D39FCE6}" dt="2019-02-13T19:44:37.186" v="1097" actId="1035"/>
          <ac:spMkLst>
            <pc:docMk/>
            <pc:sldMk cId="3583982313" sldId="262"/>
            <ac:spMk id="2" creationId="{BEC479AD-F132-4CC5-80F1-57E2998C21CF}"/>
          </ac:spMkLst>
        </pc:spChg>
        <pc:spChg chg="mod">
          <ac:chgData name="Chris Crocker" userId="914cc2dc47cb8473" providerId="LiveId" clId="{B2D616F3-5D64-4B87-AE3A-F16E0D39FCE6}" dt="2019-02-13T19:28:57.016" v="955" actId="12788"/>
          <ac:spMkLst>
            <pc:docMk/>
            <pc:sldMk cId="3583982313" sldId="262"/>
            <ac:spMk id="11" creationId="{2CAAB557-B5AE-43B2-B55F-E3E3E95C25DC}"/>
          </ac:spMkLst>
        </pc:spChg>
        <pc:graphicFrameChg chg="mod">
          <ac:chgData name="Chris Crocker" userId="914cc2dc47cb8473" providerId="LiveId" clId="{B2D616F3-5D64-4B87-AE3A-F16E0D39FCE6}" dt="2019-02-13T19:45:02.171" v="1100"/>
          <ac:graphicFrameMkLst>
            <pc:docMk/>
            <pc:sldMk cId="3583982313" sldId="262"/>
            <ac:graphicFrameMk id="5" creationId="{040EB4E3-1FCC-45DC-969A-D76286992FF5}"/>
          </ac:graphicFrameMkLst>
        </pc:graphicFrameChg>
        <pc:graphicFrameChg chg="mod">
          <ac:chgData name="Chris Crocker" userId="914cc2dc47cb8473" providerId="LiveId" clId="{B2D616F3-5D64-4B87-AE3A-F16E0D39FCE6}" dt="2019-02-22T10:45:41.821" v="21348" actId="12788"/>
          <ac:graphicFrameMkLst>
            <pc:docMk/>
            <pc:sldMk cId="3583982313" sldId="262"/>
            <ac:graphicFrameMk id="9" creationId="{52464C47-D2AD-4EA7-8F8D-52D91B627A39}"/>
          </ac:graphicFrameMkLst>
        </pc:graphicFrameChg>
      </pc:sldChg>
      <pc:sldChg chg="modSp mod">
        <pc:chgData name="Chris Crocker" userId="914cc2dc47cb8473" providerId="LiveId" clId="{B2D616F3-5D64-4B87-AE3A-F16E0D39FCE6}" dt="2019-02-18T10:57:47.399" v="20618" actId="6549"/>
        <pc:sldMkLst>
          <pc:docMk/>
          <pc:sldMk cId="4214829582" sldId="263"/>
        </pc:sldMkLst>
        <pc:spChg chg="mod">
          <ac:chgData name="Chris Crocker" userId="914cc2dc47cb8473" providerId="LiveId" clId="{B2D616F3-5D64-4B87-AE3A-F16E0D39FCE6}" dt="2019-02-13T19:31:22.328" v="1032" actId="12788"/>
          <ac:spMkLst>
            <pc:docMk/>
            <pc:sldMk cId="4214829582" sldId="263"/>
            <ac:spMk id="4" creationId="{49B2E463-A4A8-47A9-8A35-ADE22A10AE66}"/>
          </ac:spMkLst>
        </pc:spChg>
        <pc:spChg chg="mod">
          <ac:chgData name="Chris Crocker" userId="914cc2dc47cb8473" providerId="LiveId" clId="{B2D616F3-5D64-4B87-AE3A-F16E0D39FCE6}" dt="2019-02-18T10:57:47.399" v="20618" actId="6549"/>
          <ac:spMkLst>
            <pc:docMk/>
            <pc:sldMk cId="4214829582" sldId="263"/>
            <ac:spMk id="5" creationId="{2365D0D9-AFC8-435E-B605-311E3A9E27DF}"/>
          </ac:spMkLst>
        </pc:spChg>
        <pc:graphicFrameChg chg="mod">
          <ac:chgData name="Chris Crocker" userId="914cc2dc47cb8473" providerId="LiveId" clId="{B2D616F3-5D64-4B87-AE3A-F16E0D39FCE6}" dt="2019-02-17T19:53:21.264" v="19137"/>
          <ac:graphicFrameMkLst>
            <pc:docMk/>
            <pc:sldMk cId="4214829582" sldId="263"/>
            <ac:graphicFrameMk id="6" creationId="{D0B59D7E-505B-4ADC-9F37-CC7E519B6F2C}"/>
          </ac:graphicFrameMkLst>
        </pc:graphicFrameChg>
      </pc:sldChg>
      <pc:sldChg chg="modSp mod">
        <pc:chgData name="Chris Crocker" userId="914cc2dc47cb8473" providerId="LiveId" clId="{B2D616F3-5D64-4B87-AE3A-F16E0D39FCE6}" dt="2019-02-22T10:56:48.992" v="21370" actId="12788"/>
        <pc:sldMkLst>
          <pc:docMk/>
          <pc:sldMk cId="1712851694" sldId="264"/>
        </pc:sldMkLst>
        <pc:spChg chg="mod">
          <ac:chgData name="Chris Crocker" userId="914cc2dc47cb8473" providerId="LiveId" clId="{B2D616F3-5D64-4B87-AE3A-F16E0D39FCE6}" dt="2019-02-22T10:56:48.992" v="21370" actId="12788"/>
          <ac:spMkLst>
            <pc:docMk/>
            <pc:sldMk cId="1712851694" sldId="264"/>
            <ac:spMk id="11" creationId="{2CAAB557-B5AE-43B2-B55F-E3E3E95C25DC}"/>
          </ac:spMkLst>
        </pc:spChg>
        <pc:graphicFrameChg chg="mod">
          <ac:chgData name="Chris Crocker" userId="914cc2dc47cb8473" providerId="LiveId" clId="{B2D616F3-5D64-4B87-AE3A-F16E0D39FCE6}" dt="2019-02-22T10:56:33.735" v="21364" actId="12788"/>
          <ac:graphicFrameMkLst>
            <pc:docMk/>
            <pc:sldMk cId="1712851694" sldId="264"/>
            <ac:graphicFrameMk id="6" creationId="{CFF94B48-451F-4AD3-BFA9-7C64180A9B63}"/>
          </ac:graphicFrameMkLst>
        </pc:graphicFrameChg>
      </pc:sldChg>
      <pc:sldChg chg="modSp">
        <pc:chgData name="Chris Crocker" userId="914cc2dc47cb8473" providerId="LiveId" clId="{B2D616F3-5D64-4B87-AE3A-F16E0D39FCE6}" dt="2019-02-17T20:02:53.197" v="19180" actId="14100"/>
        <pc:sldMkLst>
          <pc:docMk/>
          <pc:sldMk cId="3657737662" sldId="265"/>
        </pc:sldMkLst>
        <pc:spChg chg="mod">
          <ac:chgData name="Chris Crocker" userId="914cc2dc47cb8473" providerId="LiveId" clId="{B2D616F3-5D64-4B87-AE3A-F16E0D39FCE6}" dt="2019-02-17T17:23:03.471" v="16524" actId="20577"/>
          <ac:spMkLst>
            <pc:docMk/>
            <pc:sldMk cId="3657737662" sldId="265"/>
            <ac:spMk id="11" creationId="{2CAAB557-B5AE-43B2-B55F-E3E3E95C25DC}"/>
          </ac:spMkLst>
        </pc:spChg>
        <pc:graphicFrameChg chg="mod">
          <ac:chgData name="Chris Crocker" userId="914cc2dc47cb8473" providerId="LiveId" clId="{B2D616F3-5D64-4B87-AE3A-F16E0D39FCE6}" dt="2019-02-17T20:02:53.197" v="19180" actId="14100"/>
          <ac:graphicFrameMkLst>
            <pc:docMk/>
            <pc:sldMk cId="3657737662" sldId="265"/>
            <ac:graphicFrameMk id="8" creationId="{B68D1517-4BDD-4EAB-B4A2-513DF50FF19C}"/>
          </ac:graphicFrameMkLst>
        </pc:graphicFrameChg>
        <pc:graphicFrameChg chg="mod">
          <ac:chgData name="Chris Crocker" userId="914cc2dc47cb8473" providerId="LiveId" clId="{B2D616F3-5D64-4B87-AE3A-F16E0D39FCE6}" dt="2019-02-13T19:28:11.531" v="919" actId="12788"/>
          <ac:graphicFrameMkLst>
            <pc:docMk/>
            <pc:sldMk cId="3657737662" sldId="265"/>
            <ac:graphicFrameMk id="9" creationId="{52464C47-D2AD-4EA7-8F8D-52D91B627A39}"/>
          </ac:graphicFrameMkLst>
        </pc:graphicFrameChg>
      </pc:sldChg>
      <pc:sldChg chg="addSp modSp">
        <pc:chgData name="Chris Crocker" userId="914cc2dc47cb8473" providerId="LiveId" clId="{B2D616F3-5D64-4B87-AE3A-F16E0D39FCE6}" dt="2019-02-18T09:49:55.111" v="20404" actId="1036"/>
        <pc:sldMkLst>
          <pc:docMk/>
          <pc:sldMk cId="819989646" sldId="266"/>
        </pc:sldMkLst>
        <pc:spChg chg="mod">
          <ac:chgData name="Chris Crocker" userId="914cc2dc47cb8473" providerId="LiveId" clId="{B2D616F3-5D64-4B87-AE3A-F16E0D39FCE6}" dt="2019-02-18T09:49:05.033" v="20399" actId="1036"/>
          <ac:spMkLst>
            <pc:docMk/>
            <pc:sldMk cId="819989646" sldId="266"/>
            <ac:spMk id="4" creationId="{49B2E463-A4A8-47A9-8A35-ADE22A10AE66}"/>
          </ac:spMkLst>
        </pc:spChg>
        <pc:spChg chg="mod">
          <ac:chgData name="Chris Crocker" userId="914cc2dc47cb8473" providerId="LiveId" clId="{B2D616F3-5D64-4B87-AE3A-F16E0D39FCE6}" dt="2019-02-17T17:10:36.001" v="16415" actId="14100"/>
          <ac:spMkLst>
            <pc:docMk/>
            <pc:sldMk cId="819989646" sldId="266"/>
            <ac:spMk id="5" creationId="{2365D0D9-AFC8-435E-B605-311E3A9E27DF}"/>
          </ac:spMkLst>
        </pc:spChg>
        <pc:spChg chg="add mod">
          <ac:chgData name="Chris Crocker" userId="914cc2dc47cb8473" providerId="LiveId" clId="{B2D616F3-5D64-4B87-AE3A-F16E0D39FCE6}" dt="2019-02-18T09:49:34.205" v="20403" actId="1035"/>
          <ac:spMkLst>
            <pc:docMk/>
            <pc:sldMk cId="819989646" sldId="266"/>
            <ac:spMk id="6" creationId="{0B726B7C-7689-46B5-8D4F-0BF665B1E3D0}"/>
          </ac:spMkLst>
        </pc:spChg>
        <pc:spChg chg="add mod">
          <ac:chgData name="Chris Crocker" userId="914cc2dc47cb8473" providerId="LiveId" clId="{B2D616F3-5D64-4B87-AE3A-F16E0D39FCE6}" dt="2019-02-18T09:49:55.111" v="20404" actId="1036"/>
          <ac:spMkLst>
            <pc:docMk/>
            <pc:sldMk cId="819989646" sldId="266"/>
            <ac:spMk id="7" creationId="{2F9AE6FC-9D43-44C9-A48D-0814D0335891}"/>
          </ac:spMkLst>
        </pc:spChg>
        <pc:graphicFrameChg chg="add">
          <ac:chgData name="Chris Crocker" userId="914cc2dc47cb8473" providerId="LiveId" clId="{B2D616F3-5D64-4B87-AE3A-F16E0D39FCE6}" dt="2019-02-17T23:48:58.416" v="20319"/>
          <ac:graphicFrameMkLst>
            <pc:docMk/>
            <pc:sldMk cId="819989646" sldId="266"/>
            <ac:graphicFrameMk id="9" creationId="{1DF9FE8D-BF7D-4F6F-83E6-26E24E371D7A}"/>
          </ac:graphicFrameMkLst>
        </pc:graphicFrameChg>
        <pc:picChg chg="add mod">
          <ac:chgData name="Chris Crocker" userId="914cc2dc47cb8473" providerId="LiveId" clId="{B2D616F3-5D64-4B87-AE3A-F16E0D39FCE6}" dt="2019-02-17T23:50:26.401" v="20390" actId="12788"/>
          <ac:picMkLst>
            <pc:docMk/>
            <pc:sldMk cId="819989646" sldId="266"/>
            <ac:picMk id="8" creationId="{A5468E9F-F70E-48DD-9B17-14AF54A9F62B}"/>
          </ac:picMkLst>
        </pc:picChg>
        <pc:picChg chg="add">
          <ac:chgData name="Chris Crocker" userId="914cc2dc47cb8473" providerId="LiveId" clId="{B2D616F3-5D64-4B87-AE3A-F16E0D39FCE6}" dt="2019-02-17T23:48:58.416" v="20319"/>
          <ac:picMkLst>
            <pc:docMk/>
            <pc:sldMk cId="819989646" sldId="266"/>
            <ac:picMk id="10" creationId="{15B83EF0-E6E2-448E-A01E-FF527556F1E0}"/>
          </ac:picMkLst>
        </pc:picChg>
      </pc:sldChg>
      <pc:sldChg chg="modSp">
        <pc:chgData name="Chris Crocker" userId="914cc2dc47cb8473" providerId="LiveId" clId="{B2D616F3-5D64-4B87-AE3A-F16E0D39FCE6}" dt="2019-02-22T10:57:06.103" v="21372" actId="1035"/>
        <pc:sldMkLst>
          <pc:docMk/>
          <pc:sldMk cId="3640783537" sldId="267"/>
        </pc:sldMkLst>
        <pc:spChg chg="mod">
          <ac:chgData name="Chris Crocker" userId="914cc2dc47cb8473" providerId="LiveId" clId="{B2D616F3-5D64-4B87-AE3A-F16E0D39FCE6}" dt="2019-02-17T20:02:18.798" v="19178" actId="255"/>
          <ac:spMkLst>
            <pc:docMk/>
            <pc:sldMk cId="3640783537" sldId="267"/>
            <ac:spMk id="5" creationId="{579DA07B-78AB-435E-BDC4-C9ECE5479501}"/>
          </ac:spMkLst>
        </pc:spChg>
        <pc:spChg chg="mod">
          <ac:chgData name="Chris Crocker" userId="914cc2dc47cb8473" providerId="LiveId" clId="{B2D616F3-5D64-4B87-AE3A-F16E0D39FCE6}" dt="2019-02-22T10:57:06.103" v="21372" actId="1035"/>
          <ac:spMkLst>
            <pc:docMk/>
            <pc:sldMk cId="3640783537" sldId="267"/>
            <ac:spMk id="11" creationId="{2CAAB557-B5AE-43B2-B55F-E3E3E95C25DC}"/>
          </ac:spMkLst>
        </pc:spChg>
        <pc:graphicFrameChg chg="mod">
          <ac:chgData name="Chris Crocker" userId="914cc2dc47cb8473" providerId="LiveId" clId="{B2D616F3-5D64-4B87-AE3A-F16E0D39FCE6}" dt="2019-02-13T19:27:52.921" v="916" actId="12788"/>
          <ac:graphicFrameMkLst>
            <pc:docMk/>
            <pc:sldMk cId="3640783537" sldId="267"/>
            <ac:graphicFrameMk id="8" creationId="{B68D1517-4BDD-4EAB-B4A2-513DF50FF19C}"/>
          </ac:graphicFrameMkLst>
        </pc:graphicFrameChg>
        <pc:graphicFrameChg chg="mod">
          <ac:chgData name="Chris Crocker" userId="914cc2dc47cb8473" providerId="LiveId" clId="{B2D616F3-5D64-4B87-AE3A-F16E0D39FCE6}" dt="2019-02-13T19:27:49.560" v="915" actId="12788"/>
          <ac:graphicFrameMkLst>
            <pc:docMk/>
            <pc:sldMk cId="3640783537" sldId="267"/>
            <ac:graphicFrameMk id="9" creationId="{52464C47-D2AD-4EA7-8F8D-52D91B627A39}"/>
          </ac:graphicFrameMkLst>
        </pc:graphicFrameChg>
      </pc:sldChg>
      <pc:sldChg chg="modSp">
        <pc:chgData name="Chris Crocker" userId="914cc2dc47cb8473" providerId="LiveId" clId="{B2D616F3-5D64-4B87-AE3A-F16E0D39FCE6}" dt="2019-02-13T19:27:32.092" v="913" actId="12788"/>
        <pc:sldMkLst>
          <pc:docMk/>
          <pc:sldMk cId="421062651" sldId="268"/>
        </pc:sldMkLst>
        <pc:spChg chg="mod">
          <ac:chgData name="Chris Crocker" userId="914cc2dc47cb8473" providerId="LiveId" clId="{B2D616F3-5D64-4B87-AE3A-F16E0D39FCE6}" dt="2019-02-13T19:27:14.576" v="910" actId="12788"/>
          <ac:spMkLst>
            <pc:docMk/>
            <pc:sldMk cId="421062651" sldId="268"/>
            <ac:spMk id="11" creationId="{2CAAB557-B5AE-43B2-B55F-E3E3E95C25DC}"/>
          </ac:spMkLst>
        </pc:spChg>
        <pc:graphicFrameChg chg="mod">
          <ac:chgData name="Chris Crocker" userId="914cc2dc47cb8473" providerId="LiveId" clId="{B2D616F3-5D64-4B87-AE3A-F16E0D39FCE6}" dt="2019-02-13T19:27:32.092" v="913" actId="12788"/>
          <ac:graphicFrameMkLst>
            <pc:docMk/>
            <pc:sldMk cId="421062651" sldId="268"/>
            <ac:graphicFrameMk id="6" creationId="{355A768A-BA2D-452F-8878-F14BFF29F886}"/>
          </ac:graphicFrameMkLst>
        </pc:graphicFrameChg>
        <pc:graphicFrameChg chg="mod">
          <ac:chgData name="Chris Crocker" userId="914cc2dc47cb8473" providerId="LiveId" clId="{B2D616F3-5D64-4B87-AE3A-F16E0D39FCE6}" dt="2019-02-13T19:27:28.515" v="912" actId="12788"/>
          <ac:graphicFrameMkLst>
            <pc:docMk/>
            <pc:sldMk cId="421062651" sldId="268"/>
            <ac:graphicFrameMk id="9" creationId="{52464C47-D2AD-4EA7-8F8D-52D91B627A39}"/>
          </ac:graphicFrameMkLst>
        </pc:graphicFrameChg>
      </pc:sldChg>
      <pc:sldChg chg="modSp">
        <pc:chgData name="Chris Crocker" userId="914cc2dc47cb8473" providerId="LiveId" clId="{B2D616F3-5D64-4B87-AE3A-F16E0D39FCE6}" dt="2019-02-17T20:13:06.056" v="19190"/>
        <pc:sldMkLst>
          <pc:docMk/>
          <pc:sldMk cId="3486829038" sldId="269"/>
        </pc:sldMkLst>
        <pc:spChg chg="mod">
          <ac:chgData name="Chris Crocker" userId="914cc2dc47cb8473" providerId="LiveId" clId="{B2D616F3-5D64-4B87-AE3A-F16E0D39FCE6}" dt="2019-02-13T19:26:59.014" v="908" actId="12788"/>
          <ac:spMkLst>
            <pc:docMk/>
            <pc:sldMk cId="3486829038" sldId="269"/>
            <ac:spMk id="2" creationId="{82845809-AD7D-4D77-9B37-233AB2758338}"/>
          </ac:spMkLst>
        </pc:spChg>
        <pc:graphicFrameChg chg="mod">
          <ac:chgData name="Chris Crocker" userId="914cc2dc47cb8473" providerId="LiveId" clId="{B2D616F3-5D64-4B87-AE3A-F16E0D39FCE6}" dt="2019-02-17T20:13:06.056" v="19190"/>
          <ac:graphicFrameMkLst>
            <pc:docMk/>
            <pc:sldMk cId="3486829038" sldId="269"/>
            <ac:graphicFrameMk id="11" creationId="{0019C02B-268A-43E5-B556-59D6B00162EA}"/>
          </ac:graphicFrameMkLst>
        </pc:graphicFrameChg>
        <pc:graphicFrameChg chg="mod">
          <ac:chgData name="Chris Crocker" userId="914cc2dc47cb8473" providerId="LiveId" clId="{B2D616F3-5D64-4B87-AE3A-F16E0D39FCE6}" dt="2019-02-17T17:26:00.821" v="16551" actId="6549"/>
          <ac:graphicFrameMkLst>
            <pc:docMk/>
            <pc:sldMk cId="3486829038" sldId="269"/>
            <ac:graphicFrameMk id="13" creationId="{96C2D904-879E-4644-9BE9-DFF6B3111292}"/>
          </ac:graphicFrameMkLst>
        </pc:graphicFrameChg>
      </pc:sldChg>
      <pc:sldChg chg="modSp mod">
        <pc:chgData name="Chris Crocker" userId="914cc2dc47cb8473" providerId="LiveId" clId="{B2D616F3-5D64-4B87-AE3A-F16E0D39FCE6}" dt="2019-02-17T20:07:30.767" v="19184"/>
        <pc:sldMkLst>
          <pc:docMk/>
          <pc:sldMk cId="4003676126" sldId="270"/>
        </pc:sldMkLst>
        <pc:spChg chg="mod">
          <ac:chgData name="Chris Crocker" userId="914cc2dc47cb8473" providerId="LiveId" clId="{B2D616F3-5D64-4B87-AE3A-F16E0D39FCE6}" dt="2019-02-13T19:26:44.542" v="894" actId="12788"/>
          <ac:spMkLst>
            <pc:docMk/>
            <pc:sldMk cId="4003676126" sldId="270"/>
            <ac:spMk id="2" creationId="{82845809-AD7D-4D77-9B37-233AB2758338}"/>
          </ac:spMkLst>
        </pc:spChg>
        <pc:graphicFrameChg chg="mod">
          <ac:chgData name="Chris Crocker" userId="914cc2dc47cb8473" providerId="LiveId" clId="{B2D616F3-5D64-4B87-AE3A-F16E0D39FCE6}" dt="2019-02-13T19:26:37.760" v="893" actId="1037"/>
          <ac:graphicFrameMkLst>
            <pc:docMk/>
            <pc:sldMk cId="4003676126" sldId="270"/>
            <ac:graphicFrameMk id="11" creationId="{0019C02B-268A-43E5-B556-59D6B00162EA}"/>
          </ac:graphicFrameMkLst>
        </pc:graphicFrameChg>
        <pc:graphicFrameChg chg="mod">
          <ac:chgData name="Chris Crocker" userId="914cc2dc47cb8473" providerId="LiveId" clId="{B2D616F3-5D64-4B87-AE3A-F16E0D39FCE6}" dt="2019-02-17T20:07:30.767" v="19184"/>
          <ac:graphicFrameMkLst>
            <pc:docMk/>
            <pc:sldMk cId="4003676126" sldId="270"/>
            <ac:graphicFrameMk id="13" creationId="{96C2D904-879E-4644-9BE9-DFF6B3111292}"/>
          </ac:graphicFrameMkLst>
        </pc:graphicFrameChg>
      </pc:sldChg>
      <pc:sldChg chg="modSp mod">
        <pc:chgData name="Chris Crocker" userId="914cc2dc47cb8473" providerId="LiveId" clId="{B2D616F3-5D64-4B87-AE3A-F16E0D39FCE6}" dt="2019-02-22T11:02:15.070" v="21376" actId="27918"/>
        <pc:sldMkLst>
          <pc:docMk/>
          <pc:sldMk cId="3754785664" sldId="271"/>
        </pc:sldMkLst>
        <pc:spChg chg="mod">
          <ac:chgData name="Chris Crocker" userId="914cc2dc47cb8473" providerId="LiveId" clId="{B2D616F3-5D64-4B87-AE3A-F16E0D39FCE6}" dt="2019-02-13T19:26:29.039" v="881" actId="12788"/>
          <ac:spMkLst>
            <pc:docMk/>
            <pc:sldMk cId="3754785664" sldId="271"/>
            <ac:spMk id="2" creationId="{82845809-AD7D-4D77-9B37-233AB2758338}"/>
          </ac:spMkLst>
        </pc:spChg>
        <pc:graphicFrameChg chg="mod">
          <ac:chgData name="Chris Crocker" userId="914cc2dc47cb8473" providerId="LiveId" clId="{B2D616F3-5D64-4B87-AE3A-F16E0D39FCE6}" dt="2019-02-13T19:26:25.056" v="880" actId="1038"/>
          <ac:graphicFrameMkLst>
            <pc:docMk/>
            <pc:sldMk cId="3754785664" sldId="271"/>
            <ac:graphicFrameMk id="11" creationId="{0019C02B-268A-43E5-B556-59D6B00162EA}"/>
          </ac:graphicFrameMkLst>
        </pc:graphicFrameChg>
        <pc:graphicFrameChg chg="mod">
          <ac:chgData name="Chris Crocker" userId="914cc2dc47cb8473" providerId="LiveId" clId="{B2D616F3-5D64-4B87-AE3A-F16E0D39FCE6}" dt="2019-02-13T19:26:25.056" v="880" actId="1038"/>
          <ac:graphicFrameMkLst>
            <pc:docMk/>
            <pc:sldMk cId="3754785664" sldId="271"/>
            <ac:graphicFrameMk id="13" creationId="{96C2D904-879E-4644-9BE9-DFF6B3111292}"/>
          </ac:graphicFrameMkLst>
        </pc:graphicFrameChg>
      </pc:sldChg>
      <pc:sldChg chg="modSp mod">
        <pc:chgData name="Chris Crocker" userId="914cc2dc47cb8473" providerId="LiveId" clId="{B2D616F3-5D64-4B87-AE3A-F16E0D39FCE6}" dt="2019-02-22T11:20:55.454" v="21380" actId="27918"/>
        <pc:sldMkLst>
          <pc:docMk/>
          <pc:sldMk cId="836403369" sldId="272"/>
        </pc:sldMkLst>
        <pc:spChg chg="mod">
          <ac:chgData name="Chris Crocker" userId="914cc2dc47cb8473" providerId="LiveId" clId="{B2D616F3-5D64-4B87-AE3A-F16E0D39FCE6}" dt="2019-02-13T19:26:09.631" v="868" actId="12788"/>
          <ac:spMkLst>
            <pc:docMk/>
            <pc:sldMk cId="836403369" sldId="272"/>
            <ac:spMk id="2" creationId="{82845809-AD7D-4D77-9B37-233AB2758338}"/>
          </ac:spMkLst>
        </pc:spChg>
        <pc:graphicFrameChg chg="mod">
          <ac:chgData name="Chris Crocker" userId="914cc2dc47cb8473" providerId="LiveId" clId="{B2D616F3-5D64-4B87-AE3A-F16E0D39FCE6}" dt="2019-02-13T19:26:04.676" v="867" actId="12788"/>
          <ac:graphicFrameMkLst>
            <pc:docMk/>
            <pc:sldMk cId="836403369" sldId="272"/>
            <ac:graphicFrameMk id="11" creationId="{0019C02B-268A-43E5-B556-59D6B00162EA}"/>
          </ac:graphicFrameMkLst>
        </pc:graphicFrameChg>
      </pc:sldChg>
      <pc:sldChg chg="modSp">
        <pc:chgData name="Chris Crocker" userId="914cc2dc47cb8473" providerId="LiveId" clId="{B2D616F3-5D64-4B87-AE3A-F16E0D39FCE6}" dt="2019-02-22T22:39:36.752" v="21723" actId="2"/>
        <pc:sldMkLst>
          <pc:docMk/>
          <pc:sldMk cId="1262815572" sldId="273"/>
        </pc:sldMkLst>
        <pc:spChg chg="mod">
          <ac:chgData name="Chris Crocker" userId="914cc2dc47cb8473" providerId="LiveId" clId="{B2D616F3-5D64-4B87-AE3A-F16E0D39FCE6}" dt="2019-02-22T22:39:36.752" v="21723" actId="2"/>
          <ac:spMkLst>
            <pc:docMk/>
            <pc:sldMk cId="1262815572" sldId="273"/>
            <ac:spMk id="6" creationId="{EA448659-C35C-49C1-A689-7999FFB9CF29}"/>
          </ac:spMkLst>
        </pc:spChg>
        <pc:graphicFrameChg chg="modGraphic">
          <ac:chgData name="Chris Crocker" userId="914cc2dc47cb8473" providerId="LiveId" clId="{B2D616F3-5D64-4B87-AE3A-F16E0D39FCE6}" dt="2019-02-17T12:30:00.740" v="13530" actId="20577"/>
          <ac:graphicFrameMkLst>
            <pc:docMk/>
            <pc:sldMk cId="1262815572" sldId="273"/>
            <ac:graphicFrameMk id="5" creationId="{FB4B7051-F29C-4962-9662-87580CF4093F}"/>
          </ac:graphicFrameMkLst>
        </pc:graphicFrameChg>
      </pc:sldChg>
      <pc:sldChg chg="modSp">
        <pc:chgData name="Chris Crocker" userId="914cc2dc47cb8473" providerId="LiveId" clId="{B2D616F3-5D64-4B87-AE3A-F16E0D39FCE6}" dt="2019-02-22T22:39:45.848" v="21727" actId="2"/>
        <pc:sldMkLst>
          <pc:docMk/>
          <pc:sldMk cId="1900329915" sldId="274"/>
        </pc:sldMkLst>
        <pc:spChg chg="mod">
          <ac:chgData name="Chris Crocker" userId="914cc2dc47cb8473" providerId="LiveId" clId="{B2D616F3-5D64-4B87-AE3A-F16E0D39FCE6}" dt="2019-02-17T20:50:51.045" v="19451" actId="1037"/>
          <ac:spMkLst>
            <pc:docMk/>
            <pc:sldMk cId="1900329915" sldId="274"/>
            <ac:spMk id="2" creationId="{5536ECA7-9294-4B64-A69E-9C1BADCCBFBA}"/>
          </ac:spMkLst>
        </pc:spChg>
        <pc:spChg chg="mod">
          <ac:chgData name="Chris Crocker" userId="914cc2dc47cb8473" providerId="LiveId" clId="{B2D616F3-5D64-4B87-AE3A-F16E0D39FCE6}" dt="2019-02-22T22:39:45.848" v="21727" actId="2"/>
          <ac:spMkLst>
            <pc:docMk/>
            <pc:sldMk cId="1900329915" sldId="274"/>
            <ac:spMk id="3" creationId="{BD3E68F9-4C07-4A06-941A-6BD43ABBBF16}"/>
          </ac:spMkLst>
        </pc:spChg>
      </pc:sldChg>
      <pc:sldChg chg="modSp">
        <pc:chgData name="Chris Crocker" userId="914cc2dc47cb8473" providerId="LiveId" clId="{B2D616F3-5D64-4B87-AE3A-F16E0D39FCE6}" dt="2019-02-17T19:59:30.283" v="19174" actId="6549"/>
        <pc:sldMkLst>
          <pc:docMk/>
          <pc:sldMk cId="3821541919" sldId="275"/>
        </pc:sldMkLst>
        <pc:spChg chg="mod">
          <ac:chgData name="Chris Crocker" userId="914cc2dc47cb8473" providerId="LiveId" clId="{B2D616F3-5D64-4B87-AE3A-F16E0D39FCE6}" dt="2019-02-13T19:29:10.546" v="956" actId="12788"/>
          <ac:spMkLst>
            <pc:docMk/>
            <pc:sldMk cId="3821541919" sldId="275"/>
            <ac:spMk id="4" creationId="{49B2E463-A4A8-47A9-8A35-ADE22A10AE66}"/>
          </ac:spMkLst>
        </pc:spChg>
        <pc:spChg chg="mod">
          <ac:chgData name="Chris Crocker" userId="914cc2dc47cb8473" providerId="LiveId" clId="{B2D616F3-5D64-4B87-AE3A-F16E0D39FCE6}" dt="2019-02-17T19:59:30.283" v="19174" actId="6549"/>
          <ac:spMkLst>
            <pc:docMk/>
            <pc:sldMk cId="3821541919" sldId="275"/>
            <ac:spMk id="5" creationId="{2365D0D9-AFC8-435E-B605-311E3A9E27DF}"/>
          </ac:spMkLst>
        </pc:spChg>
      </pc:sldChg>
      <pc:sldChg chg="modSp">
        <pc:chgData name="Chris Crocker" userId="914cc2dc47cb8473" providerId="LiveId" clId="{B2D616F3-5D64-4B87-AE3A-F16E0D39FCE6}" dt="2019-02-18T17:04:55.756" v="21100" actId="6549"/>
        <pc:sldMkLst>
          <pc:docMk/>
          <pc:sldMk cId="3267576752" sldId="276"/>
        </pc:sldMkLst>
        <pc:spChg chg="mod">
          <ac:chgData name="Chris Crocker" userId="914cc2dc47cb8473" providerId="LiveId" clId="{B2D616F3-5D64-4B87-AE3A-F16E0D39FCE6}" dt="2019-02-17T12:29:05.024" v="13472" actId="14100"/>
          <ac:spMkLst>
            <pc:docMk/>
            <pc:sldMk cId="3267576752" sldId="276"/>
            <ac:spMk id="2" creationId="{E5924183-D18F-46A8-B9E2-27E07656517F}"/>
          </ac:spMkLst>
        </pc:spChg>
        <pc:spChg chg="mod">
          <ac:chgData name="Chris Crocker" userId="914cc2dc47cb8473" providerId="LiveId" clId="{B2D616F3-5D64-4B87-AE3A-F16E0D39FCE6}" dt="2019-02-18T17:04:55.756" v="21100" actId="6549"/>
          <ac:spMkLst>
            <pc:docMk/>
            <pc:sldMk cId="3267576752" sldId="276"/>
            <ac:spMk id="6" creationId="{EA448659-C35C-49C1-A689-7999FFB9CF29}"/>
          </ac:spMkLst>
        </pc:spChg>
      </pc:sldChg>
      <pc:sldChg chg="modSp">
        <pc:chgData name="Chris Crocker" userId="914cc2dc47cb8473" providerId="LiveId" clId="{B2D616F3-5D64-4B87-AE3A-F16E0D39FCE6}" dt="2019-02-22T22:01:01.114" v="21426" actId="6549"/>
        <pc:sldMkLst>
          <pc:docMk/>
          <pc:sldMk cId="1364573083" sldId="277"/>
        </pc:sldMkLst>
        <pc:spChg chg="mod">
          <ac:chgData name="Chris Crocker" userId="914cc2dc47cb8473" providerId="LiveId" clId="{B2D616F3-5D64-4B87-AE3A-F16E0D39FCE6}" dt="2019-02-17T20:50:26.757" v="19426" actId="12788"/>
          <ac:spMkLst>
            <pc:docMk/>
            <pc:sldMk cId="1364573083" sldId="277"/>
            <ac:spMk id="2" creationId="{5536ECA7-9294-4B64-A69E-9C1BADCCBFBA}"/>
          </ac:spMkLst>
        </pc:spChg>
        <pc:spChg chg="mod">
          <ac:chgData name="Chris Crocker" userId="914cc2dc47cb8473" providerId="LiveId" clId="{B2D616F3-5D64-4B87-AE3A-F16E0D39FCE6}" dt="2019-02-22T22:01:01.114" v="21426" actId="6549"/>
          <ac:spMkLst>
            <pc:docMk/>
            <pc:sldMk cId="1364573083" sldId="277"/>
            <ac:spMk id="3" creationId="{BD3E68F9-4C07-4A06-941A-6BD43ABBBF16}"/>
          </ac:spMkLst>
        </pc:spChg>
      </pc:sldChg>
      <pc:sldChg chg="modSp">
        <pc:chgData name="Chris Crocker" userId="914cc2dc47cb8473" providerId="LiveId" clId="{B2D616F3-5D64-4B87-AE3A-F16E0D39FCE6}" dt="2019-02-18T11:26:31.753" v="21043" actId="20577"/>
        <pc:sldMkLst>
          <pc:docMk/>
          <pc:sldMk cId="3200302551" sldId="278"/>
        </pc:sldMkLst>
        <pc:spChg chg="mod">
          <ac:chgData name="Chris Crocker" userId="914cc2dc47cb8473" providerId="LiveId" clId="{B2D616F3-5D64-4B87-AE3A-F16E0D39FCE6}" dt="2019-02-18T11:26:31.753" v="21043" actId="20577"/>
          <ac:spMkLst>
            <pc:docMk/>
            <pc:sldMk cId="3200302551" sldId="278"/>
            <ac:spMk id="3" creationId="{BD3E68F9-4C07-4A06-941A-6BD43ABBBF16}"/>
          </ac:spMkLst>
        </pc:spChg>
      </pc:sldChg>
      <pc:sldChg chg="modSp">
        <pc:chgData name="Chris Crocker" userId="914cc2dc47cb8473" providerId="LiveId" clId="{B2D616F3-5D64-4B87-AE3A-F16E0D39FCE6}" dt="2019-02-22T22:39:59.106" v="21728" actId="2"/>
        <pc:sldMkLst>
          <pc:docMk/>
          <pc:sldMk cId="2307265612" sldId="279"/>
        </pc:sldMkLst>
        <pc:spChg chg="mod">
          <ac:chgData name="Chris Crocker" userId="914cc2dc47cb8473" providerId="LiveId" clId="{B2D616F3-5D64-4B87-AE3A-F16E0D39FCE6}" dt="2019-02-17T23:33:00.331" v="20309" actId="1036"/>
          <ac:spMkLst>
            <pc:docMk/>
            <pc:sldMk cId="2307265612" sldId="279"/>
            <ac:spMk id="2" creationId="{5536ECA7-9294-4B64-A69E-9C1BADCCBFBA}"/>
          </ac:spMkLst>
        </pc:spChg>
        <pc:spChg chg="mod">
          <ac:chgData name="Chris Crocker" userId="914cc2dc47cb8473" providerId="LiveId" clId="{B2D616F3-5D64-4B87-AE3A-F16E0D39FCE6}" dt="2019-02-22T22:39:59.106" v="21728" actId="2"/>
          <ac:spMkLst>
            <pc:docMk/>
            <pc:sldMk cId="2307265612" sldId="279"/>
            <ac:spMk id="3" creationId="{BD3E68F9-4C07-4A06-941A-6BD43ABBBF16}"/>
          </ac:spMkLst>
        </pc:spChg>
      </pc:sldChg>
      <pc:sldChg chg="addSp delSp modSp add mod">
        <pc:chgData name="Chris Crocker" userId="914cc2dc47cb8473" providerId="LiveId" clId="{B2D616F3-5D64-4B87-AE3A-F16E0D39FCE6}" dt="2019-02-17T20:11:54.971" v="19188"/>
        <pc:sldMkLst>
          <pc:docMk/>
          <pc:sldMk cId="4275578086" sldId="280"/>
        </pc:sldMkLst>
        <pc:spChg chg="mod">
          <ac:chgData name="Chris Crocker" userId="914cc2dc47cb8473" providerId="LiveId" clId="{B2D616F3-5D64-4B87-AE3A-F16E0D39FCE6}" dt="2019-02-14T15:17:21.185" v="2129" actId="20577"/>
          <ac:spMkLst>
            <pc:docMk/>
            <pc:sldMk cId="4275578086" sldId="280"/>
            <ac:spMk id="2" creationId="{5536ECA7-9294-4B64-A69E-9C1BADCCBFBA}"/>
          </ac:spMkLst>
        </pc:spChg>
        <pc:spChg chg="del mod">
          <ac:chgData name="Chris Crocker" userId="914cc2dc47cb8473" providerId="LiveId" clId="{B2D616F3-5D64-4B87-AE3A-F16E0D39FCE6}" dt="2019-02-13T17:03:31.460" v="437" actId="478"/>
          <ac:spMkLst>
            <pc:docMk/>
            <pc:sldMk cId="4275578086" sldId="280"/>
            <ac:spMk id="3" creationId="{BD3E68F9-4C07-4A06-941A-6BD43ABBBF16}"/>
          </ac:spMkLst>
        </pc:spChg>
        <pc:graphicFrameChg chg="add mod">
          <ac:chgData name="Chris Crocker" userId="914cc2dc47cb8473" providerId="LiveId" clId="{B2D616F3-5D64-4B87-AE3A-F16E0D39FCE6}" dt="2019-02-17T20:11:54.971" v="19188"/>
          <ac:graphicFrameMkLst>
            <pc:docMk/>
            <pc:sldMk cId="4275578086" sldId="280"/>
            <ac:graphicFrameMk id="6" creationId="{AC1D6892-26C3-4920-BB49-FD9ED72DA91D}"/>
          </ac:graphicFrameMkLst>
        </pc:graphicFrameChg>
      </pc:sldChg>
      <pc:sldChg chg="modSp add">
        <pc:chgData name="Chris Crocker" userId="914cc2dc47cb8473" providerId="LiveId" clId="{B2D616F3-5D64-4B87-AE3A-F16E0D39FCE6}" dt="2019-02-22T22:40:05.972" v="21729" actId="2"/>
        <pc:sldMkLst>
          <pc:docMk/>
          <pc:sldMk cId="3148384337" sldId="281"/>
        </pc:sldMkLst>
        <pc:spChg chg="mod">
          <ac:chgData name="Chris Crocker" userId="914cc2dc47cb8473" providerId="LiveId" clId="{B2D616F3-5D64-4B87-AE3A-F16E0D39FCE6}" dt="2019-02-13T15:38:29.342" v="40" actId="20577"/>
          <ac:spMkLst>
            <pc:docMk/>
            <pc:sldMk cId="3148384337" sldId="281"/>
            <ac:spMk id="2" creationId="{5536ECA7-9294-4B64-A69E-9C1BADCCBFBA}"/>
          </ac:spMkLst>
        </pc:spChg>
        <pc:spChg chg="mod">
          <ac:chgData name="Chris Crocker" userId="914cc2dc47cb8473" providerId="LiveId" clId="{B2D616F3-5D64-4B87-AE3A-F16E0D39FCE6}" dt="2019-02-22T22:40:05.972" v="21729" actId="2"/>
          <ac:spMkLst>
            <pc:docMk/>
            <pc:sldMk cId="3148384337" sldId="281"/>
            <ac:spMk id="3" creationId="{BD3E68F9-4C07-4A06-941A-6BD43ABBBF16}"/>
          </ac:spMkLst>
        </pc:spChg>
      </pc:sldChg>
      <pc:sldChg chg="modSp add">
        <pc:chgData name="Chris Crocker" userId="914cc2dc47cb8473" providerId="LiveId" clId="{B2D616F3-5D64-4B87-AE3A-F16E0D39FCE6}" dt="2019-02-23T16:39:31.052" v="21755" actId="20577"/>
        <pc:sldMkLst>
          <pc:docMk/>
          <pc:sldMk cId="2883491698" sldId="282"/>
        </pc:sldMkLst>
        <pc:spChg chg="mod">
          <ac:chgData name="Chris Crocker" userId="914cc2dc47cb8473" providerId="LiveId" clId="{B2D616F3-5D64-4B87-AE3A-F16E0D39FCE6}" dt="2019-02-13T19:25:42.984" v="866" actId="12788"/>
          <ac:spMkLst>
            <pc:docMk/>
            <pc:sldMk cId="2883491698" sldId="282"/>
            <ac:spMk id="2" creationId="{5536ECA7-9294-4B64-A69E-9C1BADCCBFBA}"/>
          </ac:spMkLst>
        </pc:spChg>
        <pc:spChg chg="mod">
          <ac:chgData name="Chris Crocker" userId="914cc2dc47cb8473" providerId="LiveId" clId="{B2D616F3-5D64-4B87-AE3A-F16E0D39FCE6}" dt="2019-02-23T16:39:31.052" v="21755" actId="20577"/>
          <ac:spMkLst>
            <pc:docMk/>
            <pc:sldMk cId="2883491698" sldId="282"/>
            <ac:spMk id="3" creationId="{BD3E68F9-4C07-4A06-941A-6BD43ABBBF16}"/>
          </ac:spMkLst>
        </pc:spChg>
      </pc:sldChg>
      <pc:sldChg chg="modSp add mod">
        <pc:chgData name="Chris Crocker" userId="914cc2dc47cb8473" providerId="LiveId" clId="{B2D616F3-5D64-4B87-AE3A-F16E0D39FCE6}" dt="2019-02-18T17:32:43.963" v="21102" actId="27918"/>
        <pc:sldMkLst>
          <pc:docMk/>
          <pc:sldMk cId="2743644203" sldId="283"/>
        </pc:sldMkLst>
        <pc:spChg chg="mod">
          <ac:chgData name="Chris Crocker" userId="914cc2dc47cb8473" providerId="LiveId" clId="{B2D616F3-5D64-4B87-AE3A-F16E0D39FCE6}" dt="2019-02-13T19:25:24.406" v="863" actId="12788"/>
          <ac:spMkLst>
            <pc:docMk/>
            <pc:sldMk cId="2743644203" sldId="283"/>
            <ac:spMk id="2" creationId="{5536ECA7-9294-4B64-A69E-9C1BADCCBFBA}"/>
          </ac:spMkLst>
        </pc:spChg>
        <pc:graphicFrameChg chg="mod">
          <ac:chgData name="Chris Crocker" userId="914cc2dc47cb8473" providerId="LiveId" clId="{B2D616F3-5D64-4B87-AE3A-F16E0D39FCE6}" dt="2019-02-17T20:11:38.345" v="19187"/>
          <ac:graphicFrameMkLst>
            <pc:docMk/>
            <pc:sldMk cId="2743644203" sldId="283"/>
            <ac:graphicFrameMk id="6" creationId="{AC1D6892-26C3-4920-BB49-FD9ED72DA91D}"/>
          </ac:graphicFrameMkLst>
        </pc:graphicFrameChg>
      </pc:sldChg>
      <pc:sldChg chg="modSp add mod">
        <pc:chgData name="Chris Crocker" userId="914cc2dc47cb8473" providerId="LiveId" clId="{B2D616F3-5D64-4B87-AE3A-F16E0D39FCE6}" dt="2019-02-18T11:01:32.085" v="20621" actId="27918"/>
        <pc:sldMkLst>
          <pc:docMk/>
          <pc:sldMk cId="191827501" sldId="284"/>
        </pc:sldMkLst>
        <pc:spChg chg="mod">
          <ac:chgData name="Chris Crocker" userId="914cc2dc47cb8473" providerId="LiveId" clId="{B2D616F3-5D64-4B87-AE3A-F16E0D39FCE6}" dt="2019-02-13T19:25:13.091" v="862" actId="12788"/>
          <ac:spMkLst>
            <pc:docMk/>
            <pc:sldMk cId="191827501" sldId="284"/>
            <ac:spMk id="2" creationId="{5536ECA7-9294-4B64-A69E-9C1BADCCBFBA}"/>
          </ac:spMkLst>
        </pc:spChg>
        <pc:graphicFrameChg chg="mod">
          <ac:chgData name="Chris Crocker" userId="914cc2dc47cb8473" providerId="LiveId" clId="{B2D616F3-5D64-4B87-AE3A-F16E0D39FCE6}" dt="2019-02-13T19:24:38.951" v="859" actId="12788"/>
          <ac:graphicFrameMkLst>
            <pc:docMk/>
            <pc:sldMk cId="191827501" sldId="284"/>
            <ac:graphicFrameMk id="6" creationId="{AC1D6892-26C3-4920-BB49-FD9ED72DA91D}"/>
          </ac:graphicFrameMkLst>
        </pc:graphicFrameChg>
      </pc:sldChg>
      <pc:sldChg chg="delSp modSp add mod setBg">
        <pc:chgData name="Chris Crocker" userId="914cc2dc47cb8473" providerId="LiveId" clId="{B2D616F3-5D64-4B87-AE3A-F16E0D39FCE6}" dt="2019-02-18T10:51:13.205" v="20485" actId="27918"/>
        <pc:sldMkLst>
          <pc:docMk/>
          <pc:sldMk cId="560061823" sldId="285"/>
        </pc:sldMkLst>
        <pc:spChg chg="mod">
          <ac:chgData name="Chris Crocker" userId="914cc2dc47cb8473" providerId="LiveId" clId="{B2D616F3-5D64-4B87-AE3A-F16E0D39FCE6}" dt="2019-02-13T19:25:03.293" v="861" actId="12788"/>
          <ac:spMkLst>
            <pc:docMk/>
            <pc:sldMk cId="560061823" sldId="285"/>
            <ac:spMk id="2" creationId="{5536ECA7-9294-4B64-A69E-9C1BADCCBFBA}"/>
          </ac:spMkLst>
        </pc:spChg>
        <pc:spChg chg="del mod">
          <ac:chgData name="Chris Crocker" userId="914cc2dc47cb8473" providerId="LiveId" clId="{B2D616F3-5D64-4B87-AE3A-F16E0D39FCE6}" dt="2019-02-14T16:52:17.366" v="3106" actId="478"/>
          <ac:spMkLst>
            <pc:docMk/>
            <pc:sldMk cId="560061823" sldId="285"/>
            <ac:spMk id="3" creationId="{516E8690-2B75-4EEA-8AF5-37EDFBF90110}"/>
          </ac:spMkLst>
        </pc:spChg>
        <pc:graphicFrameChg chg="mod">
          <ac:chgData name="Chris Crocker" userId="914cc2dc47cb8473" providerId="LiveId" clId="{B2D616F3-5D64-4B87-AE3A-F16E0D39FCE6}" dt="2019-02-17T20:12:10.817" v="19189"/>
          <ac:graphicFrameMkLst>
            <pc:docMk/>
            <pc:sldMk cId="560061823" sldId="285"/>
            <ac:graphicFrameMk id="6" creationId="{AC1D6892-26C3-4920-BB49-FD9ED72DA91D}"/>
          </ac:graphicFrameMkLst>
        </pc:graphicFrameChg>
      </pc:sldChg>
      <pc:sldChg chg="addSp delSp modSp add mod ord setBg">
        <pc:chgData name="Chris Crocker" userId="914cc2dc47cb8473" providerId="LiveId" clId="{B2D616F3-5D64-4B87-AE3A-F16E0D39FCE6}" dt="2019-02-21T19:20:41.787" v="21284"/>
        <pc:sldMkLst>
          <pc:docMk/>
          <pc:sldMk cId="1207436366" sldId="286"/>
        </pc:sldMkLst>
        <pc:spChg chg="del mod">
          <ac:chgData name="Chris Crocker" userId="914cc2dc47cb8473" providerId="LiveId" clId="{B2D616F3-5D64-4B87-AE3A-F16E0D39FCE6}" dt="2019-02-13T20:22:04.733" v="1136" actId="478"/>
          <ac:spMkLst>
            <pc:docMk/>
            <pc:sldMk cId="1207436366" sldId="286"/>
            <ac:spMk id="2" creationId="{5536ECA7-9294-4B64-A69E-9C1BADCCBFBA}"/>
          </ac:spMkLst>
        </pc:spChg>
        <pc:spChg chg="add del mod">
          <ac:chgData name="Chris Crocker" userId="914cc2dc47cb8473" providerId="LiveId" clId="{B2D616F3-5D64-4B87-AE3A-F16E0D39FCE6}" dt="2019-02-13T20:22:07.514" v="1137" actId="478"/>
          <ac:spMkLst>
            <pc:docMk/>
            <pc:sldMk cId="1207436366" sldId="286"/>
            <ac:spMk id="8" creationId="{4FAEF643-484D-4415-BEE8-5409F35E2BC7}"/>
          </ac:spMkLst>
        </pc:spChg>
        <pc:spChg chg="add mod">
          <ac:chgData name="Chris Crocker" userId="914cc2dc47cb8473" providerId="LiveId" clId="{B2D616F3-5D64-4B87-AE3A-F16E0D39FCE6}" dt="2019-02-14T20:11:24.656" v="3670" actId="255"/>
          <ac:spMkLst>
            <pc:docMk/>
            <pc:sldMk cId="1207436366" sldId="286"/>
            <ac:spMk id="9" creationId="{69A06171-50E6-42A6-9D63-A77A7D1FBF86}"/>
          </ac:spMkLst>
        </pc:spChg>
        <pc:graphicFrameChg chg="add mod">
          <ac:chgData name="Chris Crocker" userId="914cc2dc47cb8473" providerId="LiveId" clId="{B2D616F3-5D64-4B87-AE3A-F16E0D39FCE6}" dt="2019-02-16T22:24:20.670" v="12303" actId="20577"/>
          <ac:graphicFrameMkLst>
            <pc:docMk/>
            <pc:sldMk cId="1207436366" sldId="286"/>
            <ac:graphicFrameMk id="5" creationId="{BAD491FD-1FC0-442A-A77B-23EE2C17FAF6}"/>
          </ac:graphicFrameMkLst>
        </pc:graphicFrameChg>
        <pc:graphicFrameChg chg="del">
          <ac:chgData name="Chris Crocker" userId="914cc2dc47cb8473" providerId="LiveId" clId="{B2D616F3-5D64-4B87-AE3A-F16E0D39FCE6}" dt="2019-02-13T19:46:29" v="1105" actId="478"/>
          <ac:graphicFrameMkLst>
            <pc:docMk/>
            <pc:sldMk cId="1207436366" sldId="286"/>
            <ac:graphicFrameMk id="6" creationId="{AC1D6892-26C3-4920-BB49-FD9ED72DA91D}"/>
          </ac:graphicFrameMkLst>
        </pc:graphicFrameChg>
      </pc:sldChg>
      <pc:sldChg chg="addSp delSp modSp add mod ord">
        <pc:chgData name="Chris Crocker" userId="914cc2dc47cb8473" providerId="LiveId" clId="{B2D616F3-5D64-4B87-AE3A-F16E0D39FCE6}" dt="2019-02-19T16:30:15.658" v="21172"/>
        <pc:sldMkLst>
          <pc:docMk/>
          <pc:sldMk cId="3700487736" sldId="287"/>
        </pc:sldMkLst>
        <pc:spChg chg="add mod">
          <ac:chgData name="Chris Crocker" userId="914cc2dc47cb8473" providerId="LiveId" clId="{B2D616F3-5D64-4B87-AE3A-F16E0D39FCE6}" dt="2019-02-14T20:10:06.189" v="3662" actId="255"/>
          <ac:spMkLst>
            <pc:docMk/>
            <pc:sldMk cId="3700487736" sldId="287"/>
            <ac:spMk id="3" creationId="{EF234EB7-0825-4D41-AB82-10D48983F835}"/>
          </ac:spMkLst>
        </pc:spChg>
        <pc:spChg chg="add mod">
          <ac:chgData name="Chris Crocker" userId="914cc2dc47cb8473" providerId="LiveId" clId="{B2D616F3-5D64-4B87-AE3A-F16E0D39FCE6}" dt="2019-02-14T20:10:06.189" v="3662" actId="255"/>
          <ac:spMkLst>
            <pc:docMk/>
            <pc:sldMk cId="3700487736" sldId="287"/>
            <ac:spMk id="4" creationId="{0391AFB9-1752-4D85-8559-115B8C5C40C5}"/>
          </ac:spMkLst>
        </pc:spChg>
        <pc:spChg chg="add mod">
          <ac:chgData name="Chris Crocker" userId="914cc2dc47cb8473" providerId="LiveId" clId="{B2D616F3-5D64-4B87-AE3A-F16E0D39FCE6}" dt="2019-02-14T20:10:06.189" v="3662" actId="255"/>
          <ac:spMkLst>
            <pc:docMk/>
            <pc:sldMk cId="3700487736" sldId="287"/>
            <ac:spMk id="6" creationId="{809D6F20-31C9-4564-B5EC-7327726ECB6E}"/>
          </ac:spMkLst>
        </pc:spChg>
        <pc:spChg chg="add mod">
          <ac:chgData name="Chris Crocker" userId="914cc2dc47cb8473" providerId="LiveId" clId="{B2D616F3-5D64-4B87-AE3A-F16E0D39FCE6}" dt="2019-02-16T22:25:10.851" v="12325" actId="12788"/>
          <ac:spMkLst>
            <pc:docMk/>
            <pc:sldMk cId="3700487736" sldId="287"/>
            <ac:spMk id="7" creationId="{55FE49F4-5F35-4E08-B9E7-16DB760E32A0}"/>
          </ac:spMkLst>
        </pc:spChg>
        <pc:graphicFrameChg chg="add del mod">
          <ac:chgData name="Chris Crocker" userId="914cc2dc47cb8473" providerId="LiveId" clId="{B2D616F3-5D64-4B87-AE3A-F16E0D39FCE6}" dt="2019-02-19T16:30:15.658" v="21172"/>
          <ac:graphicFrameMkLst>
            <pc:docMk/>
            <pc:sldMk cId="3700487736" sldId="287"/>
            <ac:graphicFrameMk id="5" creationId="{BAD491FD-1FC0-442A-A77B-23EE2C17FAF6}"/>
          </ac:graphicFrameMkLst>
        </pc:graphicFrameChg>
      </pc:sldChg>
      <pc:sldChg chg="addSp delSp modSp add mod setBg">
        <pc:chgData name="Chris Crocker" userId="914cc2dc47cb8473" providerId="LiveId" clId="{B2D616F3-5D64-4B87-AE3A-F16E0D39FCE6}" dt="2019-02-21T19:24:31.170" v="21340" actId="20577"/>
        <pc:sldMkLst>
          <pc:docMk/>
          <pc:sldMk cId="0" sldId="848"/>
        </pc:sldMkLst>
        <pc:spChg chg="mod">
          <ac:chgData name="Chris Crocker" userId="914cc2dc47cb8473" providerId="LiveId" clId="{B2D616F3-5D64-4B87-AE3A-F16E0D39FCE6}" dt="2019-02-14T16:50:57.569" v="3104"/>
          <ac:spMkLst>
            <pc:docMk/>
            <pc:sldMk cId="0" sldId="848"/>
            <ac:spMk id="6" creationId="{7E6BAC4E-E477-4624-8B1C-E31E27C981E5}"/>
          </ac:spMkLst>
        </pc:spChg>
        <pc:spChg chg="add mod">
          <ac:chgData name="Chris Crocker" userId="914cc2dc47cb8473" providerId="LiveId" clId="{B2D616F3-5D64-4B87-AE3A-F16E0D39FCE6}" dt="2019-02-21T19:24:31.170" v="21340" actId="20577"/>
          <ac:spMkLst>
            <pc:docMk/>
            <pc:sldMk cId="0" sldId="848"/>
            <ac:spMk id="8" creationId="{049229A3-7CF7-4233-AEB9-2F4CD8C7ABEC}"/>
          </ac:spMkLst>
        </pc:spChg>
        <pc:spChg chg="add del mod">
          <ac:chgData name="Chris Crocker" userId="914cc2dc47cb8473" providerId="LiveId" clId="{B2D616F3-5D64-4B87-AE3A-F16E0D39FCE6}" dt="2019-02-16T22:19:10.769" v="12279" actId="12788"/>
          <ac:spMkLst>
            <pc:docMk/>
            <pc:sldMk cId="0" sldId="848"/>
            <ac:spMk id="1318914" creationId="{08BC65CB-1A21-4867-B890-9ACD865EC5F6}"/>
          </ac:spMkLst>
        </pc:spChg>
        <pc:spChg chg="mod">
          <ac:chgData name="Chris Crocker" userId="914cc2dc47cb8473" providerId="LiveId" clId="{B2D616F3-5D64-4B87-AE3A-F16E0D39FCE6}" dt="2019-02-16T22:19:47.518" v="12285" actId="1035"/>
          <ac:spMkLst>
            <pc:docMk/>
            <pc:sldMk cId="0" sldId="848"/>
            <ac:spMk id="1318915" creationId="{05F627CD-FB84-4C5A-80DB-47543232AAEC}"/>
          </ac:spMkLst>
        </pc:spChg>
        <pc:spChg chg="del mod">
          <ac:chgData name="Chris Crocker" userId="914cc2dc47cb8473" providerId="LiveId" clId="{B2D616F3-5D64-4B87-AE3A-F16E0D39FCE6}" dt="2019-02-14T13:52:41.824" v="1593" actId="478"/>
          <ac:spMkLst>
            <pc:docMk/>
            <pc:sldMk cId="0" sldId="848"/>
            <ac:spMk id="1318917" creationId="{1CD5FE0B-440E-4F9E-A59E-72430C9AB926}"/>
          </ac:spMkLst>
        </pc:spChg>
        <pc:graphicFrameChg chg="mod">
          <ac:chgData name="Chris Crocker" userId="914cc2dc47cb8473" providerId="LiveId" clId="{B2D616F3-5D64-4B87-AE3A-F16E0D39FCE6}" dt="2019-02-16T22:19:16.595" v="12280" actId="12788"/>
          <ac:graphicFrameMkLst>
            <pc:docMk/>
            <pc:sldMk cId="0" sldId="848"/>
            <ac:graphicFrameMk id="2" creationId="{69B3049D-097E-41BC-87D7-D4DCD99470BE}"/>
          </ac:graphicFrameMkLst>
        </pc:graphicFrameChg>
      </pc:sldChg>
      <pc:sldChg chg="addSp delSp modSp add mod ord setBg">
        <pc:chgData name="Chris Crocker" userId="914cc2dc47cb8473" providerId="LiveId" clId="{B2D616F3-5D64-4B87-AE3A-F16E0D39FCE6}" dt="2019-02-17T23:42:33.406" v="20313" actId="207"/>
        <pc:sldMkLst>
          <pc:docMk/>
          <pc:sldMk cId="0" sldId="856"/>
        </pc:sldMkLst>
        <pc:spChg chg="add mod">
          <ac:chgData name="Chris Crocker" userId="914cc2dc47cb8473" providerId="LiveId" clId="{B2D616F3-5D64-4B87-AE3A-F16E0D39FCE6}" dt="2019-02-15T10:02:55.094" v="7232" actId="1035"/>
          <ac:spMkLst>
            <pc:docMk/>
            <pc:sldMk cId="0" sldId="856"/>
            <ac:spMk id="2" creationId="{A87500F6-B320-4A1A-A504-2874ED373DB5}"/>
          </ac:spMkLst>
        </pc:spChg>
        <pc:spChg chg="add del">
          <ac:chgData name="Chris Crocker" userId="914cc2dc47cb8473" providerId="LiveId" clId="{B2D616F3-5D64-4B87-AE3A-F16E0D39FCE6}" dt="2019-02-14T19:11:13.635" v="3343" actId="478"/>
          <ac:spMkLst>
            <pc:docMk/>
            <pc:sldMk cId="0" sldId="856"/>
            <ac:spMk id="6" creationId="{1C9ECF21-3A3A-4263-8EB1-8C3DBC9A368F}"/>
          </ac:spMkLst>
        </pc:spChg>
        <pc:spChg chg="add del mod">
          <ac:chgData name="Chris Crocker" userId="914cc2dc47cb8473" providerId="LiveId" clId="{B2D616F3-5D64-4B87-AE3A-F16E0D39FCE6}" dt="2019-02-14T19:12:34.139" v="3357"/>
          <ac:spMkLst>
            <pc:docMk/>
            <pc:sldMk cId="0" sldId="856"/>
            <ac:spMk id="7" creationId="{632DA5E7-2DA7-4798-8A5A-2E7209DEF64C}"/>
          </ac:spMkLst>
        </pc:spChg>
        <pc:spChg chg="add del mod">
          <ac:chgData name="Chris Crocker" userId="914cc2dc47cb8473" providerId="LiveId" clId="{B2D616F3-5D64-4B87-AE3A-F16E0D39FCE6}" dt="2019-02-14T20:17:11.785" v="3802" actId="478"/>
          <ac:spMkLst>
            <pc:docMk/>
            <pc:sldMk cId="0" sldId="856"/>
            <ac:spMk id="9" creationId="{CC30AB3E-FFBB-4E48-BE45-136448C5741A}"/>
          </ac:spMkLst>
        </pc:spChg>
        <pc:spChg chg="add mod">
          <ac:chgData name="Chris Crocker" userId="914cc2dc47cb8473" providerId="LiveId" clId="{B2D616F3-5D64-4B87-AE3A-F16E0D39FCE6}" dt="2019-02-17T23:42:33.406" v="20313" actId="207"/>
          <ac:spMkLst>
            <pc:docMk/>
            <pc:sldMk cId="0" sldId="856"/>
            <ac:spMk id="11" creationId="{AF35CCB6-63C0-40FE-8968-515FD412D85C}"/>
          </ac:spMkLst>
        </pc:spChg>
        <pc:spChg chg="mod">
          <ac:chgData name="Chris Crocker" userId="914cc2dc47cb8473" providerId="LiveId" clId="{B2D616F3-5D64-4B87-AE3A-F16E0D39FCE6}" dt="2019-02-14T16:49:09.156" v="3102" actId="1037"/>
          <ac:spMkLst>
            <pc:docMk/>
            <pc:sldMk cId="0" sldId="856"/>
            <ac:spMk id="12" creationId="{8A7DD589-9BD2-498A-9CFB-9A8CFD041B87}"/>
          </ac:spMkLst>
        </pc:spChg>
        <pc:spChg chg="add del mod">
          <ac:chgData name="Chris Crocker" userId="914cc2dc47cb8473" providerId="LiveId" clId="{B2D616F3-5D64-4B87-AE3A-F16E0D39FCE6}" dt="2019-02-15T09:55:11.957" v="6874" actId="478"/>
          <ac:spMkLst>
            <pc:docMk/>
            <pc:sldMk cId="0" sldId="856"/>
            <ac:spMk id="13" creationId="{B719B83B-5E36-41D6-908B-AACF582C41A4}"/>
          </ac:spMkLst>
        </pc:spChg>
        <pc:spChg chg="add del mod">
          <ac:chgData name="Chris Crocker" userId="914cc2dc47cb8473" providerId="LiveId" clId="{B2D616F3-5D64-4B87-AE3A-F16E0D39FCE6}" dt="2019-02-14T17:57:28.936" v="3184" actId="478"/>
          <ac:spMkLst>
            <pc:docMk/>
            <pc:sldMk cId="0" sldId="856"/>
            <ac:spMk id="13" creationId="{F80E2816-EEA0-448A-B392-0BB006241AE2}"/>
          </ac:spMkLst>
        </pc:spChg>
        <pc:spChg chg="add del mod">
          <ac:chgData name="Chris Crocker" userId="914cc2dc47cb8473" providerId="LiveId" clId="{B2D616F3-5D64-4B87-AE3A-F16E0D39FCE6}" dt="2019-02-15T10:25:21.894" v="7460" actId="478"/>
          <ac:spMkLst>
            <pc:docMk/>
            <pc:sldMk cId="0" sldId="856"/>
            <ac:spMk id="14" creationId="{9F14CA22-9B65-47A1-89A4-3B1F7F2C381F}"/>
          </ac:spMkLst>
        </pc:spChg>
        <pc:spChg chg="add del mod">
          <ac:chgData name="Chris Crocker" userId="914cc2dc47cb8473" providerId="LiveId" clId="{B2D616F3-5D64-4B87-AE3A-F16E0D39FCE6}" dt="2019-02-14T17:57:28.936" v="3184" actId="478"/>
          <ac:spMkLst>
            <pc:docMk/>
            <pc:sldMk cId="0" sldId="856"/>
            <ac:spMk id="15" creationId="{52FB51F1-A75C-4757-97CC-CEDB5CE80565}"/>
          </ac:spMkLst>
        </pc:spChg>
        <pc:spChg chg="add mod">
          <ac:chgData name="Chris Crocker" userId="914cc2dc47cb8473" providerId="LiveId" clId="{B2D616F3-5D64-4B87-AE3A-F16E0D39FCE6}" dt="2019-02-17T23:42:33.406" v="20313" actId="207"/>
          <ac:spMkLst>
            <pc:docMk/>
            <pc:sldMk cId="0" sldId="856"/>
            <ac:spMk id="15" creationId="{76F453A5-BDE4-4735-BA0C-8F1C0C8867F7}"/>
          </ac:spMkLst>
        </pc:spChg>
        <pc:spChg chg="add del mod">
          <ac:chgData name="Chris Crocker" userId="914cc2dc47cb8473" providerId="LiveId" clId="{B2D616F3-5D64-4B87-AE3A-F16E0D39FCE6}" dt="2019-02-15T10:44:43.781" v="7819" actId="478"/>
          <ac:spMkLst>
            <pc:docMk/>
            <pc:sldMk cId="0" sldId="856"/>
            <ac:spMk id="16" creationId="{BE9E292F-7A27-400B-BCA3-8CA5DD4F3B32}"/>
          </ac:spMkLst>
        </pc:spChg>
        <pc:spChg chg="add mod">
          <ac:chgData name="Chris Crocker" userId="914cc2dc47cb8473" providerId="LiveId" clId="{B2D616F3-5D64-4B87-AE3A-F16E0D39FCE6}" dt="2019-02-15T10:02:55.094" v="7232" actId="1035"/>
          <ac:spMkLst>
            <pc:docMk/>
            <pc:sldMk cId="0" sldId="856"/>
            <ac:spMk id="24" creationId="{CD4161B7-48E9-4D73-BCC7-4D84B837A918}"/>
          </ac:spMkLst>
        </pc:spChg>
        <pc:spChg chg="add del mod">
          <ac:chgData name="Chris Crocker" userId="914cc2dc47cb8473" providerId="LiveId" clId="{B2D616F3-5D64-4B87-AE3A-F16E0D39FCE6}" dt="2019-02-15T09:53:44.067" v="6871" actId="478"/>
          <ac:spMkLst>
            <pc:docMk/>
            <pc:sldMk cId="0" sldId="856"/>
            <ac:spMk id="25" creationId="{DF26B207-223B-4128-9DD8-D5A31702672F}"/>
          </ac:spMkLst>
        </pc:spChg>
        <pc:spChg chg="mod">
          <ac:chgData name="Chris Crocker" userId="914cc2dc47cb8473" providerId="LiveId" clId="{B2D616F3-5D64-4B87-AE3A-F16E0D39FCE6}" dt="2019-02-15T10:33:13" v="7745" actId="1035"/>
          <ac:spMkLst>
            <pc:docMk/>
            <pc:sldMk cId="0" sldId="856"/>
            <ac:spMk id="1334274" creationId="{0E077DDE-3243-4CEA-901A-62E9AA1C9A5D}"/>
          </ac:spMkLst>
        </pc:spChg>
        <pc:spChg chg="mod">
          <ac:chgData name="Chris Crocker" userId="914cc2dc47cb8473" providerId="LiveId" clId="{B2D616F3-5D64-4B87-AE3A-F16E0D39FCE6}" dt="2019-02-15T10:48:35.453" v="7843" actId="6549"/>
          <ac:spMkLst>
            <pc:docMk/>
            <pc:sldMk cId="0" sldId="856"/>
            <ac:spMk id="1334275" creationId="{4F368177-4D85-4A54-8FE8-AB4CB22D8419}"/>
          </ac:spMkLst>
        </pc:spChg>
        <pc:spChg chg="del mod">
          <ac:chgData name="Chris Crocker" userId="914cc2dc47cb8473" providerId="LiveId" clId="{B2D616F3-5D64-4B87-AE3A-F16E0D39FCE6}" dt="2019-02-15T10:28:53.182" v="7691" actId="478"/>
          <ac:spMkLst>
            <pc:docMk/>
            <pc:sldMk cId="0" sldId="856"/>
            <ac:spMk id="1334276" creationId="{8C77BBA1-E76F-4609-B7C3-74C83B171CE1}"/>
          </ac:spMkLst>
        </pc:spChg>
        <pc:spChg chg="mod">
          <ac:chgData name="Chris Crocker" userId="914cc2dc47cb8473" providerId="LiveId" clId="{B2D616F3-5D64-4B87-AE3A-F16E0D39FCE6}" dt="2019-02-15T10:02:55.094" v="7232" actId="1035"/>
          <ac:spMkLst>
            <pc:docMk/>
            <pc:sldMk cId="0" sldId="856"/>
            <ac:spMk id="1334277" creationId="{50859AA8-D101-4D3C-B80D-6BCADA4880BC}"/>
          </ac:spMkLst>
        </pc:spChg>
        <pc:spChg chg="mod">
          <ac:chgData name="Chris Crocker" userId="914cc2dc47cb8473" providerId="LiveId" clId="{B2D616F3-5D64-4B87-AE3A-F16E0D39FCE6}" dt="2019-02-15T10:02:55.094" v="7232" actId="1035"/>
          <ac:spMkLst>
            <pc:docMk/>
            <pc:sldMk cId="0" sldId="856"/>
            <ac:spMk id="1334278" creationId="{2E67C4E3-B963-48FF-A095-799289DC6CD4}"/>
          </ac:spMkLst>
        </pc:spChg>
        <pc:spChg chg="add del mod">
          <ac:chgData name="Chris Crocker" userId="914cc2dc47cb8473" providerId="LiveId" clId="{B2D616F3-5D64-4B87-AE3A-F16E0D39FCE6}" dt="2019-02-15T10:02:55.094" v="7232" actId="1035"/>
          <ac:spMkLst>
            <pc:docMk/>
            <pc:sldMk cId="0" sldId="856"/>
            <ac:spMk id="1334279" creationId="{C377D668-0C5F-4C88-987E-DEE54468856B}"/>
          </ac:spMkLst>
        </pc:spChg>
        <pc:spChg chg="mod">
          <ac:chgData name="Chris Crocker" userId="914cc2dc47cb8473" providerId="LiveId" clId="{B2D616F3-5D64-4B87-AE3A-F16E0D39FCE6}" dt="2019-02-15T10:02:55.094" v="7232" actId="1035"/>
          <ac:spMkLst>
            <pc:docMk/>
            <pc:sldMk cId="0" sldId="856"/>
            <ac:spMk id="1334280" creationId="{E8A4BEB0-13A4-4703-B04B-4E5E38A345D2}"/>
          </ac:spMkLst>
        </pc:spChg>
        <pc:spChg chg="del mod">
          <ac:chgData name="Chris Crocker" userId="914cc2dc47cb8473" providerId="LiveId" clId="{B2D616F3-5D64-4B87-AE3A-F16E0D39FCE6}" dt="2019-02-14T17:57:28.936" v="3184" actId="478"/>
          <ac:spMkLst>
            <pc:docMk/>
            <pc:sldMk cId="0" sldId="856"/>
            <ac:spMk id="1334281" creationId="{5E17046D-5B36-48DD-9AF3-E34DA9C72769}"/>
          </ac:spMkLst>
        </pc:spChg>
        <pc:spChg chg="del mod">
          <ac:chgData name="Chris Crocker" userId="914cc2dc47cb8473" providerId="LiveId" clId="{B2D616F3-5D64-4B87-AE3A-F16E0D39FCE6}" dt="2019-02-14T16:38:37.526" v="2568" actId="478"/>
          <ac:spMkLst>
            <pc:docMk/>
            <pc:sldMk cId="0" sldId="856"/>
            <ac:spMk id="1334282" creationId="{76B11974-9F31-418C-BFA0-14E135BA4840}"/>
          </ac:spMkLst>
        </pc:spChg>
        <pc:spChg chg="del">
          <ac:chgData name="Chris Crocker" userId="914cc2dc47cb8473" providerId="LiveId" clId="{B2D616F3-5D64-4B87-AE3A-F16E0D39FCE6}" dt="2019-02-14T16:04:08.696" v="2247" actId="478"/>
          <ac:spMkLst>
            <pc:docMk/>
            <pc:sldMk cId="0" sldId="856"/>
            <ac:spMk id="1334283" creationId="{9E334482-F92C-45C7-A0BF-713CE55C5E94}"/>
          </ac:spMkLst>
        </pc:spChg>
        <pc:graphicFrameChg chg="add del mod">
          <ac:chgData name="Chris Crocker" userId="914cc2dc47cb8473" providerId="LiveId" clId="{B2D616F3-5D64-4B87-AE3A-F16E0D39FCE6}" dt="2019-02-14T20:12:33.840" v="3672" actId="478"/>
          <ac:graphicFrameMkLst>
            <pc:docMk/>
            <pc:sldMk cId="0" sldId="856"/>
            <ac:graphicFrameMk id="5" creationId="{8F8876C6-1F0A-4EE5-B26B-16F789FB9111}"/>
          </ac:graphicFrameMkLst>
        </pc:graphicFrameChg>
        <pc:graphicFrameChg chg="add del mod modGraphic">
          <ac:chgData name="Chris Crocker" userId="914cc2dc47cb8473" providerId="LiveId" clId="{B2D616F3-5D64-4B87-AE3A-F16E0D39FCE6}" dt="2019-02-14T19:13:07.218" v="3361" actId="478"/>
          <ac:graphicFrameMkLst>
            <pc:docMk/>
            <pc:sldMk cId="0" sldId="856"/>
            <ac:graphicFrameMk id="8" creationId="{2FE5183E-EA2D-491D-A045-E8641BC47E8D}"/>
          </ac:graphicFrameMkLst>
        </pc:graphicFrameChg>
      </pc:sldChg>
      <pc:sldChg chg="addSp delSp modSp add mod ord setBg">
        <pc:chgData name="Chris Crocker" userId="914cc2dc47cb8473" providerId="LiveId" clId="{B2D616F3-5D64-4B87-AE3A-F16E0D39FCE6}" dt="2019-02-17T16:02:22.732" v="14825"/>
        <pc:sldMkLst>
          <pc:docMk/>
          <pc:sldMk cId="3718461100" sldId="857"/>
        </pc:sldMkLst>
        <pc:spChg chg="add mod">
          <ac:chgData name="Chris Crocker" userId="914cc2dc47cb8473" providerId="LiveId" clId="{B2D616F3-5D64-4B87-AE3A-F16E0D39FCE6}" dt="2019-02-14T23:51:19.880" v="5186" actId="1076"/>
          <ac:spMkLst>
            <pc:docMk/>
            <pc:sldMk cId="3718461100" sldId="857"/>
            <ac:spMk id="2" creationId="{4AAFB932-DC67-4351-A329-6B295AB67F30}"/>
          </ac:spMkLst>
        </pc:spChg>
        <pc:spChg chg="del mod">
          <ac:chgData name="Chris Crocker" userId="914cc2dc47cb8473" providerId="LiveId" clId="{B2D616F3-5D64-4B87-AE3A-F16E0D39FCE6}" dt="2019-02-14T19:18:17.242" v="3383" actId="478"/>
          <ac:spMkLst>
            <pc:docMk/>
            <pc:sldMk cId="3718461100" sldId="857"/>
            <ac:spMk id="2" creationId="{A87500F6-B320-4A1A-A504-2874ED373DB5}"/>
          </ac:spMkLst>
        </pc:spChg>
        <pc:spChg chg="add mod">
          <ac:chgData name="Chris Crocker" userId="914cc2dc47cb8473" providerId="LiveId" clId="{B2D616F3-5D64-4B87-AE3A-F16E0D39FCE6}" dt="2019-02-14T20:08:16.200" v="3641" actId="1076"/>
          <ac:spMkLst>
            <pc:docMk/>
            <pc:sldMk cId="3718461100" sldId="857"/>
            <ac:spMk id="12" creationId="{12283F07-645B-4359-BE6D-FF57A196D00C}"/>
          </ac:spMkLst>
        </pc:spChg>
        <pc:spChg chg="add mod">
          <ac:chgData name="Chris Crocker" userId="914cc2dc47cb8473" providerId="LiveId" clId="{B2D616F3-5D64-4B87-AE3A-F16E0D39FCE6}" dt="2019-02-14T20:08:09.199" v="3640" actId="1076"/>
          <ac:spMkLst>
            <pc:docMk/>
            <pc:sldMk cId="3718461100" sldId="857"/>
            <ac:spMk id="13" creationId="{DA01C568-B7E4-49AF-874A-273E52A37CB1}"/>
          </ac:spMkLst>
        </pc:spChg>
        <pc:spChg chg="del">
          <ac:chgData name="Chris Crocker" userId="914cc2dc47cb8473" providerId="LiveId" clId="{B2D616F3-5D64-4B87-AE3A-F16E0D39FCE6}" dt="2019-02-14T19:15:05.422" v="3369" actId="478"/>
          <ac:spMkLst>
            <pc:docMk/>
            <pc:sldMk cId="3718461100" sldId="857"/>
            <ac:spMk id="14" creationId="{9F14CA22-9B65-47A1-89A4-3B1F7F2C381F}"/>
          </ac:spMkLst>
        </pc:spChg>
        <pc:spChg chg="add mod">
          <ac:chgData name="Chris Crocker" userId="914cc2dc47cb8473" providerId="LiveId" clId="{B2D616F3-5D64-4B87-AE3A-F16E0D39FCE6}" dt="2019-02-14T20:07:36.649" v="3637" actId="1036"/>
          <ac:spMkLst>
            <pc:docMk/>
            <pc:sldMk cId="3718461100" sldId="857"/>
            <ac:spMk id="15" creationId="{7FB63092-8606-40F7-9BEC-1A4769224102}"/>
          </ac:spMkLst>
        </pc:spChg>
        <pc:spChg chg="mod">
          <ac:chgData name="Chris Crocker" userId="914cc2dc47cb8473" providerId="LiveId" clId="{B2D616F3-5D64-4B87-AE3A-F16E0D39FCE6}" dt="2019-02-14T20:08:47.455" v="3650" actId="255"/>
          <ac:spMkLst>
            <pc:docMk/>
            <pc:sldMk cId="3718461100" sldId="857"/>
            <ac:spMk id="1334274" creationId="{0E077DDE-3243-4CEA-901A-62E9AA1C9A5D}"/>
          </ac:spMkLst>
        </pc:spChg>
        <pc:spChg chg="del">
          <ac:chgData name="Chris Crocker" userId="914cc2dc47cb8473" providerId="LiveId" clId="{B2D616F3-5D64-4B87-AE3A-F16E0D39FCE6}" dt="2019-02-14T19:15:05.422" v="3369" actId="478"/>
          <ac:spMkLst>
            <pc:docMk/>
            <pc:sldMk cId="3718461100" sldId="857"/>
            <ac:spMk id="1334275" creationId="{4F368177-4D85-4A54-8FE8-AB4CB22D8419}"/>
          </ac:spMkLst>
        </pc:spChg>
        <pc:spChg chg="del">
          <ac:chgData name="Chris Crocker" userId="914cc2dc47cb8473" providerId="LiveId" clId="{B2D616F3-5D64-4B87-AE3A-F16E0D39FCE6}" dt="2019-02-14T19:15:05.422" v="3369" actId="478"/>
          <ac:spMkLst>
            <pc:docMk/>
            <pc:sldMk cId="3718461100" sldId="857"/>
            <ac:spMk id="1334276" creationId="{8C77BBA1-E76F-4609-B7C3-74C83B171CE1}"/>
          </ac:spMkLst>
        </pc:spChg>
        <pc:spChg chg="del">
          <ac:chgData name="Chris Crocker" userId="914cc2dc47cb8473" providerId="LiveId" clId="{B2D616F3-5D64-4B87-AE3A-F16E0D39FCE6}" dt="2019-02-14T19:15:05.422" v="3369" actId="478"/>
          <ac:spMkLst>
            <pc:docMk/>
            <pc:sldMk cId="3718461100" sldId="857"/>
            <ac:spMk id="1334277" creationId="{50859AA8-D101-4D3C-B80D-6BCADA4880BC}"/>
          </ac:spMkLst>
        </pc:spChg>
        <pc:spChg chg="del">
          <ac:chgData name="Chris Crocker" userId="914cc2dc47cb8473" providerId="LiveId" clId="{B2D616F3-5D64-4B87-AE3A-F16E0D39FCE6}" dt="2019-02-14T19:15:05.422" v="3369" actId="478"/>
          <ac:spMkLst>
            <pc:docMk/>
            <pc:sldMk cId="3718461100" sldId="857"/>
            <ac:spMk id="1334278" creationId="{2E67C4E3-B963-48FF-A095-799289DC6CD4}"/>
          </ac:spMkLst>
        </pc:spChg>
        <pc:spChg chg="del">
          <ac:chgData name="Chris Crocker" userId="914cc2dc47cb8473" providerId="LiveId" clId="{B2D616F3-5D64-4B87-AE3A-F16E0D39FCE6}" dt="2019-02-14T19:15:05.422" v="3369" actId="478"/>
          <ac:spMkLst>
            <pc:docMk/>
            <pc:sldMk cId="3718461100" sldId="857"/>
            <ac:spMk id="1334279" creationId="{C377D668-0C5F-4C88-987E-DEE54468856B}"/>
          </ac:spMkLst>
        </pc:spChg>
        <pc:spChg chg="del">
          <ac:chgData name="Chris Crocker" userId="914cc2dc47cb8473" providerId="LiveId" clId="{B2D616F3-5D64-4B87-AE3A-F16E0D39FCE6}" dt="2019-02-14T19:15:05.422" v="3369" actId="478"/>
          <ac:spMkLst>
            <pc:docMk/>
            <pc:sldMk cId="3718461100" sldId="857"/>
            <ac:spMk id="1334280" creationId="{E8A4BEB0-13A4-4703-B04B-4E5E38A345D2}"/>
          </ac:spMkLst>
        </pc:spChg>
        <pc:graphicFrameChg chg="mod">
          <ac:chgData name="Chris Crocker" userId="914cc2dc47cb8473" providerId="LiveId" clId="{B2D616F3-5D64-4B87-AE3A-F16E0D39FCE6}" dt="2019-02-14T23:46:54.815" v="4957"/>
          <ac:graphicFrameMkLst>
            <pc:docMk/>
            <pc:sldMk cId="3718461100" sldId="857"/>
            <ac:graphicFrameMk id="5" creationId="{8F8876C6-1F0A-4EE5-B26B-16F789FB9111}"/>
          </ac:graphicFrameMkLst>
        </pc:graphicFrameChg>
      </pc:sldChg>
      <pc:sldChg chg="addSp delSp modSp add mod ord">
        <pc:chgData name="Chris Crocker" userId="914cc2dc47cb8473" providerId="LiveId" clId="{B2D616F3-5D64-4B87-AE3A-F16E0D39FCE6}" dt="2019-02-17T16:02:44.625" v="14826"/>
        <pc:sldMkLst>
          <pc:docMk/>
          <pc:sldMk cId="657728076" sldId="858"/>
        </pc:sldMkLst>
        <pc:spChg chg="mod">
          <ac:chgData name="Chris Crocker" userId="914cc2dc47cb8473" providerId="LiveId" clId="{B2D616F3-5D64-4B87-AE3A-F16E0D39FCE6}" dt="2019-02-14T21:46:13.493" v="4704" actId="6549"/>
          <ac:spMkLst>
            <pc:docMk/>
            <pc:sldMk cId="657728076" sldId="858"/>
            <ac:spMk id="1334274" creationId="{0E077DDE-3243-4CEA-901A-62E9AA1C9A5D}"/>
          </ac:spMkLst>
        </pc:spChg>
        <pc:graphicFrameChg chg="del mod">
          <ac:chgData name="Chris Crocker" userId="914cc2dc47cb8473" providerId="LiveId" clId="{B2D616F3-5D64-4B87-AE3A-F16E0D39FCE6}" dt="2019-02-14T22:08:11.202" v="4754" actId="478"/>
          <ac:graphicFrameMkLst>
            <pc:docMk/>
            <pc:sldMk cId="657728076" sldId="858"/>
            <ac:graphicFrameMk id="5" creationId="{8F8876C6-1F0A-4EE5-B26B-16F789FB9111}"/>
          </ac:graphicFrameMkLst>
        </pc:graphicFrameChg>
        <pc:graphicFrameChg chg="add mod">
          <ac:chgData name="Chris Crocker" userId="914cc2dc47cb8473" providerId="LiveId" clId="{B2D616F3-5D64-4B87-AE3A-F16E0D39FCE6}" dt="2019-02-14T23:03:40.325" v="4880"/>
          <ac:graphicFrameMkLst>
            <pc:docMk/>
            <pc:sldMk cId="657728076" sldId="858"/>
            <ac:graphicFrameMk id="7" creationId="{DFCDA038-A155-4C0F-9F52-1B3036A20A7E}"/>
          </ac:graphicFrameMkLst>
        </pc:graphicFrameChg>
      </pc:sldChg>
      <pc:sldChg chg="addSp modSp add ord">
        <pc:chgData name="Chris Crocker" userId="914cc2dc47cb8473" providerId="LiveId" clId="{B2D616F3-5D64-4B87-AE3A-F16E0D39FCE6}" dt="2019-02-21T19:20:54.824" v="21288" actId="6549"/>
        <pc:sldMkLst>
          <pc:docMk/>
          <pc:sldMk cId="3816236813" sldId="859"/>
        </pc:sldMkLst>
        <pc:spChg chg="mod">
          <ac:chgData name="Chris Crocker" userId="914cc2dc47cb8473" providerId="LiveId" clId="{B2D616F3-5D64-4B87-AE3A-F16E0D39FCE6}" dt="2019-02-15T09:42:40.354" v="6696" actId="1035"/>
          <ac:spMkLst>
            <pc:docMk/>
            <pc:sldMk cId="3816236813" sldId="859"/>
            <ac:spMk id="2" creationId="{A87500F6-B320-4A1A-A504-2874ED373DB5}"/>
          </ac:spMkLst>
        </pc:spChg>
        <pc:spChg chg="add mod">
          <ac:chgData name="Chris Crocker" userId="914cc2dc47cb8473" providerId="LiveId" clId="{B2D616F3-5D64-4B87-AE3A-F16E0D39FCE6}" dt="2019-02-21T18:46:27.622" v="21279" actId="1035"/>
          <ac:spMkLst>
            <pc:docMk/>
            <pc:sldMk cId="3816236813" sldId="859"/>
            <ac:spMk id="13" creationId="{8EEF0F19-3BEA-446B-821C-1A7EA6EC952A}"/>
          </ac:spMkLst>
        </pc:spChg>
        <pc:spChg chg="mod">
          <ac:chgData name="Chris Crocker" userId="914cc2dc47cb8473" providerId="LiveId" clId="{B2D616F3-5D64-4B87-AE3A-F16E0D39FCE6}" dt="2019-02-15T09:43:28.474" v="6708" actId="6549"/>
          <ac:spMkLst>
            <pc:docMk/>
            <pc:sldMk cId="3816236813" sldId="859"/>
            <ac:spMk id="14" creationId="{9F14CA22-9B65-47A1-89A4-3B1F7F2C381F}"/>
          </ac:spMkLst>
        </pc:spChg>
        <pc:spChg chg="mod">
          <ac:chgData name="Chris Crocker" userId="914cc2dc47cb8473" providerId="LiveId" clId="{B2D616F3-5D64-4B87-AE3A-F16E0D39FCE6}" dt="2019-02-15T09:42:40.354" v="6696" actId="1035"/>
          <ac:spMkLst>
            <pc:docMk/>
            <pc:sldMk cId="3816236813" sldId="859"/>
            <ac:spMk id="24" creationId="{CD4161B7-48E9-4D73-BCC7-4D84B837A918}"/>
          </ac:spMkLst>
        </pc:spChg>
        <pc:spChg chg="mod">
          <ac:chgData name="Chris Crocker" userId="914cc2dc47cb8473" providerId="LiveId" clId="{B2D616F3-5D64-4B87-AE3A-F16E0D39FCE6}" dt="2019-02-21T19:20:54.824" v="21288" actId="6549"/>
          <ac:spMkLst>
            <pc:docMk/>
            <pc:sldMk cId="3816236813" sldId="859"/>
            <ac:spMk id="25" creationId="{DF26B207-223B-4128-9DD8-D5A31702672F}"/>
          </ac:spMkLst>
        </pc:spChg>
        <pc:spChg chg="mod">
          <ac:chgData name="Chris Crocker" userId="914cc2dc47cb8473" providerId="LiveId" clId="{B2D616F3-5D64-4B87-AE3A-F16E0D39FCE6}" dt="2019-02-15T09:48:37.916" v="6733" actId="1036"/>
          <ac:spMkLst>
            <pc:docMk/>
            <pc:sldMk cId="3816236813" sldId="859"/>
            <ac:spMk id="1334274" creationId="{0E077DDE-3243-4CEA-901A-62E9AA1C9A5D}"/>
          </ac:spMkLst>
        </pc:spChg>
        <pc:spChg chg="mod">
          <ac:chgData name="Chris Crocker" userId="914cc2dc47cb8473" providerId="LiveId" clId="{B2D616F3-5D64-4B87-AE3A-F16E0D39FCE6}" dt="2019-02-15T09:42:40.354" v="6696" actId="1035"/>
          <ac:spMkLst>
            <pc:docMk/>
            <pc:sldMk cId="3816236813" sldId="859"/>
            <ac:spMk id="1334275" creationId="{4F368177-4D85-4A54-8FE8-AB4CB22D8419}"/>
          </ac:spMkLst>
        </pc:spChg>
        <pc:spChg chg="mod">
          <ac:chgData name="Chris Crocker" userId="914cc2dc47cb8473" providerId="LiveId" clId="{B2D616F3-5D64-4B87-AE3A-F16E0D39FCE6}" dt="2019-02-15T09:50:08.015" v="6804" actId="20577"/>
          <ac:spMkLst>
            <pc:docMk/>
            <pc:sldMk cId="3816236813" sldId="859"/>
            <ac:spMk id="1334276" creationId="{8C77BBA1-E76F-4609-B7C3-74C83B171CE1}"/>
          </ac:spMkLst>
        </pc:spChg>
        <pc:spChg chg="mod">
          <ac:chgData name="Chris Crocker" userId="914cc2dc47cb8473" providerId="LiveId" clId="{B2D616F3-5D64-4B87-AE3A-F16E0D39FCE6}" dt="2019-02-15T09:42:40.354" v="6696" actId="1035"/>
          <ac:spMkLst>
            <pc:docMk/>
            <pc:sldMk cId="3816236813" sldId="859"/>
            <ac:spMk id="1334277" creationId="{50859AA8-D101-4D3C-B80D-6BCADA4880BC}"/>
          </ac:spMkLst>
        </pc:spChg>
        <pc:spChg chg="mod">
          <ac:chgData name="Chris Crocker" userId="914cc2dc47cb8473" providerId="LiveId" clId="{B2D616F3-5D64-4B87-AE3A-F16E0D39FCE6}" dt="2019-02-15T09:42:40.354" v="6696" actId="1035"/>
          <ac:spMkLst>
            <pc:docMk/>
            <pc:sldMk cId="3816236813" sldId="859"/>
            <ac:spMk id="1334278" creationId="{2E67C4E3-B963-48FF-A095-799289DC6CD4}"/>
          </ac:spMkLst>
        </pc:spChg>
        <pc:spChg chg="mod">
          <ac:chgData name="Chris Crocker" userId="914cc2dc47cb8473" providerId="LiveId" clId="{B2D616F3-5D64-4B87-AE3A-F16E0D39FCE6}" dt="2019-02-15T09:42:40.354" v="6696" actId="1035"/>
          <ac:spMkLst>
            <pc:docMk/>
            <pc:sldMk cId="3816236813" sldId="859"/>
            <ac:spMk id="1334279" creationId="{C377D668-0C5F-4C88-987E-DEE54468856B}"/>
          </ac:spMkLst>
        </pc:spChg>
        <pc:spChg chg="mod">
          <ac:chgData name="Chris Crocker" userId="914cc2dc47cb8473" providerId="LiveId" clId="{B2D616F3-5D64-4B87-AE3A-F16E0D39FCE6}" dt="2019-02-15T09:42:40.354" v="6696" actId="1035"/>
          <ac:spMkLst>
            <pc:docMk/>
            <pc:sldMk cId="3816236813" sldId="859"/>
            <ac:spMk id="1334280" creationId="{E8A4BEB0-13A4-4703-B04B-4E5E38A345D2}"/>
          </ac:spMkLst>
        </pc:spChg>
      </pc:sldChg>
      <pc:sldChg chg="modSp add mod ord">
        <pc:chgData name="Chris Crocker" userId="914cc2dc47cb8473" providerId="LiveId" clId="{B2D616F3-5D64-4B87-AE3A-F16E0D39FCE6}" dt="2019-02-17T16:02:56.175" v="14827"/>
        <pc:sldMkLst>
          <pc:docMk/>
          <pc:sldMk cId="2258325604" sldId="860"/>
        </pc:sldMkLst>
        <pc:spChg chg="mod">
          <ac:chgData name="Chris Crocker" userId="914cc2dc47cb8473" providerId="LiveId" clId="{B2D616F3-5D64-4B87-AE3A-F16E0D39FCE6}" dt="2019-02-14T23:40:46.011" v="4915" actId="20577"/>
          <ac:spMkLst>
            <pc:docMk/>
            <pc:sldMk cId="2258325604" sldId="860"/>
            <ac:spMk id="1334274" creationId="{0E077DDE-3243-4CEA-901A-62E9AA1C9A5D}"/>
          </ac:spMkLst>
        </pc:spChg>
        <pc:graphicFrameChg chg="mod">
          <ac:chgData name="Chris Crocker" userId="914cc2dc47cb8473" providerId="LiveId" clId="{B2D616F3-5D64-4B87-AE3A-F16E0D39FCE6}" dt="2019-02-14T23:54:57.337" v="5199" actId="207"/>
          <ac:graphicFrameMkLst>
            <pc:docMk/>
            <pc:sldMk cId="2258325604" sldId="860"/>
            <ac:graphicFrameMk id="7" creationId="{DFCDA038-A155-4C0F-9F52-1B3036A20A7E}"/>
          </ac:graphicFrameMkLst>
        </pc:graphicFrameChg>
      </pc:sldChg>
      <pc:sldChg chg="addSp delSp modSp add setBg">
        <pc:chgData name="Chris Crocker" userId="914cc2dc47cb8473" providerId="LiveId" clId="{B2D616F3-5D64-4B87-AE3A-F16E0D39FCE6}" dt="2019-02-17T23:43:14.618" v="20316" actId="207"/>
        <pc:sldMkLst>
          <pc:docMk/>
          <pc:sldMk cId="424716909" sldId="861"/>
        </pc:sldMkLst>
        <pc:spChg chg="mod">
          <ac:chgData name="Chris Crocker" userId="914cc2dc47cb8473" providerId="LiveId" clId="{B2D616F3-5D64-4B87-AE3A-F16E0D39FCE6}" dt="2019-02-15T09:42:55.343" v="6697" actId="1036"/>
          <ac:spMkLst>
            <pc:docMk/>
            <pc:sldMk cId="424716909" sldId="861"/>
            <ac:spMk id="2" creationId="{A87500F6-B320-4A1A-A504-2874ED373DB5}"/>
          </ac:spMkLst>
        </pc:spChg>
        <pc:spChg chg="add mod">
          <ac:chgData name="Chris Crocker" userId="914cc2dc47cb8473" providerId="LiveId" clId="{B2D616F3-5D64-4B87-AE3A-F16E0D39FCE6}" dt="2019-02-15T11:26:52.987" v="8078" actId="20577"/>
          <ac:spMkLst>
            <pc:docMk/>
            <pc:sldMk cId="424716909" sldId="861"/>
            <ac:spMk id="13" creationId="{31DF80F1-6D76-4164-BEC3-7C4AC22BC4AC}"/>
          </ac:spMkLst>
        </pc:spChg>
        <pc:spChg chg="del mod">
          <ac:chgData name="Chris Crocker" userId="914cc2dc47cb8473" providerId="LiveId" clId="{B2D616F3-5D64-4B87-AE3A-F16E0D39FCE6}" dt="2019-02-15T09:07:32.590" v="6120" actId="478"/>
          <ac:spMkLst>
            <pc:docMk/>
            <pc:sldMk cId="424716909" sldId="861"/>
            <ac:spMk id="14" creationId="{9F14CA22-9B65-47A1-89A4-3B1F7F2C381F}"/>
          </ac:spMkLst>
        </pc:spChg>
        <pc:spChg chg="add mod">
          <ac:chgData name="Chris Crocker" userId="914cc2dc47cb8473" providerId="LiveId" clId="{B2D616F3-5D64-4B87-AE3A-F16E0D39FCE6}" dt="2019-02-17T23:43:14.618" v="20316" actId="207"/>
          <ac:spMkLst>
            <pc:docMk/>
            <pc:sldMk cId="424716909" sldId="861"/>
            <ac:spMk id="14" creationId="{EB7A912F-D598-439F-9B3F-8AB4EBD00171}"/>
          </ac:spMkLst>
        </pc:spChg>
        <pc:spChg chg="mod">
          <ac:chgData name="Chris Crocker" userId="914cc2dc47cb8473" providerId="LiveId" clId="{B2D616F3-5D64-4B87-AE3A-F16E0D39FCE6}" dt="2019-02-15T09:42:55.343" v="6697" actId="1036"/>
          <ac:spMkLst>
            <pc:docMk/>
            <pc:sldMk cId="424716909" sldId="861"/>
            <ac:spMk id="24" creationId="{CD4161B7-48E9-4D73-BCC7-4D84B837A918}"/>
          </ac:spMkLst>
        </pc:spChg>
        <pc:spChg chg="mod">
          <ac:chgData name="Chris Crocker" userId="914cc2dc47cb8473" providerId="LiveId" clId="{B2D616F3-5D64-4B87-AE3A-F16E0D39FCE6}" dt="2019-02-17T23:43:14.618" v="20316" actId="207"/>
          <ac:spMkLst>
            <pc:docMk/>
            <pc:sldMk cId="424716909" sldId="861"/>
            <ac:spMk id="25" creationId="{DF26B207-223B-4128-9DD8-D5A31702672F}"/>
          </ac:spMkLst>
        </pc:spChg>
        <pc:spChg chg="mod">
          <ac:chgData name="Chris Crocker" userId="914cc2dc47cb8473" providerId="LiveId" clId="{B2D616F3-5D64-4B87-AE3A-F16E0D39FCE6}" dt="2019-02-17T00:16:11.221" v="12622" actId="6549"/>
          <ac:spMkLst>
            <pc:docMk/>
            <pc:sldMk cId="424716909" sldId="861"/>
            <ac:spMk id="1334274" creationId="{0E077DDE-3243-4CEA-901A-62E9AA1C9A5D}"/>
          </ac:spMkLst>
        </pc:spChg>
        <pc:spChg chg="mod">
          <ac:chgData name="Chris Crocker" userId="914cc2dc47cb8473" providerId="LiveId" clId="{B2D616F3-5D64-4B87-AE3A-F16E0D39FCE6}" dt="2019-02-15T09:42:55.343" v="6697" actId="1036"/>
          <ac:spMkLst>
            <pc:docMk/>
            <pc:sldMk cId="424716909" sldId="861"/>
            <ac:spMk id="1334275" creationId="{4F368177-4D85-4A54-8FE8-AB4CB22D8419}"/>
          </ac:spMkLst>
        </pc:spChg>
        <pc:spChg chg="mod">
          <ac:chgData name="Chris Crocker" userId="914cc2dc47cb8473" providerId="LiveId" clId="{B2D616F3-5D64-4B87-AE3A-F16E0D39FCE6}" dt="2019-02-15T09:42:55.343" v="6697" actId="1036"/>
          <ac:spMkLst>
            <pc:docMk/>
            <pc:sldMk cId="424716909" sldId="861"/>
            <ac:spMk id="1334276" creationId="{8C77BBA1-E76F-4609-B7C3-74C83B171CE1}"/>
          </ac:spMkLst>
        </pc:spChg>
        <pc:spChg chg="mod">
          <ac:chgData name="Chris Crocker" userId="914cc2dc47cb8473" providerId="LiveId" clId="{B2D616F3-5D64-4B87-AE3A-F16E0D39FCE6}" dt="2019-02-15T09:42:55.343" v="6697" actId="1036"/>
          <ac:spMkLst>
            <pc:docMk/>
            <pc:sldMk cId="424716909" sldId="861"/>
            <ac:spMk id="1334277" creationId="{50859AA8-D101-4D3C-B80D-6BCADA4880BC}"/>
          </ac:spMkLst>
        </pc:spChg>
        <pc:spChg chg="mod">
          <ac:chgData name="Chris Crocker" userId="914cc2dc47cb8473" providerId="LiveId" clId="{B2D616F3-5D64-4B87-AE3A-F16E0D39FCE6}" dt="2019-02-15T09:42:55.343" v="6697" actId="1036"/>
          <ac:spMkLst>
            <pc:docMk/>
            <pc:sldMk cId="424716909" sldId="861"/>
            <ac:spMk id="1334278" creationId="{2E67C4E3-B963-48FF-A095-799289DC6CD4}"/>
          </ac:spMkLst>
        </pc:spChg>
        <pc:spChg chg="mod">
          <ac:chgData name="Chris Crocker" userId="914cc2dc47cb8473" providerId="LiveId" clId="{B2D616F3-5D64-4B87-AE3A-F16E0D39FCE6}" dt="2019-02-15T09:42:55.343" v="6697" actId="1036"/>
          <ac:spMkLst>
            <pc:docMk/>
            <pc:sldMk cId="424716909" sldId="861"/>
            <ac:spMk id="1334279" creationId="{C377D668-0C5F-4C88-987E-DEE54468856B}"/>
          </ac:spMkLst>
        </pc:spChg>
        <pc:spChg chg="mod">
          <ac:chgData name="Chris Crocker" userId="914cc2dc47cb8473" providerId="LiveId" clId="{B2D616F3-5D64-4B87-AE3A-F16E0D39FCE6}" dt="2019-02-15T09:42:55.343" v="6697" actId="1036"/>
          <ac:spMkLst>
            <pc:docMk/>
            <pc:sldMk cId="424716909" sldId="861"/>
            <ac:spMk id="1334280" creationId="{E8A4BEB0-13A4-4703-B04B-4E5E38A345D2}"/>
          </ac:spMkLst>
        </pc:spChg>
      </pc:sldChg>
      <pc:sldChg chg="modSp add mod ord setBg">
        <pc:chgData name="Chris Crocker" userId="914cc2dc47cb8473" providerId="LiveId" clId="{B2D616F3-5D64-4B87-AE3A-F16E0D39FCE6}" dt="2019-02-17T16:03:11.707" v="14828"/>
        <pc:sldMkLst>
          <pc:docMk/>
          <pc:sldMk cId="1861499181" sldId="862"/>
        </pc:sldMkLst>
        <pc:spChg chg="mod">
          <ac:chgData name="Chris Crocker" userId="914cc2dc47cb8473" providerId="LiveId" clId="{B2D616F3-5D64-4B87-AE3A-F16E0D39FCE6}" dt="2019-02-14T23:41:54.986" v="4931" actId="20577"/>
          <ac:spMkLst>
            <pc:docMk/>
            <pc:sldMk cId="1861499181" sldId="862"/>
            <ac:spMk id="1334274" creationId="{0E077DDE-3243-4CEA-901A-62E9AA1C9A5D}"/>
          </ac:spMkLst>
        </pc:spChg>
        <pc:graphicFrameChg chg="mod">
          <ac:chgData name="Chris Crocker" userId="914cc2dc47cb8473" providerId="LiveId" clId="{B2D616F3-5D64-4B87-AE3A-F16E0D39FCE6}" dt="2019-02-14T23:57:58.749" v="5217"/>
          <ac:graphicFrameMkLst>
            <pc:docMk/>
            <pc:sldMk cId="1861499181" sldId="862"/>
            <ac:graphicFrameMk id="7" creationId="{DFCDA038-A155-4C0F-9F52-1B3036A20A7E}"/>
          </ac:graphicFrameMkLst>
        </pc:graphicFrameChg>
      </pc:sldChg>
      <pc:sldChg chg="modSp add mod ord">
        <pc:chgData name="Chris Crocker" userId="914cc2dc47cb8473" providerId="LiveId" clId="{B2D616F3-5D64-4B87-AE3A-F16E0D39FCE6}" dt="2019-02-17T16:05:46.970" v="14867"/>
        <pc:sldMkLst>
          <pc:docMk/>
          <pc:sldMk cId="1780755114" sldId="864"/>
        </pc:sldMkLst>
        <pc:spChg chg="mod">
          <ac:chgData name="Chris Crocker" userId="914cc2dc47cb8473" providerId="LiveId" clId="{B2D616F3-5D64-4B87-AE3A-F16E0D39FCE6}" dt="2019-02-14T23:42:22.936" v="4941" actId="20577"/>
          <ac:spMkLst>
            <pc:docMk/>
            <pc:sldMk cId="1780755114" sldId="864"/>
            <ac:spMk id="1334274" creationId="{0E077DDE-3243-4CEA-901A-62E9AA1C9A5D}"/>
          </ac:spMkLst>
        </pc:spChg>
        <pc:graphicFrameChg chg="mod">
          <ac:chgData name="Chris Crocker" userId="914cc2dc47cb8473" providerId="LiveId" clId="{B2D616F3-5D64-4B87-AE3A-F16E0D39FCE6}" dt="2019-02-15T00:04:50.212" v="5283"/>
          <ac:graphicFrameMkLst>
            <pc:docMk/>
            <pc:sldMk cId="1780755114" sldId="864"/>
            <ac:graphicFrameMk id="7" creationId="{DFCDA038-A155-4C0F-9F52-1B3036A20A7E}"/>
          </ac:graphicFrameMkLst>
        </pc:graphicFrameChg>
      </pc:sldChg>
      <pc:sldChg chg="addSp delSp modSp add">
        <pc:chgData name="Chris Crocker" userId="914cc2dc47cb8473" providerId="LiveId" clId="{B2D616F3-5D64-4B87-AE3A-F16E0D39FCE6}" dt="2019-02-22T22:26:49.496" v="21717" actId="20577"/>
        <pc:sldMkLst>
          <pc:docMk/>
          <pc:sldMk cId="3338397851" sldId="865"/>
        </pc:sldMkLst>
        <pc:spChg chg="mod">
          <ac:chgData name="Chris Crocker" userId="914cc2dc47cb8473" providerId="LiveId" clId="{B2D616F3-5D64-4B87-AE3A-F16E0D39FCE6}" dt="2019-02-17T23:42:51.690" v="20314" actId="207"/>
          <ac:spMkLst>
            <pc:docMk/>
            <pc:sldMk cId="3338397851" sldId="865"/>
            <ac:spMk id="2" creationId="{A87500F6-B320-4A1A-A504-2874ED373DB5}"/>
          </ac:spMkLst>
        </pc:spChg>
        <pc:spChg chg="add mod">
          <ac:chgData name="Chris Crocker" userId="914cc2dc47cb8473" providerId="LiveId" clId="{B2D616F3-5D64-4B87-AE3A-F16E0D39FCE6}" dt="2019-02-15T13:02:04.791" v="11150" actId="1035"/>
          <ac:spMkLst>
            <pc:docMk/>
            <pc:sldMk cId="3338397851" sldId="865"/>
            <ac:spMk id="13" creationId="{249A7BC4-2AAF-432D-911A-B77ABDEE1A37}"/>
          </ac:spMkLst>
        </pc:spChg>
        <pc:spChg chg="add mod">
          <ac:chgData name="Chris Crocker" userId="914cc2dc47cb8473" providerId="LiveId" clId="{B2D616F3-5D64-4B87-AE3A-F16E0D39FCE6}" dt="2019-02-17T23:42:07.591" v="20311" actId="207"/>
          <ac:spMkLst>
            <pc:docMk/>
            <pc:sldMk cId="3338397851" sldId="865"/>
            <ac:spMk id="14" creationId="{1A70F2F0-8D0A-45F8-86CF-6FD1CB1148A9}"/>
          </ac:spMkLst>
        </pc:spChg>
        <pc:spChg chg="del mod">
          <ac:chgData name="Chris Crocker" userId="914cc2dc47cb8473" providerId="LiveId" clId="{B2D616F3-5D64-4B87-AE3A-F16E0D39FCE6}" dt="2019-02-15T12:54:42.296" v="11020" actId="478"/>
          <ac:spMkLst>
            <pc:docMk/>
            <pc:sldMk cId="3338397851" sldId="865"/>
            <ac:spMk id="14" creationId="{9F14CA22-9B65-47A1-89A4-3B1F7F2C381F}"/>
          </ac:spMkLst>
        </pc:spChg>
        <pc:spChg chg="mod">
          <ac:chgData name="Chris Crocker" userId="914cc2dc47cb8473" providerId="LiveId" clId="{B2D616F3-5D64-4B87-AE3A-F16E0D39FCE6}" dt="2019-02-17T23:42:51.690" v="20314" actId="207"/>
          <ac:spMkLst>
            <pc:docMk/>
            <pc:sldMk cId="3338397851" sldId="865"/>
            <ac:spMk id="24" creationId="{CD4161B7-48E9-4D73-BCC7-4D84B837A918}"/>
          </ac:spMkLst>
        </pc:spChg>
        <pc:spChg chg="mod">
          <ac:chgData name="Chris Crocker" userId="914cc2dc47cb8473" providerId="LiveId" clId="{B2D616F3-5D64-4B87-AE3A-F16E0D39FCE6}" dt="2019-02-22T22:26:49.496" v="21717" actId="20577"/>
          <ac:spMkLst>
            <pc:docMk/>
            <pc:sldMk cId="3338397851" sldId="865"/>
            <ac:spMk id="25" creationId="{DF26B207-223B-4128-9DD8-D5A31702672F}"/>
          </ac:spMkLst>
        </pc:spChg>
        <pc:spChg chg="mod">
          <ac:chgData name="Chris Crocker" userId="914cc2dc47cb8473" providerId="LiveId" clId="{B2D616F3-5D64-4B87-AE3A-F16E0D39FCE6}" dt="2019-02-17T19:07:05.007" v="16623" actId="20577"/>
          <ac:spMkLst>
            <pc:docMk/>
            <pc:sldMk cId="3338397851" sldId="865"/>
            <ac:spMk id="1334274" creationId="{0E077DDE-3243-4CEA-901A-62E9AA1C9A5D}"/>
          </ac:spMkLst>
        </pc:spChg>
        <pc:spChg chg="mod">
          <ac:chgData name="Chris Crocker" userId="914cc2dc47cb8473" providerId="LiveId" clId="{B2D616F3-5D64-4B87-AE3A-F16E0D39FCE6}" dt="2019-02-15T13:01:56.734" v="11140" actId="20577"/>
          <ac:spMkLst>
            <pc:docMk/>
            <pc:sldMk cId="3338397851" sldId="865"/>
            <ac:spMk id="1334275" creationId="{4F368177-4D85-4A54-8FE8-AB4CB22D8419}"/>
          </ac:spMkLst>
        </pc:spChg>
        <pc:spChg chg="mod">
          <ac:chgData name="Chris Crocker" userId="914cc2dc47cb8473" providerId="LiveId" clId="{B2D616F3-5D64-4B87-AE3A-F16E0D39FCE6}" dt="2019-02-15T13:02:37.780" v="11163" actId="1036"/>
          <ac:spMkLst>
            <pc:docMk/>
            <pc:sldMk cId="3338397851" sldId="865"/>
            <ac:spMk id="1334276" creationId="{8C77BBA1-E76F-4609-B7C3-74C83B171CE1}"/>
          </ac:spMkLst>
        </pc:spChg>
        <pc:spChg chg="mod">
          <ac:chgData name="Chris Crocker" userId="914cc2dc47cb8473" providerId="LiveId" clId="{B2D616F3-5D64-4B87-AE3A-F16E0D39FCE6}" dt="2019-02-15T12:24:33.280" v="9359" actId="1035"/>
          <ac:spMkLst>
            <pc:docMk/>
            <pc:sldMk cId="3338397851" sldId="865"/>
            <ac:spMk id="1334277" creationId="{50859AA8-D101-4D3C-B80D-6BCADA4880BC}"/>
          </ac:spMkLst>
        </pc:spChg>
        <pc:spChg chg="mod">
          <ac:chgData name="Chris Crocker" userId="914cc2dc47cb8473" providerId="LiveId" clId="{B2D616F3-5D64-4B87-AE3A-F16E0D39FCE6}" dt="2019-02-15T12:24:33.280" v="9359" actId="1035"/>
          <ac:spMkLst>
            <pc:docMk/>
            <pc:sldMk cId="3338397851" sldId="865"/>
            <ac:spMk id="1334278" creationId="{2E67C4E3-B963-48FF-A095-799289DC6CD4}"/>
          </ac:spMkLst>
        </pc:spChg>
        <pc:spChg chg="mod">
          <ac:chgData name="Chris Crocker" userId="914cc2dc47cb8473" providerId="LiveId" clId="{B2D616F3-5D64-4B87-AE3A-F16E0D39FCE6}" dt="2019-02-15T12:24:33.280" v="9359" actId="1035"/>
          <ac:spMkLst>
            <pc:docMk/>
            <pc:sldMk cId="3338397851" sldId="865"/>
            <ac:spMk id="1334279" creationId="{C377D668-0C5F-4C88-987E-DEE54468856B}"/>
          </ac:spMkLst>
        </pc:spChg>
        <pc:spChg chg="mod">
          <ac:chgData name="Chris Crocker" userId="914cc2dc47cb8473" providerId="LiveId" clId="{B2D616F3-5D64-4B87-AE3A-F16E0D39FCE6}" dt="2019-02-15T12:24:33.280" v="9359" actId="1035"/>
          <ac:spMkLst>
            <pc:docMk/>
            <pc:sldMk cId="3338397851" sldId="865"/>
            <ac:spMk id="1334280" creationId="{E8A4BEB0-13A4-4703-B04B-4E5E38A345D2}"/>
          </ac:spMkLst>
        </pc:spChg>
      </pc:sldChg>
      <pc:sldChg chg="addSp delSp modSp add ord">
        <pc:chgData name="Chris Crocker" userId="914cc2dc47cb8473" providerId="LiveId" clId="{B2D616F3-5D64-4B87-AE3A-F16E0D39FCE6}" dt="2019-02-22T22:17:55.329" v="21446" actId="20577"/>
        <pc:sldMkLst>
          <pc:docMk/>
          <pc:sldMk cId="2525845083" sldId="866"/>
        </pc:sldMkLst>
        <pc:spChg chg="mod">
          <ac:chgData name="Chris Crocker" userId="914cc2dc47cb8473" providerId="LiveId" clId="{B2D616F3-5D64-4B87-AE3A-F16E0D39FCE6}" dt="2019-02-17T23:43:03.085" v="20315" actId="207"/>
          <ac:spMkLst>
            <pc:docMk/>
            <pc:sldMk cId="2525845083" sldId="866"/>
            <ac:spMk id="2" creationId="{A87500F6-B320-4A1A-A504-2874ED373DB5}"/>
          </ac:spMkLst>
        </pc:spChg>
        <pc:spChg chg="add del mod">
          <ac:chgData name="Chris Crocker" userId="914cc2dc47cb8473" providerId="LiveId" clId="{B2D616F3-5D64-4B87-AE3A-F16E0D39FCE6}" dt="2019-02-17T13:46:36.478" v="14032" actId="478"/>
          <ac:spMkLst>
            <pc:docMk/>
            <pc:sldMk cId="2525845083" sldId="866"/>
            <ac:spMk id="3" creationId="{BA102131-E952-4069-B863-EFED794A6842}"/>
          </ac:spMkLst>
        </pc:spChg>
        <pc:spChg chg="mod">
          <ac:chgData name="Chris Crocker" userId="914cc2dc47cb8473" providerId="LiveId" clId="{B2D616F3-5D64-4B87-AE3A-F16E0D39FCE6}" dt="2019-02-17T23:28:59.027" v="20273" actId="313"/>
          <ac:spMkLst>
            <pc:docMk/>
            <pc:sldMk cId="2525845083" sldId="866"/>
            <ac:spMk id="13" creationId="{31DF80F1-6D76-4164-BEC3-7C4AC22BC4AC}"/>
          </ac:spMkLst>
        </pc:spChg>
        <pc:spChg chg="add mod">
          <ac:chgData name="Chris Crocker" userId="914cc2dc47cb8473" providerId="LiveId" clId="{B2D616F3-5D64-4B87-AE3A-F16E0D39FCE6}" dt="2019-02-17T23:42:18.279" v="20312" actId="207"/>
          <ac:spMkLst>
            <pc:docMk/>
            <pc:sldMk cId="2525845083" sldId="866"/>
            <ac:spMk id="14" creationId="{FA9F75CE-A990-468F-BA3D-2727144524D7}"/>
          </ac:spMkLst>
        </pc:spChg>
        <pc:spChg chg="mod">
          <ac:chgData name="Chris Crocker" userId="914cc2dc47cb8473" providerId="LiveId" clId="{B2D616F3-5D64-4B87-AE3A-F16E0D39FCE6}" dt="2019-02-17T23:43:03.085" v="20315" actId="207"/>
          <ac:spMkLst>
            <pc:docMk/>
            <pc:sldMk cId="2525845083" sldId="866"/>
            <ac:spMk id="24" creationId="{CD4161B7-48E9-4D73-BCC7-4D84B837A918}"/>
          </ac:spMkLst>
        </pc:spChg>
        <pc:spChg chg="mod">
          <ac:chgData name="Chris Crocker" userId="914cc2dc47cb8473" providerId="LiveId" clId="{B2D616F3-5D64-4B87-AE3A-F16E0D39FCE6}" dt="2019-02-22T22:15:18.088" v="21444" actId="6549"/>
          <ac:spMkLst>
            <pc:docMk/>
            <pc:sldMk cId="2525845083" sldId="866"/>
            <ac:spMk id="25" creationId="{DF26B207-223B-4128-9DD8-D5A31702672F}"/>
          </ac:spMkLst>
        </pc:spChg>
        <pc:spChg chg="mod">
          <ac:chgData name="Chris Crocker" userId="914cc2dc47cb8473" providerId="LiveId" clId="{B2D616F3-5D64-4B87-AE3A-F16E0D39FCE6}" dt="2019-02-17T16:03:24.497" v="14833" actId="6549"/>
          <ac:spMkLst>
            <pc:docMk/>
            <pc:sldMk cId="2525845083" sldId="866"/>
            <ac:spMk id="1334274" creationId="{0E077DDE-3243-4CEA-901A-62E9AA1C9A5D}"/>
          </ac:spMkLst>
        </pc:spChg>
        <pc:spChg chg="mod">
          <ac:chgData name="Chris Crocker" userId="914cc2dc47cb8473" providerId="LiveId" clId="{B2D616F3-5D64-4B87-AE3A-F16E0D39FCE6}" dt="2019-02-17T16:03:56.517" v="14865" actId="20577"/>
          <ac:spMkLst>
            <pc:docMk/>
            <pc:sldMk cId="2525845083" sldId="866"/>
            <ac:spMk id="1334275" creationId="{4F368177-4D85-4A54-8FE8-AB4CB22D8419}"/>
          </ac:spMkLst>
        </pc:spChg>
        <pc:spChg chg="mod">
          <ac:chgData name="Chris Crocker" userId="914cc2dc47cb8473" providerId="LiveId" clId="{B2D616F3-5D64-4B87-AE3A-F16E0D39FCE6}" dt="2019-02-22T22:17:55.329" v="21446" actId="20577"/>
          <ac:spMkLst>
            <pc:docMk/>
            <pc:sldMk cId="2525845083" sldId="866"/>
            <ac:spMk id="1334276" creationId="{8C77BBA1-E76F-4609-B7C3-74C83B171CE1}"/>
          </ac:spMkLst>
        </pc:spChg>
      </pc:sldChg>
      <pc:sldChg chg="modSp add">
        <pc:chgData name="Chris Crocker" userId="914cc2dc47cb8473" providerId="LiveId" clId="{B2D616F3-5D64-4B87-AE3A-F16E0D39FCE6}" dt="2019-02-22T22:40:32.855" v="21734" actId="2"/>
        <pc:sldMkLst>
          <pc:docMk/>
          <pc:sldMk cId="3887021994" sldId="867"/>
        </pc:sldMkLst>
        <pc:spChg chg="mod">
          <ac:chgData name="Chris Crocker" userId="914cc2dc47cb8473" providerId="LiveId" clId="{B2D616F3-5D64-4B87-AE3A-F16E0D39FCE6}" dt="2019-02-15T14:07:23.525" v="11308" actId="14100"/>
          <ac:spMkLst>
            <pc:docMk/>
            <pc:sldMk cId="3887021994" sldId="867"/>
            <ac:spMk id="2" creationId="{5536ECA7-9294-4B64-A69E-9C1BADCCBFBA}"/>
          </ac:spMkLst>
        </pc:spChg>
        <pc:spChg chg="mod">
          <ac:chgData name="Chris Crocker" userId="914cc2dc47cb8473" providerId="LiveId" clId="{B2D616F3-5D64-4B87-AE3A-F16E0D39FCE6}" dt="2019-02-22T22:40:32.855" v="21734" actId="2"/>
          <ac:spMkLst>
            <pc:docMk/>
            <pc:sldMk cId="3887021994" sldId="867"/>
            <ac:spMk id="3" creationId="{BD3E68F9-4C07-4A06-941A-6BD43ABBBF16}"/>
          </ac:spMkLst>
        </pc:spChg>
      </pc:sldChg>
      <pc:sldChg chg="addSp delSp modSp add mod ord setBg">
        <pc:chgData name="Chris Crocker" userId="914cc2dc47cb8473" providerId="LiveId" clId="{B2D616F3-5D64-4B87-AE3A-F16E0D39FCE6}" dt="2019-02-17T10:10:57.361" v="12865" actId="207"/>
        <pc:sldMkLst>
          <pc:docMk/>
          <pc:sldMk cId="2125542803" sldId="868"/>
        </pc:sldMkLst>
        <pc:spChg chg="add mod">
          <ac:chgData name="Chris Crocker" userId="914cc2dc47cb8473" providerId="LiveId" clId="{B2D616F3-5D64-4B87-AE3A-F16E0D39FCE6}" dt="2019-02-17T10:10:57.361" v="12865" actId="207"/>
          <ac:spMkLst>
            <pc:docMk/>
            <pc:sldMk cId="2125542803" sldId="868"/>
            <ac:spMk id="9" creationId="{428322AA-4FA4-41F0-AE2D-D67A7B7C1E09}"/>
          </ac:spMkLst>
        </pc:spChg>
        <pc:spChg chg="del">
          <ac:chgData name="Chris Crocker" userId="914cc2dc47cb8473" providerId="LiveId" clId="{B2D616F3-5D64-4B87-AE3A-F16E0D39FCE6}" dt="2019-02-16T22:34:19.615" v="12366" actId="478"/>
          <ac:spMkLst>
            <pc:docMk/>
            <pc:sldMk cId="2125542803" sldId="868"/>
            <ac:spMk id="12" creationId="{12283F07-645B-4359-BE6D-FF57A196D00C}"/>
          </ac:spMkLst>
        </pc:spChg>
        <pc:spChg chg="del">
          <ac:chgData name="Chris Crocker" userId="914cc2dc47cb8473" providerId="LiveId" clId="{B2D616F3-5D64-4B87-AE3A-F16E0D39FCE6}" dt="2019-02-16T22:34:21.929" v="12367" actId="478"/>
          <ac:spMkLst>
            <pc:docMk/>
            <pc:sldMk cId="2125542803" sldId="868"/>
            <ac:spMk id="13" creationId="{DA01C568-B7E4-49AF-874A-273E52A37CB1}"/>
          </ac:spMkLst>
        </pc:spChg>
        <pc:spChg chg="del">
          <ac:chgData name="Chris Crocker" userId="914cc2dc47cb8473" providerId="LiveId" clId="{B2D616F3-5D64-4B87-AE3A-F16E0D39FCE6}" dt="2019-02-16T22:34:16.174" v="12365" actId="478"/>
          <ac:spMkLst>
            <pc:docMk/>
            <pc:sldMk cId="2125542803" sldId="868"/>
            <ac:spMk id="15" creationId="{7FB63092-8606-40F7-9BEC-1A4769224102}"/>
          </ac:spMkLst>
        </pc:spChg>
        <pc:spChg chg="mod">
          <ac:chgData name="Chris Crocker" userId="914cc2dc47cb8473" providerId="LiveId" clId="{B2D616F3-5D64-4B87-AE3A-F16E0D39FCE6}" dt="2019-02-16T22:41:36.860" v="12430"/>
          <ac:spMkLst>
            <pc:docMk/>
            <pc:sldMk cId="2125542803" sldId="868"/>
            <ac:spMk id="1334274" creationId="{0E077DDE-3243-4CEA-901A-62E9AA1C9A5D}"/>
          </ac:spMkLst>
        </pc:spChg>
        <pc:graphicFrameChg chg="del">
          <ac:chgData name="Chris Crocker" userId="914cc2dc47cb8473" providerId="LiveId" clId="{B2D616F3-5D64-4B87-AE3A-F16E0D39FCE6}" dt="2019-02-16T22:35:00.891" v="12368" actId="478"/>
          <ac:graphicFrameMkLst>
            <pc:docMk/>
            <pc:sldMk cId="2125542803" sldId="868"/>
            <ac:graphicFrameMk id="7" creationId="{DFCDA038-A155-4C0F-9F52-1B3036A20A7E}"/>
          </ac:graphicFrameMkLst>
        </pc:graphicFrameChg>
        <pc:graphicFrameChg chg="add mod">
          <ac:chgData name="Chris Crocker" userId="914cc2dc47cb8473" providerId="LiveId" clId="{B2D616F3-5D64-4B87-AE3A-F16E0D39FCE6}" dt="2019-02-17T00:05:24.137" v="12530" actId="20577"/>
          <ac:graphicFrameMkLst>
            <pc:docMk/>
            <pc:sldMk cId="2125542803" sldId="868"/>
            <ac:graphicFrameMk id="8" creationId="{30F7E11F-9CCF-483F-AA06-2F5AC37B6FF1}"/>
          </ac:graphicFrameMkLst>
        </pc:graphicFrameChg>
      </pc:sldChg>
      <pc:sldChg chg="addSp modSp add mod ord">
        <pc:chgData name="Chris Crocker" userId="914cc2dc47cb8473" providerId="LiveId" clId="{B2D616F3-5D64-4B87-AE3A-F16E0D39FCE6}" dt="2019-02-17T10:11:19.235" v="12866" actId="207"/>
        <pc:sldMkLst>
          <pc:docMk/>
          <pc:sldMk cId="2139026033" sldId="869"/>
        </pc:sldMkLst>
        <pc:spChg chg="add mod">
          <ac:chgData name="Chris Crocker" userId="914cc2dc47cb8473" providerId="LiveId" clId="{B2D616F3-5D64-4B87-AE3A-F16E0D39FCE6}" dt="2019-02-17T10:11:19.235" v="12866" actId="207"/>
          <ac:spMkLst>
            <pc:docMk/>
            <pc:sldMk cId="2139026033" sldId="869"/>
            <ac:spMk id="4" creationId="{75C4EE24-0C85-408A-BE26-B35A3DE08B37}"/>
          </ac:spMkLst>
        </pc:spChg>
        <pc:spChg chg="mod">
          <ac:chgData name="Chris Crocker" userId="914cc2dc47cb8473" providerId="LiveId" clId="{B2D616F3-5D64-4B87-AE3A-F16E0D39FCE6}" dt="2019-02-16T23:58:52.957" v="12508" actId="20577"/>
          <ac:spMkLst>
            <pc:docMk/>
            <pc:sldMk cId="2139026033" sldId="869"/>
            <ac:spMk id="1334274" creationId="{0E077DDE-3243-4CEA-901A-62E9AA1C9A5D}"/>
          </ac:spMkLst>
        </pc:spChg>
        <pc:graphicFrameChg chg="mod">
          <ac:chgData name="Chris Crocker" userId="914cc2dc47cb8473" providerId="LiveId" clId="{B2D616F3-5D64-4B87-AE3A-F16E0D39FCE6}" dt="2019-02-17T00:05:11.558" v="12524" actId="6549"/>
          <ac:graphicFrameMkLst>
            <pc:docMk/>
            <pc:sldMk cId="2139026033" sldId="869"/>
            <ac:graphicFrameMk id="8" creationId="{30F7E11F-9CCF-483F-AA06-2F5AC37B6FF1}"/>
          </ac:graphicFrameMkLst>
        </pc:graphicFrameChg>
      </pc:sldChg>
      <pc:sldChg chg="addSp modSp add mod ord">
        <pc:chgData name="Chris Crocker" userId="914cc2dc47cb8473" providerId="LiveId" clId="{B2D616F3-5D64-4B87-AE3A-F16E0D39FCE6}" dt="2019-02-17T10:12:32.904" v="12886" actId="207"/>
        <pc:sldMkLst>
          <pc:docMk/>
          <pc:sldMk cId="4199966000" sldId="870"/>
        </pc:sldMkLst>
        <pc:spChg chg="add mod">
          <ac:chgData name="Chris Crocker" userId="914cc2dc47cb8473" providerId="LiveId" clId="{B2D616F3-5D64-4B87-AE3A-F16E0D39FCE6}" dt="2019-02-17T10:12:32.904" v="12886" actId="207"/>
          <ac:spMkLst>
            <pc:docMk/>
            <pc:sldMk cId="4199966000" sldId="870"/>
            <ac:spMk id="4" creationId="{33547734-812E-4840-959E-E821CD294ABD}"/>
          </ac:spMkLst>
        </pc:spChg>
        <pc:spChg chg="mod">
          <ac:chgData name="Chris Crocker" userId="914cc2dc47cb8473" providerId="LiveId" clId="{B2D616F3-5D64-4B87-AE3A-F16E0D39FCE6}" dt="2019-02-17T00:08:35.320" v="12547" actId="20577"/>
          <ac:spMkLst>
            <pc:docMk/>
            <pc:sldMk cId="4199966000" sldId="870"/>
            <ac:spMk id="1334274" creationId="{0E077DDE-3243-4CEA-901A-62E9AA1C9A5D}"/>
          </ac:spMkLst>
        </pc:spChg>
        <pc:graphicFrameChg chg="mod">
          <ac:chgData name="Chris Crocker" userId="914cc2dc47cb8473" providerId="LiveId" clId="{B2D616F3-5D64-4B87-AE3A-F16E0D39FCE6}" dt="2019-02-17T00:05:58.126" v="12539" actId="6549"/>
          <ac:graphicFrameMkLst>
            <pc:docMk/>
            <pc:sldMk cId="4199966000" sldId="870"/>
            <ac:graphicFrameMk id="8" creationId="{30F7E11F-9CCF-483F-AA06-2F5AC37B6FF1}"/>
          </ac:graphicFrameMkLst>
        </pc:graphicFrameChg>
      </pc:sldChg>
      <pc:sldChg chg="addSp modSp add mod ord">
        <pc:chgData name="Chris Crocker" userId="914cc2dc47cb8473" providerId="LiveId" clId="{B2D616F3-5D64-4B87-AE3A-F16E0D39FCE6}" dt="2019-02-17T10:12:02.071" v="12876" actId="207"/>
        <pc:sldMkLst>
          <pc:docMk/>
          <pc:sldMk cId="3400012356" sldId="871"/>
        </pc:sldMkLst>
        <pc:spChg chg="add mod">
          <ac:chgData name="Chris Crocker" userId="914cc2dc47cb8473" providerId="LiveId" clId="{B2D616F3-5D64-4B87-AE3A-F16E0D39FCE6}" dt="2019-02-17T10:12:02.071" v="12876" actId="207"/>
          <ac:spMkLst>
            <pc:docMk/>
            <pc:sldMk cId="3400012356" sldId="871"/>
            <ac:spMk id="4" creationId="{03CA479A-6EE1-4DA6-B777-8456236AEEFA}"/>
          </ac:spMkLst>
        </pc:spChg>
        <pc:spChg chg="mod">
          <ac:chgData name="Chris Crocker" userId="914cc2dc47cb8473" providerId="LiveId" clId="{B2D616F3-5D64-4B87-AE3A-F16E0D39FCE6}" dt="2019-02-17T00:09:32.133" v="12551" actId="20577"/>
          <ac:spMkLst>
            <pc:docMk/>
            <pc:sldMk cId="3400012356" sldId="871"/>
            <ac:spMk id="1334274" creationId="{0E077DDE-3243-4CEA-901A-62E9AA1C9A5D}"/>
          </ac:spMkLst>
        </pc:spChg>
      </pc:sldChg>
      <pc:sldChg chg="addSp modSp add mod ord">
        <pc:chgData name="Chris Crocker" userId="914cc2dc47cb8473" providerId="LiveId" clId="{B2D616F3-5D64-4B87-AE3A-F16E0D39FCE6}" dt="2019-02-17T10:13:08.989" v="12904" actId="14100"/>
        <pc:sldMkLst>
          <pc:docMk/>
          <pc:sldMk cId="267631154" sldId="872"/>
        </pc:sldMkLst>
        <pc:spChg chg="add mod">
          <ac:chgData name="Chris Crocker" userId="914cc2dc47cb8473" providerId="LiveId" clId="{B2D616F3-5D64-4B87-AE3A-F16E0D39FCE6}" dt="2019-02-17T10:13:08.989" v="12904" actId="14100"/>
          <ac:spMkLst>
            <pc:docMk/>
            <pc:sldMk cId="267631154" sldId="872"/>
            <ac:spMk id="4" creationId="{D8929BD2-7C74-42F1-B4ED-6074AC017BA6}"/>
          </ac:spMkLst>
        </pc:spChg>
        <pc:spChg chg="mod">
          <ac:chgData name="Chris Crocker" userId="914cc2dc47cb8473" providerId="LiveId" clId="{B2D616F3-5D64-4B87-AE3A-F16E0D39FCE6}" dt="2019-02-17T09:56:15.971" v="12729" actId="6549"/>
          <ac:spMkLst>
            <pc:docMk/>
            <pc:sldMk cId="267631154" sldId="872"/>
            <ac:spMk id="1334274" creationId="{0E077DDE-3243-4CEA-901A-62E9AA1C9A5D}"/>
          </ac:spMkLst>
        </pc:spChg>
      </pc:sldChg>
      <pc:sldChg chg="modSp add">
        <pc:chgData name="Chris Crocker" userId="914cc2dc47cb8473" providerId="LiveId" clId="{B2D616F3-5D64-4B87-AE3A-F16E0D39FCE6}" dt="2019-02-22T22:40:36.783" v="21737" actId="2"/>
        <pc:sldMkLst>
          <pc:docMk/>
          <pc:sldMk cId="1441693207" sldId="878"/>
        </pc:sldMkLst>
        <pc:spChg chg="mod">
          <ac:chgData name="Chris Crocker" userId="914cc2dc47cb8473" providerId="LiveId" clId="{B2D616F3-5D64-4B87-AE3A-F16E0D39FCE6}" dt="2019-02-17T11:58:45.563" v="13240" actId="20577"/>
          <ac:spMkLst>
            <pc:docMk/>
            <pc:sldMk cId="1441693207" sldId="878"/>
            <ac:spMk id="2" creationId="{5536ECA7-9294-4B64-A69E-9C1BADCCBFBA}"/>
          </ac:spMkLst>
        </pc:spChg>
        <pc:spChg chg="mod">
          <ac:chgData name="Chris Crocker" userId="914cc2dc47cb8473" providerId="LiveId" clId="{B2D616F3-5D64-4B87-AE3A-F16E0D39FCE6}" dt="2019-02-22T22:40:36.783" v="21737" actId="2"/>
          <ac:spMkLst>
            <pc:docMk/>
            <pc:sldMk cId="1441693207" sldId="878"/>
            <ac:spMk id="3" creationId="{BD3E68F9-4C07-4A06-941A-6BD43ABBBF16}"/>
          </ac:spMkLst>
        </pc:spChg>
      </pc:sldChg>
      <pc:sldChg chg="modSp add">
        <pc:chgData name="Chris Crocker" userId="914cc2dc47cb8473" providerId="LiveId" clId="{B2D616F3-5D64-4B87-AE3A-F16E0D39FCE6}" dt="2019-02-22T22:34:08.617" v="21719" actId="20577"/>
        <pc:sldMkLst>
          <pc:docMk/>
          <pc:sldMk cId="3410057852" sldId="879"/>
        </pc:sldMkLst>
        <pc:spChg chg="mod">
          <ac:chgData name="Chris Crocker" userId="914cc2dc47cb8473" providerId="LiveId" clId="{B2D616F3-5D64-4B87-AE3A-F16E0D39FCE6}" dt="2019-02-17T12:41:18.254" v="13616" actId="20577"/>
          <ac:spMkLst>
            <pc:docMk/>
            <pc:sldMk cId="3410057852" sldId="879"/>
            <ac:spMk id="2" creationId="{5536ECA7-9294-4B64-A69E-9C1BADCCBFBA}"/>
          </ac:spMkLst>
        </pc:spChg>
        <pc:spChg chg="mod">
          <ac:chgData name="Chris Crocker" userId="914cc2dc47cb8473" providerId="LiveId" clId="{B2D616F3-5D64-4B87-AE3A-F16E0D39FCE6}" dt="2019-02-22T22:34:08.617" v="21719" actId="20577"/>
          <ac:spMkLst>
            <pc:docMk/>
            <pc:sldMk cId="3410057852" sldId="879"/>
            <ac:spMk id="3" creationId="{BD3E68F9-4C07-4A06-941A-6BD43ABBBF16}"/>
          </ac:spMkLst>
        </pc:spChg>
      </pc:sldChg>
      <pc:sldChg chg="addSp delSp modSp add">
        <pc:chgData name="Chris Crocker" userId="914cc2dc47cb8473" providerId="LiveId" clId="{B2D616F3-5D64-4B87-AE3A-F16E0D39FCE6}" dt="2019-02-18T11:31:15.688" v="21062" actId="6549"/>
        <pc:sldMkLst>
          <pc:docMk/>
          <pc:sldMk cId="4215265723" sldId="880"/>
        </pc:sldMkLst>
        <pc:spChg chg="add mod">
          <ac:chgData name="Chris Crocker" userId="914cc2dc47cb8473" providerId="LiveId" clId="{B2D616F3-5D64-4B87-AE3A-F16E0D39FCE6}" dt="2019-02-18T11:05:35.795" v="20718" actId="255"/>
          <ac:spMkLst>
            <pc:docMk/>
            <pc:sldMk cId="4215265723" sldId="880"/>
            <ac:spMk id="2" creationId="{26B691D3-6766-47E0-9361-08FB575FBAD7}"/>
          </ac:spMkLst>
        </pc:spChg>
        <pc:spChg chg="add del mod">
          <ac:chgData name="Chris Crocker" userId="914cc2dc47cb8473" providerId="LiveId" clId="{B2D616F3-5D64-4B87-AE3A-F16E0D39FCE6}" dt="2019-02-17T19:45:12.858" v="19032" actId="478"/>
          <ac:spMkLst>
            <pc:docMk/>
            <pc:sldMk cId="4215265723" sldId="880"/>
            <ac:spMk id="3" creationId="{E687AEFB-0CEB-45DC-A62F-621499107EB5}"/>
          </ac:spMkLst>
        </pc:spChg>
        <pc:spChg chg="mod">
          <ac:chgData name="Chris Crocker" userId="914cc2dc47cb8473" providerId="LiveId" clId="{B2D616F3-5D64-4B87-AE3A-F16E0D39FCE6}" dt="2019-02-17T19:34:51.058" v="18634" actId="6549"/>
          <ac:spMkLst>
            <pc:docMk/>
            <pc:sldMk cId="4215265723" sldId="880"/>
            <ac:spMk id="4" creationId="{49B2E463-A4A8-47A9-8A35-ADE22A10AE66}"/>
          </ac:spMkLst>
        </pc:spChg>
        <pc:spChg chg="mod">
          <ac:chgData name="Chris Crocker" userId="914cc2dc47cb8473" providerId="LiveId" clId="{B2D616F3-5D64-4B87-AE3A-F16E0D39FCE6}" dt="2019-02-17T19:12:36.557" v="16681" actId="1076"/>
          <ac:spMkLst>
            <pc:docMk/>
            <pc:sldMk cId="4215265723" sldId="880"/>
            <ac:spMk id="5" creationId="{2365D0D9-AFC8-435E-B605-311E3A9E27DF}"/>
          </ac:spMkLst>
        </pc:spChg>
        <pc:spChg chg="mod">
          <ac:chgData name="Chris Crocker" userId="914cc2dc47cb8473" providerId="LiveId" clId="{B2D616F3-5D64-4B87-AE3A-F16E0D39FCE6}" dt="2019-02-18T11:31:15.688" v="21062" actId="6549"/>
          <ac:spMkLst>
            <pc:docMk/>
            <pc:sldMk cId="4215265723" sldId="880"/>
            <ac:spMk id="6" creationId="{0B726B7C-7689-46B5-8D4F-0BF665B1E3D0}"/>
          </ac:spMkLst>
        </pc:spChg>
      </pc:sldChg>
    </pc:docChg>
  </pc:docChgLst>
  <pc:docChgLst>
    <pc:chgData name="Chris Crocker" userId="914cc2dc47cb8473" providerId="LiveId" clId="{6E1DDAA9-E45C-4377-9064-2989B854ACA2}"/>
    <pc:docChg chg="mod modSld">
      <pc:chgData name="Chris Crocker" userId="914cc2dc47cb8473" providerId="LiveId" clId="{6E1DDAA9-E45C-4377-9064-2989B854ACA2}" dt="2019-02-24T20:16:55.937" v="6" actId="20577"/>
      <pc:docMkLst>
        <pc:docMk/>
      </pc:docMkLst>
      <pc:sldChg chg="modSp">
        <pc:chgData name="Chris Crocker" userId="914cc2dc47cb8473" providerId="LiveId" clId="{6E1DDAA9-E45C-4377-9064-2989B854ACA2}" dt="2019-02-24T20:16:55.937" v="6" actId="20577"/>
        <pc:sldMkLst>
          <pc:docMk/>
          <pc:sldMk cId="1262815572" sldId="273"/>
        </pc:sldMkLst>
        <pc:graphicFrameChg chg="modGraphic">
          <ac:chgData name="Chris Crocker" userId="914cc2dc47cb8473" providerId="LiveId" clId="{6E1DDAA9-E45C-4377-9064-2989B854ACA2}" dt="2019-02-24T20:16:55.937" v="6" actId="20577"/>
          <ac:graphicFrameMkLst>
            <pc:docMk/>
            <pc:sldMk cId="1262815572" sldId="273"/>
            <ac:graphicFrameMk id="5" creationId="{FB4B7051-F29C-4962-9662-87580CF4093F}"/>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package" Target="../embeddings/Microsoft_Excel_Worksheet29.xlsx"/><Relationship Id="rId2" Type="http://schemas.microsoft.com/office/2011/relationships/chartColorStyle" Target="colors29.xml"/><Relationship Id="rId1" Type="http://schemas.microsoft.com/office/2011/relationships/chartStyle" Target="style29.xml"/><Relationship Id="rId4" Type="http://schemas.openxmlformats.org/officeDocument/2006/relationships/chartUserShapes" Target="../drawings/drawing1.xml"/></Relationships>
</file>

<file path=ppt/charts/_rels/chart31.xml.rels><?xml version="1.0" encoding="UTF-8" standalone="yes"?>
<Relationships xmlns="http://schemas.openxmlformats.org/package/2006/relationships"><Relationship Id="rId3" Type="http://schemas.openxmlformats.org/officeDocument/2006/relationships/package" Target="../embeddings/Microsoft_Excel_Worksheet30.xlsx"/><Relationship Id="rId2" Type="http://schemas.microsoft.com/office/2011/relationships/chartColorStyle" Target="colors30.xml"/><Relationship Id="rId1" Type="http://schemas.microsoft.com/office/2011/relationships/chartStyle" Target="style30.xml"/></Relationships>
</file>

<file path=ppt/charts/_rels/chart32.xml.rels><?xml version="1.0" encoding="UTF-8" standalone="yes"?>
<Relationships xmlns="http://schemas.openxmlformats.org/package/2006/relationships"><Relationship Id="rId3" Type="http://schemas.openxmlformats.org/officeDocument/2006/relationships/package" Target="../embeddings/Microsoft_Excel_Worksheet31.xlsx"/><Relationship Id="rId2" Type="http://schemas.microsoft.com/office/2011/relationships/chartColorStyle" Target="colors31.xml"/><Relationship Id="rId1" Type="http://schemas.microsoft.com/office/2011/relationships/chartStyle" Target="style31.xml"/></Relationships>
</file>

<file path=ppt/charts/_rels/chart33.xml.rels><?xml version="1.0" encoding="UTF-8" standalone="yes"?>
<Relationships xmlns="http://schemas.openxmlformats.org/package/2006/relationships"><Relationship Id="rId3" Type="http://schemas.openxmlformats.org/officeDocument/2006/relationships/package" Target="../embeddings/Microsoft_Excel_Worksheet32.xlsx"/><Relationship Id="rId2" Type="http://schemas.microsoft.com/office/2011/relationships/chartColorStyle" Target="colors32.xml"/><Relationship Id="rId1" Type="http://schemas.microsoft.com/office/2011/relationships/chartStyle" Target="style32.xml"/></Relationships>
</file>

<file path=ppt/charts/_rels/chart34.xml.rels><?xml version="1.0" encoding="UTF-8" standalone="yes"?>
<Relationships xmlns="http://schemas.openxmlformats.org/package/2006/relationships"><Relationship Id="rId3" Type="http://schemas.openxmlformats.org/officeDocument/2006/relationships/package" Target="../embeddings/Microsoft_Excel_Worksheet33.xlsx"/><Relationship Id="rId2" Type="http://schemas.microsoft.com/office/2011/relationships/chartColorStyle" Target="colors33.xml"/><Relationship Id="rId1" Type="http://schemas.microsoft.com/office/2011/relationships/chartStyle" Target="style33.xml"/></Relationships>
</file>

<file path=ppt/charts/_rels/chart35.xml.rels><?xml version="1.0" encoding="UTF-8" standalone="yes"?>
<Relationships xmlns="http://schemas.openxmlformats.org/package/2006/relationships"><Relationship Id="rId3" Type="http://schemas.openxmlformats.org/officeDocument/2006/relationships/package" Target="../embeddings/Microsoft_Excel_Worksheet34.xlsx"/><Relationship Id="rId2" Type="http://schemas.microsoft.com/office/2011/relationships/chartColorStyle" Target="colors34.xml"/><Relationship Id="rId1" Type="http://schemas.microsoft.com/office/2011/relationships/chartStyle" Target="style34.xml"/></Relationships>
</file>

<file path=ppt/charts/_rels/chart36.xml.rels><?xml version="1.0" encoding="UTF-8" standalone="yes"?>
<Relationships xmlns="http://schemas.openxmlformats.org/package/2006/relationships"><Relationship Id="rId3" Type="http://schemas.openxmlformats.org/officeDocument/2006/relationships/package" Target="../embeddings/Microsoft_Excel_Worksheet35.xlsx"/><Relationship Id="rId2" Type="http://schemas.microsoft.com/office/2011/relationships/chartColorStyle" Target="colors35.xml"/><Relationship Id="rId1" Type="http://schemas.microsoft.com/office/2011/relationships/chartStyle" Target="style35.xml"/></Relationships>
</file>

<file path=ppt/charts/_rels/chart37.xml.rels><?xml version="1.0" encoding="UTF-8" standalone="yes"?>
<Relationships xmlns="http://schemas.openxmlformats.org/package/2006/relationships"><Relationship Id="rId3" Type="http://schemas.openxmlformats.org/officeDocument/2006/relationships/package" Target="../embeddings/Microsoft_Excel_Worksheet36.xlsx"/><Relationship Id="rId2" Type="http://schemas.microsoft.com/office/2011/relationships/chartColorStyle" Target="colors36.xml"/><Relationship Id="rId1" Type="http://schemas.microsoft.com/office/2011/relationships/chartStyle" Target="style36.xml"/></Relationships>
</file>

<file path=ppt/charts/_rels/chart38.xml.rels><?xml version="1.0" encoding="UTF-8" standalone="yes"?>
<Relationships xmlns="http://schemas.openxmlformats.org/package/2006/relationships"><Relationship Id="rId3" Type="http://schemas.openxmlformats.org/officeDocument/2006/relationships/package" Target="../embeddings/Microsoft_Excel_Worksheet37.xlsx"/><Relationship Id="rId2" Type="http://schemas.microsoft.com/office/2011/relationships/chartColorStyle" Target="colors37.xml"/><Relationship Id="rId1" Type="http://schemas.microsoft.com/office/2011/relationships/chartStyle" Target="style37.xml"/></Relationships>
</file>

<file path=ppt/charts/_rels/chart39.xml.rels><?xml version="1.0" encoding="UTF-8" standalone="yes"?>
<Relationships xmlns="http://schemas.openxmlformats.org/package/2006/relationships"><Relationship Id="rId3" Type="http://schemas.openxmlformats.org/officeDocument/2006/relationships/package" Target="../embeddings/Microsoft_Excel_Worksheet38.xlsx"/><Relationship Id="rId2" Type="http://schemas.microsoft.com/office/2011/relationships/chartColorStyle" Target="colors38.xml"/><Relationship Id="rId1" Type="http://schemas.microsoft.com/office/2011/relationships/chartStyle" Target="style38.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40.xml.rels><?xml version="1.0" encoding="UTF-8" standalone="yes"?>
<Relationships xmlns="http://schemas.openxmlformats.org/package/2006/relationships"><Relationship Id="rId3" Type="http://schemas.openxmlformats.org/officeDocument/2006/relationships/package" Target="../embeddings/Microsoft_Excel_Worksheet39.xlsx"/><Relationship Id="rId2" Type="http://schemas.microsoft.com/office/2011/relationships/chartColorStyle" Target="colors39.xml"/><Relationship Id="rId1" Type="http://schemas.microsoft.com/office/2011/relationships/chartStyle" Target="style39.xml"/></Relationships>
</file>

<file path=ppt/charts/_rels/chart41.xml.rels><?xml version="1.0" encoding="UTF-8" standalone="yes"?>
<Relationships xmlns="http://schemas.openxmlformats.org/package/2006/relationships"><Relationship Id="rId3" Type="http://schemas.openxmlformats.org/officeDocument/2006/relationships/package" Target="../embeddings/Microsoft_Excel_Worksheet40.xlsx"/><Relationship Id="rId2" Type="http://schemas.microsoft.com/office/2011/relationships/chartColorStyle" Target="colors40.xml"/><Relationship Id="rId1" Type="http://schemas.microsoft.com/office/2011/relationships/chartStyle" Target="style40.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r>
              <a:rPr lang="en-GB" sz="1400" dirty="0">
                <a:effectLst>
                  <a:outerShdw blurRad="38100" dist="38100" dir="2700000" algn="tl">
                    <a:srgbClr val="000000">
                      <a:alpha val="43137"/>
                    </a:srgbClr>
                  </a:outerShdw>
                </a:effectLst>
              </a:rPr>
              <a:t>Are you a member of, or participate in:</a:t>
            </a:r>
          </a:p>
        </c:rich>
      </c:tx>
      <c:overlay val="0"/>
      <c:spPr>
        <a:noFill/>
        <a:ln>
          <a:noFill/>
        </a:ln>
        <a:effectLst/>
      </c:spPr>
      <c:txPr>
        <a:bodyPr rot="0" spcFirstLastPara="1" vertOverflow="ellipsis" vert="horz" wrap="square" anchor="ctr" anchorCtr="1"/>
        <a:lstStyle/>
        <a:p>
          <a:pPr>
            <a:defRPr sz="14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endParaRPr lang="en-US"/>
        </a:p>
      </c:txPr>
    </c:title>
    <c:autoTitleDeleted val="0"/>
    <c:plotArea>
      <c:layout>
        <c:manualLayout>
          <c:layoutTarget val="inner"/>
          <c:xMode val="edge"/>
          <c:yMode val="edge"/>
          <c:x val="0.41689394803910379"/>
          <c:y val="0.22711035185042563"/>
          <c:w val="0.58310605196089615"/>
          <c:h val="0.71855116569075217"/>
        </c:manualLayout>
      </c:layout>
      <c:barChart>
        <c:barDir val="bar"/>
        <c:grouping val="clustered"/>
        <c:varyColors val="0"/>
        <c:ser>
          <c:idx val="0"/>
          <c:order val="0"/>
          <c:tx>
            <c:strRef>
              <c:f>Sheet1!$B$1</c:f>
              <c:strCache>
                <c:ptCount val="1"/>
                <c:pt idx="0">
                  <c:v>Column1</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dLbl>
              <c:idx val="7"/>
              <c:layout>
                <c:manualLayout>
                  <c:x val="-3.8318726533039901E-2"/>
                  <c:y val="9.2330391393627583E-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419-41E0-8CC0-35B9E2432B9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Sheet1!$A$2:$A$10</c:f>
              <c:strCache>
                <c:ptCount val="9"/>
                <c:pt idx="0">
                  <c:v>Relative Hills Society (111)</c:v>
                </c:pt>
                <c:pt idx="1">
                  <c:v>The Relative Hills of Britain Facebook group (104)</c:v>
                </c:pt>
                <c:pt idx="2">
                  <c:v>rhb Yahoo group (97)</c:v>
                </c:pt>
                <c:pt idx="3">
                  <c:v>The Tump Forum (69)</c:v>
                </c:pt>
                <c:pt idx="4">
                  <c:v>LDWA (53)</c:v>
                </c:pt>
                <c:pt idx="5">
                  <c:v>The Munro Society (26)</c:v>
                </c:pt>
                <c:pt idx="6">
                  <c:v>Scottish Mountaineering Club (21)</c:v>
                </c:pt>
                <c:pt idx="7">
                  <c:v>MountainViews community (18)</c:v>
                </c:pt>
                <c:pt idx="8">
                  <c:v>The Wainwright Society (9)</c:v>
                </c:pt>
              </c:strCache>
            </c:strRef>
          </c:cat>
          <c:val>
            <c:numRef>
              <c:f>Sheet1!$B$2:$B$10</c:f>
              <c:numCache>
                <c:formatCode>0%</c:formatCode>
                <c:ptCount val="9"/>
                <c:pt idx="0">
                  <c:v>0.35350318471337583</c:v>
                </c:pt>
                <c:pt idx="1">
                  <c:v>0.33121019108280253</c:v>
                </c:pt>
                <c:pt idx="2">
                  <c:v>0.30891719745222929</c:v>
                </c:pt>
                <c:pt idx="3">
                  <c:v>0.21974522292993628</c:v>
                </c:pt>
                <c:pt idx="4">
                  <c:v>0.16878980891719744</c:v>
                </c:pt>
                <c:pt idx="5">
                  <c:v>8.2802547770700632E-2</c:v>
                </c:pt>
                <c:pt idx="6">
                  <c:v>6.6878980891719744E-2</c:v>
                </c:pt>
                <c:pt idx="7">
                  <c:v>5.7324840764331218E-2</c:v>
                </c:pt>
                <c:pt idx="8">
                  <c:v>2.8662420382165609E-2</c:v>
                </c:pt>
              </c:numCache>
            </c:numRef>
          </c:val>
          <c:extLst>
            <c:ext xmlns:c16="http://schemas.microsoft.com/office/drawing/2014/chart" uri="{C3380CC4-5D6E-409C-BE32-E72D297353CC}">
              <c16:uniqueId val="{00000000-9BA1-4E77-A61D-044D6821C862}"/>
            </c:ext>
          </c:extLst>
        </c:ser>
        <c:dLbls>
          <c:dLblPos val="inEnd"/>
          <c:showLegendKey val="0"/>
          <c:showVal val="1"/>
          <c:showCatName val="0"/>
          <c:showSerName val="0"/>
          <c:showPercent val="0"/>
          <c:showBubbleSize val="0"/>
        </c:dLbls>
        <c:gapWidth val="50"/>
        <c:overlap val="-2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r>
                  <a:rPr lang="en-GB" sz="1100" b="0" i="0" cap="none" dirty="0"/>
                  <a:t>% of respondents (314)</a:t>
                </a:r>
              </a:p>
            </c:rich>
          </c:tx>
          <c:overlay val="0"/>
          <c:spPr>
            <a:noFill/>
            <a:ln>
              <a:noFill/>
            </a:ln>
            <a:effectLst/>
          </c:spPr>
          <c:txPr>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endParaRPr lang="en-US"/>
            </a:p>
          </c:txPr>
        </c:title>
        <c:numFmt formatCode="0%"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r>
              <a:rPr lang="en-GB" sz="1400" dirty="0">
                <a:effectLst>
                  <a:outerShdw blurRad="38100" dist="38100" dir="2700000" algn="tl">
                    <a:srgbClr val="000000">
                      <a:alpha val="43137"/>
                    </a:srgbClr>
                  </a:outerShdw>
                </a:effectLst>
              </a:rPr>
              <a:t>Which database format(s) do you use for logging ascents?</a:t>
            </a:r>
            <a:endParaRPr lang="en-US" sz="1400" dirty="0">
              <a:effectLst>
                <a:outerShdw blurRad="38100" dist="38100" dir="2700000" algn="tl">
                  <a:srgbClr val="000000">
                    <a:alpha val="43137"/>
                  </a:srgbClr>
                </a:outerShdw>
              </a:effectLst>
            </a:endParaRPr>
          </a:p>
        </c:rich>
      </c:tx>
      <c:layout>
        <c:manualLayout>
          <c:xMode val="edge"/>
          <c:yMode val="edge"/>
          <c:x val="0.101986481290835"/>
          <c:y val="3.0749041816275687E-2"/>
        </c:manualLayout>
      </c:layout>
      <c:overlay val="1"/>
      <c:spPr>
        <a:noFill/>
        <a:ln>
          <a:noFill/>
        </a:ln>
        <a:effectLst/>
      </c:spPr>
      <c:txPr>
        <a:bodyPr rot="0" spcFirstLastPara="1" vertOverflow="ellipsis" vert="horz" wrap="square" anchor="ctr" anchorCtr="1"/>
        <a:lstStyle/>
        <a:p>
          <a:pPr>
            <a:defRPr sz="14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endParaRPr lang="en-US"/>
        </a:p>
      </c:txPr>
    </c:title>
    <c:autoTitleDeleted val="0"/>
    <c:plotArea>
      <c:layout>
        <c:manualLayout>
          <c:layoutTarget val="inner"/>
          <c:xMode val="edge"/>
          <c:yMode val="edge"/>
          <c:x val="0.41689394803910379"/>
          <c:y val="0.22711035185042563"/>
          <c:w val="0.58310605196089615"/>
          <c:h val="0.71855116569075217"/>
        </c:manualLayout>
      </c:layout>
      <c:barChart>
        <c:barDir val="bar"/>
        <c:grouping val="clustered"/>
        <c:varyColors val="0"/>
        <c:ser>
          <c:idx val="0"/>
          <c:order val="0"/>
          <c:tx>
            <c:strRef>
              <c:f>Sheet1!$B$1</c:f>
              <c:strCache>
                <c:ptCount val="1"/>
                <c:pt idx="0">
                  <c:v>Column1</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Sheet1!$A$2:$A$5</c:f>
              <c:strCache>
                <c:ptCount val="4"/>
                <c:pt idx="0">
                  <c:v>Hill Bagging website (258)</c:v>
                </c:pt>
                <c:pt idx="1">
                  <c:v>Access (21)</c:v>
                </c:pt>
                <c:pt idx="2">
                  <c:v>Excel  (34)</c:v>
                </c:pt>
                <c:pt idx="3">
                  <c:v>Own application (36)</c:v>
                </c:pt>
              </c:strCache>
            </c:strRef>
          </c:cat>
          <c:val>
            <c:numRef>
              <c:f>Sheet1!$B$2:$B$5</c:f>
              <c:numCache>
                <c:formatCode>0%</c:formatCode>
                <c:ptCount val="4"/>
                <c:pt idx="0">
                  <c:v>0.90845070422535212</c:v>
                </c:pt>
                <c:pt idx="1">
                  <c:v>7.3943661971830985E-2</c:v>
                </c:pt>
                <c:pt idx="2">
                  <c:v>0.11971830985915492</c:v>
                </c:pt>
                <c:pt idx="3">
                  <c:v>0.12676056338028169</c:v>
                </c:pt>
              </c:numCache>
            </c:numRef>
          </c:val>
          <c:extLst>
            <c:ext xmlns:c16="http://schemas.microsoft.com/office/drawing/2014/chart" uri="{C3380CC4-5D6E-409C-BE32-E72D297353CC}">
              <c16:uniqueId val="{00000000-BF94-4418-91A4-7C4C4610211F}"/>
            </c:ext>
          </c:extLst>
        </c:ser>
        <c:dLbls>
          <c:dLblPos val="inEnd"/>
          <c:showLegendKey val="0"/>
          <c:showVal val="1"/>
          <c:showCatName val="0"/>
          <c:showSerName val="0"/>
          <c:showPercent val="0"/>
          <c:showBubbleSize val="0"/>
        </c:dLbls>
        <c:gapWidth val="50"/>
        <c:overlap val="-2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00" b="0" i="0" u="none" strike="noStrike" kern="1200" cap="none" baseline="0">
                    <a:solidFill>
                      <a:schemeClr val="lt1">
                        <a:lumMod val="85000"/>
                      </a:schemeClr>
                    </a:solidFill>
                    <a:latin typeface="+mn-lt"/>
                    <a:ea typeface="+mn-ea"/>
                    <a:cs typeface="+mn-cs"/>
                  </a:defRPr>
                </a:pPr>
                <a:r>
                  <a:rPr lang="en-GB" sz="1100" b="0" cap="none" dirty="0"/>
                  <a:t>% of respondents using DoBIH to record ascents (284)</a:t>
                </a:r>
              </a:p>
            </c:rich>
          </c:tx>
          <c:layout>
            <c:manualLayout>
              <c:xMode val="edge"/>
              <c:yMode val="edge"/>
              <c:x val="0.45712546257534636"/>
              <c:y val="0.15681817631549"/>
            </c:manualLayout>
          </c:layout>
          <c:overlay val="0"/>
          <c:spPr>
            <a:noFill/>
            <a:ln>
              <a:noFill/>
            </a:ln>
            <a:effectLst/>
          </c:spPr>
          <c:txPr>
            <a:bodyPr rot="0" spcFirstLastPara="1" vertOverflow="ellipsis" vert="horz" wrap="square" anchor="ctr" anchorCtr="1"/>
            <a:lstStyle/>
            <a:p>
              <a:pPr>
                <a:defRPr sz="1100" b="0" i="0" u="none" strike="noStrike" kern="1200" cap="none" baseline="0">
                  <a:solidFill>
                    <a:schemeClr val="lt1">
                      <a:lumMod val="85000"/>
                    </a:schemeClr>
                  </a:solidFill>
                  <a:latin typeface="+mn-lt"/>
                  <a:ea typeface="+mn-ea"/>
                  <a:cs typeface="+mn-cs"/>
                </a:defRPr>
              </a:pPr>
              <a:endParaRPr lang="en-US"/>
            </a:p>
          </c:txPr>
        </c:title>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r>
              <a:rPr lang="en-US" sz="1800" dirty="0">
                <a:effectLst>
                  <a:outerShdw blurRad="38100" dist="38100" dir="2700000" algn="tl">
                    <a:srgbClr val="000000">
                      <a:alpha val="43137"/>
                    </a:srgbClr>
                  </a:outerShdw>
                </a:effectLst>
              </a:rPr>
              <a:t>hills-database.co.uk</a:t>
            </a:r>
          </a:p>
        </c:rich>
      </c:tx>
      <c:overlay val="0"/>
      <c:spPr>
        <a:noFill/>
        <a:ln>
          <a:noFill/>
        </a:ln>
        <a:effectLst/>
      </c:spPr>
      <c:txPr>
        <a:bodyPr rot="0" spcFirstLastPara="1" vertOverflow="ellipsis" vert="horz" wrap="square" anchor="ctr" anchorCtr="1"/>
        <a:lstStyle/>
        <a:p>
          <a:pPr>
            <a:defRPr sz="18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endParaRPr lang="en-US"/>
        </a:p>
      </c:txPr>
    </c:title>
    <c:autoTitleDeleted val="0"/>
    <c:plotArea>
      <c:layout>
        <c:manualLayout>
          <c:layoutTarget val="inner"/>
          <c:xMode val="edge"/>
          <c:yMode val="edge"/>
          <c:x val="0.41689394803910379"/>
          <c:y val="0.22711035185042563"/>
          <c:w val="0.58310605196089615"/>
          <c:h val="0.71855116569075217"/>
        </c:manualLayout>
      </c:layout>
      <c:barChart>
        <c:barDir val="bar"/>
        <c:grouping val="clustered"/>
        <c:varyColors val="0"/>
        <c:ser>
          <c:idx val="0"/>
          <c:order val="0"/>
          <c:tx>
            <c:strRef>
              <c:f>Sheet1!$B$1</c:f>
              <c:strCache>
                <c:ptCount val="1"/>
                <c:pt idx="0">
                  <c:v>Column1</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Sheet1!$A$2:$A$6</c:f>
              <c:strCache>
                <c:ptCount val="5"/>
                <c:pt idx="0">
                  <c:v>Revision history (128)</c:v>
                </c:pt>
                <c:pt idx="1">
                  <c:v>News (127)</c:v>
                </c:pt>
                <c:pt idx="2">
                  <c:v>Database Notes (119)</c:v>
                </c:pt>
                <c:pt idx="3">
                  <c:v>Change registers (98)</c:v>
                </c:pt>
                <c:pt idx="4">
                  <c:v>Articles (66)</c:v>
                </c:pt>
              </c:strCache>
            </c:strRef>
          </c:cat>
          <c:val>
            <c:numRef>
              <c:f>Sheet1!$B$2:$B$6</c:f>
              <c:numCache>
                <c:formatCode>0%</c:formatCode>
                <c:ptCount val="5"/>
                <c:pt idx="0">
                  <c:v>0.39628482972136225</c:v>
                </c:pt>
                <c:pt idx="1">
                  <c:v>0.39318885448916402</c:v>
                </c:pt>
                <c:pt idx="2">
                  <c:v>0.36842105263157893</c:v>
                </c:pt>
                <c:pt idx="3">
                  <c:v>0.30340557275541796</c:v>
                </c:pt>
                <c:pt idx="4">
                  <c:v>0.20433436532507743</c:v>
                </c:pt>
              </c:numCache>
            </c:numRef>
          </c:val>
          <c:extLst>
            <c:ext xmlns:c16="http://schemas.microsoft.com/office/drawing/2014/chart" uri="{C3380CC4-5D6E-409C-BE32-E72D297353CC}">
              <c16:uniqueId val="{00000000-A575-49D9-BAE0-895993D5B1E8}"/>
            </c:ext>
          </c:extLst>
        </c:ser>
        <c:dLbls>
          <c:dLblPos val="inEnd"/>
          <c:showLegendKey val="0"/>
          <c:showVal val="1"/>
          <c:showCatName val="0"/>
          <c:showSerName val="0"/>
          <c:showPercent val="0"/>
          <c:showBubbleSize val="0"/>
        </c:dLbls>
        <c:gapWidth val="50"/>
        <c:overlap val="-2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r>
                  <a:rPr lang="en-GB" sz="1100" b="0" cap="none" dirty="0"/>
                  <a:t>% of respondents (323)</a:t>
                </a:r>
              </a:p>
            </c:rich>
          </c:tx>
          <c:overlay val="0"/>
          <c:spPr>
            <a:noFill/>
            <a:ln>
              <a:noFill/>
            </a:ln>
            <a:effectLst/>
          </c:spPr>
          <c:txPr>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endParaRPr lang="en-US"/>
            </a:p>
          </c:txPr>
        </c:title>
        <c:numFmt formatCode="0%"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r>
              <a:rPr lang="en-US" sz="1800" dirty="0">
                <a:effectLst>
                  <a:outerShdw blurRad="38100" dist="38100" dir="2700000" algn="tl">
                    <a:srgbClr val="000000">
                      <a:alpha val="43137"/>
                    </a:srgbClr>
                  </a:outerShdw>
                </a:effectLst>
              </a:rPr>
              <a:t>hill-bagging.co.uk</a:t>
            </a:r>
          </a:p>
        </c:rich>
      </c:tx>
      <c:overlay val="0"/>
      <c:spPr>
        <a:noFill/>
        <a:ln>
          <a:noFill/>
        </a:ln>
        <a:effectLst/>
      </c:spPr>
      <c:txPr>
        <a:bodyPr rot="0" spcFirstLastPara="1" vertOverflow="ellipsis" vert="horz" wrap="square" anchor="ctr" anchorCtr="1"/>
        <a:lstStyle/>
        <a:p>
          <a:pPr>
            <a:defRPr sz="18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endParaRPr lang="en-US"/>
        </a:p>
      </c:txPr>
    </c:title>
    <c:autoTitleDeleted val="0"/>
    <c:plotArea>
      <c:layout>
        <c:manualLayout>
          <c:layoutTarget val="inner"/>
          <c:xMode val="edge"/>
          <c:yMode val="edge"/>
          <c:x val="0.41689394803910379"/>
          <c:y val="0.22711035185042563"/>
          <c:w val="0.58310605196089615"/>
          <c:h val="0.71855116569075217"/>
        </c:manualLayout>
      </c:layout>
      <c:barChart>
        <c:barDir val="bar"/>
        <c:grouping val="clustered"/>
        <c:varyColors val="0"/>
        <c:ser>
          <c:idx val="0"/>
          <c:order val="0"/>
          <c:tx>
            <c:strRef>
              <c:f>Sheet1!$B$1</c:f>
              <c:strCache>
                <c:ptCount val="1"/>
                <c:pt idx="0">
                  <c:v>Column1</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Sheet1!$A$2:$A$7</c:f>
              <c:strCache>
                <c:ptCount val="6"/>
                <c:pt idx="0">
                  <c:v>League Tables (231)</c:v>
                </c:pt>
                <c:pt idx="1">
                  <c:v>Walkers' logs (225)</c:v>
                </c:pt>
                <c:pt idx="2">
                  <c:v>What's New (193)</c:v>
                </c:pt>
                <c:pt idx="3">
                  <c:v>Survey Reports (149)</c:v>
                </c:pt>
                <c:pt idx="4">
                  <c:v>Change Log / Change Requests (131)</c:v>
                </c:pt>
                <c:pt idx="5">
                  <c:v>GPS Data (106)</c:v>
                </c:pt>
              </c:strCache>
            </c:strRef>
          </c:cat>
          <c:val>
            <c:numRef>
              <c:f>Sheet1!$B$2:$B$7</c:f>
              <c:numCache>
                <c:formatCode>0%</c:formatCode>
                <c:ptCount val="6"/>
                <c:pt idx="0">
                  <c:v>0.71517027863777083</c:v>
                </c:pt>
                <c:pt idx="1">
                  <c:v>0.6965944272445822</c:v>
                </c:pt>
                <c:pt idx="2">
                  <c:v>0.5975232198142415</c:v>
                </c:pt>
                <c:pt idx="3">
                  <c:v>0.46130030959752316</c:v>
                </c:pt>
                <c:pt idx="4">
                  <c:v>0.40557275541795668</c:v>
                </c:pt>
                <c:pt idx="5">
                  <c:v>0.32817337461300311</c:v>
                </c:pt>
              </c:numCache>
            </c:numRef>
          </c:val>
          <c:extLst>
            <c:ext xmlns:c16="http://schemas.microsoft.com/office/drawing/2014/chart" uri="{C3380CC4-5D6E-409C-BE32-E72D297353CC}">
              <c16:uniqueId val="{00000000-85FD-408D-9604-8A66DE952E98}"/>
            </c:ext>
          </c:extLst>
        </c:ser>
        <c:dLbls>
          <c:dLblPos val="inEnd"/>
          <c:showLegendKey val="0"/>
          <c:showVal val="1"/>
          <c:showCatName val="0"/>
          <c:showSerName val="0"/>
          <c:showPercent val="0"/>
          <c:showBubbleSize val="0"/>
        </c:dLbls>
        <c:gapWidth val="50"/>
        <c:overlap val="-2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r>
                  <a:rPr lang="en-GB" sz="1100" b="0" cap="none" dirty="0"/>
                  <a:t>% of respondents (323)</a:t>
                </a:r>
              </a:p>
            </c:rich>
          </c:tx>
          <c:overlay val="0"/>
          <c:spPr>
            <a:noFill/>
            <a:ln>
              <a:noFill/>
            </a:ln>
            <a:effectLst/>
          </c:spPr>
          <c:txPr>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endParaRPr lang="en-US"/>
            </a:p>
          </c:txPr>
        </c:title>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r>
              <a:rPr lang="en-GB" sz="1600" b="1" i="0" u="none" strike="noStrike" baseline="0" dirty="0">
                <a:effectLst>
                  <a:outerShdw blurRad="38100" dist="38100" dir="2700000" algn="tl">
                    <a:srgbClr val="000000">
                      <a:alpha val="43137"/>
                    </a:srgbClr>
                  </a:outerShdw>
                </a:effectLst>
              </a:rPr>
              <a:t>Do you use any of the following data fields?  </a:t>
            </a:r>
            <a:br>
              <a:rPr lang="en-GB" sz="1600" b="1" i="0" u="none" strike="noStrike" baseline="0" dirty="0">
                <a:effectLst>
                  <a:outerShdw blurRad="38100" dist="38100" dir="2700000" algn="tl">
                    <a:srgbClr val="000000">
                      <a:alpha val="43137"/>
                    </a:srgbClr>
                  </a:outerShdw>
                </a:effectLst>
              </a:rPr>
            </a:br>
            <a:r>
              <a:rPr lang="en-GB" sz="1600" b="1" i="0" u="none" strike="noStrike" baseline="0" dirty="0">
                <a:effectLst>
                  <a:outerShdw blurRad="38100" dist="38100" dir="2700000" algn="tl">
                    <a:srgbClr val="000000">
                      <a:alpha val="43137"/>
                    </a:srgbClr>
                  </a:outerShdw>
                </a:effectLst>
              </a:rPr>
              <a:t>(not all fields are present in all formats)</a:t>
            </a:r>
            <a:endParaRPr lang="en-US" sz="1600" b="1" dirty="0">
              <a:effectLst>
                <a:outerShdw blurRad="38100" dist="38100" dir="2700000" algn="tl">
                  <a:srgbClr val="000000">
                    <a:alpha val="43137"/>
                  </a:srgbClr>
                </a:outerShdw>
              </a:effectLst>
            </a:endParaRPr>
          </a:p>
        </c:rich>
      </c:tx>
      <c:overlay val="0"/>
      <c:spPr>
        <a:noFill/>
        <a:ln>
          <a:noFill/>
        </a:ln>
        <a:effectLst/>
      </c:spPr>
      <c:txPr>
        <a:bodyPr rot="0" spcFirstLastPara="1" vertOverflow="ellipsis" vert="horz" wrap="square" anchor="ctr" anchorCtr="1"/>
        <a:lstStyle/>
        <a:p>
          <a:pPr>
            <a:defRPr sz="18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endParaRPr lang="en-US"/>
        </a:p>
      </c:txPr>
    </c:title>
    <c:autoTitleDeleted val="0"/>
    <c:plotArea>
      <c:layout>
        <c:manualLayout>
          <c:layoutTarget val="inner"/>
          <c:xMode val="edge"/>
          <c:yMode val="edge"/>
          <c:x val="0.41689394803910379"/>
          <c:y val="0.17594318180822899"/>
          <c:w val="0.58310605196089615"/>
          <c:h val="0.76971833514780419"/>
        </c:manualLayout>
      </c:layout>
      <c:barChart>
        <c:barDir val="bar"/>
        <c:grouping val="clustered"/>
        <c:varyColors val="0"/>
        <c:ser>
          <c:idx val="0"/>
          <c:order val="0"/>
          <c:tx>
            <c:strRef>
              <c:f>Sheet1!$B$1</c:f>
              <c:strCache>
                <c:ptCount val="1"/>
                <c:pt idx="0">
                  <c:v>Column1</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Sheet1!$A$2:$A$15</c:f>
              <c:strCache>
                <c:ptCount val="14"/>
                <c:pt idx="0">
                  <c:v>Parent (Ma) (77)</c:v>
                </c:pt>
                <c:pt idx="1">
                  <c:v>Parent (SMC) (41)</c:v>
                </c:pt>
                <c:pt idx="2">
                  <c:v>Donald, Wainwright or Nuttall areas (158)</c:v>
                </c:pt>
                <c:pt idx="3">
                  <c:v>RHB Section (147)</c:v>
                </c:pt>
                <c:pt idx="4">
                  <c:v>Island (102)</c:v>
                </c:pt>
                <c:pt idx="5">
                  <c:v>Maritime area (8)</c:v>
                </c:pt>
                <c:pt idx="6">
                  <c:v>County (163)</c:v>
                </c:pt>
                <c:pt idx="7">
                  <c:v>Topo Section (82)</c:v>
                </c:pt>
                <c:pt idx="8">
                  <c:v>Catchment (60)</c:v>
                </c:pt>
                <c:pt idx="9">
                  <c:v>Watershed (50)</c:v>
                </c:pt>
                <c:pt idx="10">
                  <c:v>feet (78)</c:v>
                </c:pt>
                <c:pt idx="11">
                  <c:v>latitude/longitude (48)</c:v>
                </c:pt>
                <c:pt idx="12">
                  <c:v>xcoord/ycoord (48)</c:v>
                </c:pt>
                <c:pt idx="13">
                  <c:v>none of these (39)</c:v>
                </c:pt>
              </c:strCache>
            </c:strRef>
          </c:cat>
          <c:val>
            <c:numRef>
              <c:f>Sheet1!$B$2:$B$15</c:f>
              <c:numCache>
                <c:formatCode>0%</c:formatCode>
                <c:ptCount val="14"/>
                <c:pt idx="0">
                  <c:v>0.23839009287925697</c:v>
                </c:pt>
                <c:pt idx="1">
                  <c:v>0.12693498452012383</c:v>
                </c:pt>
                <c:pt idx="2">
                  <c:v>0.48916408668730649</c:v>
                </c:pt>
                <c:pt idx="3">
                  <c:v>0.45510835913312692</c:v>
                </c:pt>
                <c:pt idx="4">
                  <c:v>0.31578947368421051</c:v>
                </c:pt>
                <c:pt idx="5">
                  <c:v>2.4767801857585141E-2</c:v>
                </c:pt>
                <c:pt idx="6">
                  <c:v>0.50464396284829727</c:v>
                </c:pt>
                <c:pt idx="7">
                  <c:v>0.25386996904024767</c:v>
                </c:pt>
                <c:pt idx="8">
                  <c:v>0.18575851393188855</c:v>
                </c:pt>
                <c:pt idx="9">
                  <c:v>0.15479876160990713</c:v>
                </c:pt>
                <c:pt idx="10">
                  <c:v>0.24148606811145512</c:v>
                </c:pt>
                <c:pt idx="11">
                  <c:v>0.14860681114551083</c:v>
                </c:pt>
                <c:pt idx="12">
                  <c:v>0.14860681114551083</c:v>
                </c:pt>
                <c:pt idx="13">
                  <c:v>0.12074303405572756</c:v>
                </c:pt>
              </c:numCache>
            </c:numRef>
          </c:val>
          <c:extLst>
            <c:ext xmlns:c16="http://schemas.microsoft.com/office/drawing/2014/chart" uri="{C3380CC4-5D6E-409C-BE32-E72D297353CC}">
              <c16:uniqueId val="{00000000-78B2-47A1-9B10-A0EBC8BF56B4}"/>
            </c:ext>
          </c:extLst>
        </c:ser>
        <c:dLbls>
          <c:dLblPos val="inEnd"/>
          <c:showLegendKey val="0"/>
          <c:showVal val="1"/>
          <c:showCatName val="0"/>
          <c:showSerName val="0"/>
          <c:showPercent val="0"/>
          <c:showBubbleSize val="0"/>
        </c:dLbls>
        <c:gapWidth val="50"/>
        <c:overlap val="-2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300"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r>
                  <a:rPr lang="en-GB" sz="1100" b="0" cap="none" dirty="0"/>
                  <a:t>% of</a:t>
                </a:r>
                <a:r>
                  <a:rPr lang="en-GB" sz="1100" b="0" cap="none" baseline="0" dirty="0"/>
                  <a:t> </a:t>
                </a:r>
                <a:r>
                  <a:rPr lang="en-GB" sz="1100" b="0" cap="none" dirty="0"/>
                  <a:t>respondents (323)</a:t>
                </a:r>
              </a:p>
            </c:rich>
          </c:tx>
          <c:overlay val="0"/>
          <c:spPr>
            <a:noFill/>
            <a:ln>
              <a:noFill/>
            </a:ln>
            <a:effectLst/>
          </c:spPr>
          <c:txPr>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endParaRPr lang="en-US"/>
            </a:p>
          </c:txPr>
        </c:title>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r>
              <a:rPr lang="en-GB" sz="1400" dirty="0">
                <a:effectLst>
                  <a:outerShdw blurRad="38100" dist="38100" dir="2700000" algn="tl">
                    <a:srgbClr val="000000">
                      <a:alpha val="43137"/>
                    </a:srgbClr>
                  </a:outerShdw>
                </a:effectLst>
              </a:rPr>
              <a:t>Do you use a level (e.g. an Abney level) to determine summit positions?</a:t>
            </a:r>
            <a:endParaRPr lang="en-US" sz="1400" dirty="0">
              <a:effectLst>
                <a:outerShdw blurRad="38100" dist="38100" dir="2700000" algn="tl">
                  <a:srgbClr val="000000">
                    <a:alpha val="43137"/>
                  </a:srgbClr>
                </a:outerShdw>
              </a:effectLst>
            </a:endParaRPr>
          </a:p>
        </c:rich>
      </c:tx>
      <c:overlay val="0"/>
      <c:spPr>
        <a:noFill/>
        <a:ln>
          <a:noFill/>
        </a:ln>
        <a:effectLst/>
      </c:spPr>
      <c:txPr>
        <a:bodyPr rot="0" spcFirstLastPara="1" vertOverflow="ellipsis" vert="horz" wrap="square" anchor="ctr" anchorCtr="1"/>
        <a:lstStyle/>
        <a:p>
          <a:pPr>
            <a:defRPr sz="14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endParaRPr lang="en-US"/>
        </a:p>
      </c:txPr>
    </c:title>
    <c:autoTitleDeleted val="0"/>
    <c:plotArea>
      <c:layout>
        <c:manualLayout>
          <c:layoutTarget val="inner"/>
          <c:xMode val="edge"/>
          <c:yMode val="edge"/>
          <c:x val="0.41689394803910379"/>
          <c:y val="0.33649931275733375"/>
          <c:w val="0.58310605196089615"/>
          <c:h val="0.60916226724336953"/>
        </c:manualLayout>
      </c:layout>
      <c:barChart>
        <c:barDir val="bar"/>
        <c:grouping val="clustered"/>
        <c:varyColors val="0"/>
        <c:ser>
          <c:idx val="0"/>
          <c:order val="0"/>
          <c:tx>
            <c:strRef>
              <c:f>Sheet1!$B$1</c:f>
              <c:strCache>
                <c:ptCount val="1"/>
                <c:pt idx="0">
                  <c:v>Column1</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Sheet1!$A$2:$A$5</c:f>
              <c:strCache>
                <c:ptCount val="4"/>
                <c:pt idx="0">
                  <c:v>Yes* (18)</c:v>
                </c:pt>
                <c:pt idx="1">
                  <c:v>No (30)</c:v>
                </c:pt>
                <c:pt idx="2">
                  <c:v>No, but considering purchase (6)</c:v>
                </c:pt>
                <c:pt idx="3">
                  <c:v>no answer (1)</c:v>
                </c:pt>
              </c:strCache>
            </c:strRef>
          </c:cat>
          <c:val>
            <c:numRef>
              <c:f>Sheet1!$B$2:$B$5</c:f>
              <c:numCache>
                <c:formatCode>0%</c:formatCode>
                <c:ptCount val="4"/>
                <c:pt idx="0">
                  <c:v>0.32142857142857145</c:v>
                </c:pt>
                <c:pt idx="1">
                  <c:v>0.54545454545454541</c:v>
                </c:pt>
                <c:pt idx="2">
                  <c:v>0.10909090909090909</c:v>
                </c:pt>
                <c:pt idx="3">
                  <c:v>1.8181818181818181E-2</c:v>
                </c:pt>
              </c:numCache>
            </c:numRef>
          </c:val>
          <c:extLst>
            <c:ext xmlns:c16="http://schemas.microsoft.com/office/drawing/2014/chart" uri="{C3380CC4-5D6E-409C-BE32-E72D297353CC}">
              <c16:uniqueId val="{00000000-A575-49D9-BAE0-895993D5B1E8}"/>
            </c:ext>
          </c:extLst>
        </c:ser>
        <c:dLbls>
          <c:dLblPos val="inEnd"/>
          <c:showLegendKey val="0"/>
          <c:showVal val="1"/>
          <c:showCatName val="0"/>
          <c:showSerName val="0"/>
          <c:showPercent val="0"/>
          <c:showBubbleSize val="0"/>
        </c:dLbls>
        <c:gapWidth val="50"/>
        <c:overlap val="-2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r>
                  <a:rPr lang="en-GB" sz="1100" b="0" cap="none" dirty="0"/>
                  <a:t>% of GPS contributors (55)</a:t>
                </a:r>
              </a:p>
            </c:rich>
          </c:tx>
          <c:overlay val="0"/>
          <c:spPr>
            <a:noFill/>
            <a:ln>
              <a:noFill/>
            </a:ln>
            <a:effectLst/>
          </c:spPr>
          <c:txPr>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endParaRPr lang="en-US"/>
            </a:p>
          </c:txPr>
        </c:title>
        <c:numFmt formatCode="0%"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r>
              <a:rPr lang="en-GB" sz="1400" dirty="0">
                <a:effectLst>
                  <a:outerShdw blurRad="38100" dist="38100" dir="2700000" algn="tl">
                    <a:srgbClr val="000000">
                      <a:alpha val="43137"/>
                    </a:srgbClr>
                  </a:outerShdw>
                </a:effectLst>
              </a:rPr>
              <a:t>Do you submit GPS measurements to the database?</a:t>
            </a:r>
          </a:p>
        </c:rich>
      </c:tx>
      <c:overlay val="0"/>
      <c:spPr>
        <a:noFill/>
        <a:ln>
          <a:noFill/>
        </a:ln>
        <a:effectLst/>
      </c:spPr>
      <c:txPr>
        <a:bodyPr rot="0" spcFirstLastPara="1" vertOverflow="ellipsis" vert="horz" wrap="square" anchor="ctr" anchorCtr="1"/>
        <a:lstStyle/>
        <a:p>
          <a:pPr>
            <a:defRPr sz="14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endParaRPr lang="en-US"/>
        </a:p>
      </c:txPr>
    </c:title>
    <c:autoTitleDeleted val="0"/>
    <c:plotArea>
      <c:layout>
        <c:manualLayout>
          <c:layoutTarget val="inner"/>
          <c:xMode val="edge"/>
          <c:yMode val="edge"/>
          <c:x val="0.41689394803910379"/>
          <c:y val="0.28400693870126936"/>
          <c:w val="0.58310605196089615"/>
          <c:h val="0.66165453618491499"/>
        </c:manualLayout>
      </c:layout>
      <c:barChart>
        <c:barDir val="bar"/>
        <c:grouping val="clustered"/>
        <c:varyColors val="0"/>
        <c:ser>
          <c:idx val="0"/>
          <c:order val="0"/>
          <c:tx>
            <c:strRef>
              <c:f>Sheet1!$B$1</c:f>
              <c:strCache>
                <c:ptCount val="1"/>
                <c:pt idx="0">
                  <c:v>Column1</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Sheet1!$A$2:$A$3</c:f>
              <c:strCache>
                <c:ptCount val="2"/>
                <c:pt idx="0">
                  <c:v>Yes (54)</c:v>
                </c:pt>
                <c:pt idx="1">
                  <c:v>No (268)</c:v>
                </c:pt>
              </c:strCache>
            </c:strRef>
          </c:cat>
          <c:val>
            <c:numRef>
              <c:f>Sheet1!$B$2:$B$3</c:f>
              <c:numCache>
                <c:formatCode>0%</c:formatCode>
                <c:ptCount val="2"/>
                <c:pt idx="0">
                  <c:v>0.16770186335403728</c:v>
                </c:pt>
                <c:pt idx="1">
                  <c:v>0.83229813664596275</c:v>
                </c:pt>
              </c:numCache>
            </c:numRef>
          </c:val>
          <c:extLst>
            <c:ext xmlns:c16="http://schemas.microsoft.com/office/drawing/2014/chart" uri="{C3380CC4-5D6E-409C-BE32-E72D297353CC}">
              <c16:uniqueId val="{00000000-85FD-408D-9604-8A66DE952E98}"/>
            </c:ext>
          </c:extLst>
        </c:ser>
        <c:dLbls>
          <c:dLblPos val="inEnd"/>
          <c:showLegendKey val="0"/>
          <c:showVal val="1"/>
          <c:showCatName val="0"/>
          <c:showSerName val="0"/>
          <c:showPercent val="0"/>
          <c:showBubbleSize val="0"/>
        </c:dLbls>
        <c:gapWidth val="50"/>
        <c:overlap val="-2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r>
                  <a:rPr lang="en-GB" sz="1100" b="0" cap="none" dirty="0"/>
                  <a:t>% of respondents (322)</a:t>
                </a:r>
              </a:p>
            </c:rich>
          </c:tx>
          <c:overlay val="0"/>
          <c:spPr>
            <a:noFill/>
            <a:ln>
              <a:noFill/>
            </a:ln>
            <a:effectLst/>
          </c:spPr>
          <c:txPr>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endParaRPr lang="en-US"/>
            </a:p>
          </c:txPr>
        </c:title>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r>
              <a:rPr lang="en-GB" sz="1800" dirty="0">
                <a:effectLst>
                  <a:outerShdw blurRad="38100" dist="38100" dir="2700000" algn="tl">
                    <a:srgbClr val="000000">
                      <a:alpha val="43137"/>
                    </a:srgbClr>
                  </a:outerShdw>
                </a:effectLst>
              </a:rPr>
              <a:t>Do you use any of these websites on a regular basis?</a:t>
            </a:r>
          </a:p>
        </c:rich>
      </c:tx>
      <c:overlay val="0"/>
      <c:spPr>
        <a:noFill/>
        <a:ln>
          <a:noFill/>
        </a:ln>
        <a:effectLst/>
      </c:spPr>
      <c:txPr>
        <a:bodyPr rot="0" spcFirstLastPara="1" vertOverflow="ellipsis" vert="horz" wrap="square" anchor="ctr" anchorCtr="1"/>
        <a:lstStyle/>
        <a:p>
          <a:pPr>
            <a:defRPr sz="18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endParaRPr lang="en-US"/>
        </a:p>
      </c:txPr>
    </c:title>
    <c:autoTitleDeleted val="0"/>
    <c:plotArea>
      <c:layout>
        <c:manualLayout>
          <c:layoutTarget val="inner"/>
          <c:xMode val="edge"/>
          <c:yMode val="edge"/>
          <c:x val="0.47558398495632026"/>
          <c:y val="0.17223230149563318"/>
          <c:w val="0.51977515969384236"/>
          <c:h val="0.77961754252366411"/>
        </c:manualLayout>
      </c:layout>
      <c:barChart>
        <c:barDir val="bar"/>
        <c:grouping val="clustered"/>
        <c:varyColors val="0"/>
        <c:ser>
          <c:idx val="0"/>
          <c:order val="0"/>
          <c:tx>
            <c:strRef>
              <c:f>Sheet1!$B$1</c:f>
              <c:strCache>
                <c:ptCount val="1"/>
                <c:pt idx="0">
                  <c:v>Column1</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Sheet1!$A$2:$A$13</c:f>
              <c:strCache>
                <c:ptCount val="12"/>
                <c:pt idx="0">
                  <c:v>walkhighlands.co.uk ― walkhighlands (143)</c:v>
                </c:pt>
                <c:pt idx="1">
                  <c:v>haroldstreet.org.uk ― Mountain Lists, GPS Waypoints &amp; Hill Walking Routes (68)</c:v>
                </c:pt>
                <c:pt idx="2">
                  <c:v>scottishhills.com ― Scottish Hills (48)</c:v>
                </c:pt>
                <c:pt idx="3">
                  <c:v>UKHillwalking.com ― UKH (44)</c:v>
                </c:pt>
                <c:pt idx="4">
                  <c:v>mountainviews.ie ― MountainViews (20)</c:v>
                </c:pt>
                <c:pt idx="5">
                  <c:v>hillsummits.piwigo.com ― Summits and Portraits of the DoBIH (13)</c:v>
                </c:pt>
                <c:pt idx="6">
                  <c:v>walklakes.co.uk ― Walk Lakes (11)</c:v>
                </c:pt>
                <c:pt idx="7">
                  <c:v>mountainsofscotland.co.uk ― Mountains of Scotland (10)</c:v>
                </c:pt>
                <c:pt idx="8">
                  <c:v>sites.google.com/site/europeaklist ― Europeaklist (9)</c:v>
                </c:pt>
                <c:pt idx="9">
                  <c:v>themountainguide.co.uk ― The Mountain Guide (4)</c:v>
                </c:pt>
                <c:pt idx="10">
                  <c:v>walkingclub.org.uk ― Saturday Walkers’ Club (1)</c:v>
                </c:pt>
                <c:pt idx="11">
                  <c:v>logmywalks.com ― Log My Walks (0)</c:v>
                </c:pt>
              </c:strCache>
            </c:strRef>
          </c:cat>
          <c:val>
            <c:numRef>
              <c:f>Sheet1!$B$2:$B$13</c:f>
              <c:numCache>
                <c:formatCode>0%</c:formatCode>
                <c:ptCount val="12"/>
                <c:pt idx="0">
                  <c:v>0.44687500000000002</c:v>
                </c:pt>
                <c:pt idx="1">
                  <c:v>0.21249999999999999</c:v>
                </c:pt>
                <c:pt idx="2">
                  <c:v>0.15</c:v>
                </c:pt>
                <c:pt idx="3">
                  <c:v>0.13750000000000001</c:v>
                </c:pt>
                <c:pt idx="4">
                  <c:v>6.25E-2</c:v>
                </c:pt>
                <c:pt idx="5">
                  <c:v>4.0625000000000001E-2</c:v>
                </c:pt>
                <c:pt idx="6">
                  <c:v>3.4375000000000003E-2</c:v>
                </c:pt>
                <c:pt idx="7">
                  <c:v>3.125E-2</c:v>
                </c:pt>
                <c:pt idx="8">
                  <c:v>2.8125000000000001E-2</c:v>
                </c:pt>
                <c:pt idx="9">
                  <c:v>1.2500000000000001E-2</c:v>
                </c:pt>
                <c:pt idx="10" formatCode="0.0%">
                  <c:v>3.1250000000000002E-3</c:v>
                </c:pt>
                <c:pt idx="11">
                  <c:v>0</c:v>
                </c:pt>
              </c:numCache>
            </c:numRef>
          </c:val>
          <c:extLst>
            <c:ext xmlns:c16="http://schemas.microsoft.com/office/drawing/2014/chart" uri="{C3380CC4-5D6E-409C-BE32-E72D297353CC}">
              <c16:uniqueId val="{00000000-85FD-408D-9604-8A66DE952E98}"/>
            </c:ext>
          </c:extLst>
        </c:ser>
        <c:dLbls>
          <c:dLblPos val="inEnd"/>
          <c:showLegendKey val="0"/>
          <c:showVal val="1"/>
          <c:showCatName val="0"/>
          <c:showSerName val="0"/>
          <c:showPercent val="0"/>
          <c:showBubbleSize val="0"/>
        </c:dLbls>
        <c:gapWidth val="50"/>
        <c:overlap val="-2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0" spcFirstLastPara="1" vertOverflow="ellipsis" wrap="square" anchor="ctr" anchorCtr="0"/>
          <a:lstStyle/>
          <a:p>
            <a:pPr>
              <a:defRPr sz="1197"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r>
                  <a:rPr lang="en-GB" sz="1100" b="0" cap="none" dirty="0"/>
                  <a:t>% of respondents (320)</a:t>
                </a:r>
              </a:p>
            </c:rich>
          </c:tx>
          <c:overlay val="0"/>
          <c:spPr>
            <a:noFill/>
            <a:ln>
              <a:noFill/>
            </a:ln>
            <a:effectLst/>
          </c:spPr>
          <c:txPr>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endParaRPr lang="en-US"/>
            </a:p>
          </c:txPr>
        </c:title>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r>
              <a:rPr lang="en-GB" sz="1400" dirty="0">
                <a:effectLst>
                  <a:outerShdw blurRad="38100" dist="38100" dir="2700000" algn="tl">
                    <a:srgbClr val="000000">
                      <a:alpha val="43137"/>
                    </a:srgbClr>
                  </a:outerShdw>
                </a:effectLst>
              </a:rPr>
              <a:t>Do you use any of these smartphone apps?</a:t>
            </a:r>
          </a:p>
        </c:rich>
      </c:tx>
      <c:overlay val="0"/>
      <c:spPr>
        <a:noFill/>
        <a:ln>
          <a:noFill/>
        </a:ln>
        <a:effectLst/>
      </c:spPr>
      <c:txPr>
        <a:bodyPr rot="0" spcFirstLastPara="1" vertOverflow="ellipsis" vert="horz" wrap="square" anchor="ctr" anchorCtr="1"/>
        <a:lstStyle/>
        <a:p>
          <a:pPr>
            <a:defRPr sz="14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endParaRPr lang="en-US"/>
        </a:p>
      </c:txPr>
    </c:title>
    <c:autoTitleDeleted val="0"/>
    <c:plotArea>
      <c:layout>
        <c:manualLayout>
          <c:layoutTarget val="inner"/>
          <c:xMode val="edge"/>
          <c:yMode val="edge"/>
          <c:x val="0.47512320540279868"/>
          <c:y val="0.33460794135057603"/>
          <c:w val="0.52487679459720127"/>
          <c:h val="0.61105368607986887"/>
        </c:manualLayout>
      </c:layout>
      <c:barChart>
        <c:barDir val="bar"/>
        <c:grouping val="clustered"/>
        <c:varyColors val="0"/>
        <c:ser>
          <c:idx val="0"/>
          <c:order val="0"/>
          <c:tx>
            <c:strRef>
              <c:f>Sheet1!$B$1</c:f>
              <c:strCache>
                <c:ptCount val="1"/>
                <c:pt idx="0">
                  <c:v>Column1</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Sheet1!$A$2:$A$5</c:f>
              <c:strCache>
                <c:ptCount val="4"/>
                <c:pt idx="0">
                  <c:v>Hill Lists  (24)</c:v>
                </c:pt>
                <c:pt idx="1">
                  <c:v>GBHills  (22)</c:v>
                </c:pt>
                <c:pt idx="2">
                  <c:v>Peak Scanner (9)</c:v>
                </c:pt>
                <c:pt idx="3">
                  <c:v>National Parks offline maps  (3)</c:v>
                </c:pt>
              </c:strCache>
            </c:strRef>
          </c:cat>
          <c:val>
            <c:numRef>
              <c:f>Sheet1!$B$2:$B$5</c:f>
              <c:numCache>
                <c:formatCode>0%</c:formatCode>
                <c:ptCount val="4"/>
                <c:pt idx="0">
                  <c:v>7.4999999999999997E-2</c:v>
                </c:pt>
                <c:pt idx="1">
                  <c:v>6.8750000000000006E-2</c:v>
                </c:pt>
                <c:pt idx="2">
                  <c:v>2.8125000000000001E-2</c:v>
                </c:pt>
                <c:pt idx="3">
                  <c:v>9.3749999999999997E-3</c:v>
                </c:pt>
              </c:numCache>
            </c:numRef>
          </c:val>
          <c:extLst>
            <c:ext xmlns:c16="http://schemas.microsoft.com/office/drawing/2014/chart" uri="{C3380CC4-5D6E-409C-BE32-E72D297353CC}">
              <c16:uniqueId val="{00000000-7CF8-4ABF-BAA4-160F5B169827}"/>
            </c:ext>
          </c:extLst>
        </c:ser>
        <c:dLbls>
          <c:dLblPos val="inEnd"/>
          <c:showLegendKey val="0"/>
          <c:showVal val="1"/>
          <c:showCatName val="0"/>
          <c:showSerName val="0"/>
          <c:showPercent val="0"/>
          <c:showBubbleSize val="0"/>
        </c:dLbls>
        <c:gapWidth val="50"/>
        <c:overlap val="-2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r>
                  <a:rPr lang="en-GB" sz="1100" b="0" cap="none" dirty="0"/>
                  <a:t>% of respondents (320)</a:t>
                </a:r>
              </a:p>
            </c:rich>
          </c:tx>
          <c:layout>
            <c:manualLayout>
              <c:xMode val="edge"/>
              <c:yMode val="edge"/>
              <c:x val="0.59277545734765713"/>
              <c:y val="0.22306873548563363"/>
            </c:manualLayout>
          </c:layout>
          <c:overlay val="0"/>
          <c:spPr>
            <a:noFill/>
            <a:ln>
              <a:noFill/>
            </a:ln>
            <a:effectLst/>
          </c:spPr>
          <c:txPr>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endParaRPr lang="en-US"/>
            </a:p>
          </c:txPr>
        </c:title>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r>
              <a:rPr lang="en-GB" sz="1600" b="1" i="0" u="none" strike="noStrike" baseline="0" dirty="0">
                <a:effectLst>
                  <a:outerShdw blurRad="38100" dist="38100" dir="2700000" algn="tl">
                    <a:srgbClr val="000000">
                      <a:alpha val="43137"/>
                    </a:srgbClr>
                  </a:outerShdw>
                </a:effectLst>
              </a:rPr>
              <a:t>British metric lists</a:t>
            </a:r>
            <a:endParaRPr lang="en-US" sz="1600" b="1" dirty="0">
              <a:effectLst>
                <a:outerShdw blurRad="38100" dist="38100" dir="2700000" algn="tl">
                  <a:srgbClr val="000000">
                    <a:alpha val="43137"/>
                  </a:srgbClr>
                </a:outerShdw>
              </a:effectLst>
            </a:endParaRPr>
          </a:p>
        </c:rich>
      </c:tx>
      <c:overlay val="0"/>
      <c:spPr>
        <a:noFill/>
        <a:ln>
          <a:noFill/>
        </a:ln>
        <a:effectLst/>
      </c:spPr>
      <c:txPr>
        <a:bodyPr rot="0" spcFirstLastPara="1" vertOverflow="ellipsis" vert="horz" wrap="square" anchor="ctr" anchorCtr="1"/>
        <a:lstStyle/>
        <a:p>
          <a:pPr>
            <a:defRPr sz="18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endParaRPr lang="en-US"/>
        </a:p>
      </c:txPr>
    </c:title>
    <c:autoTitleDeleted val="0"/>
    <c:plotArea>
      <c:layout>
        <c:manualLayout>
          <c:layoutTarget val="inner"/>
          <c:xMode val="edge"/>
          <c:yMode val="edge"/>
          <c:x val="0.41689394803910379"/>
          <c:y val="0.11792373014627704"/>
          <c:w val="0.58310605196089615"/>
          <c:h val="0.82773786909479519"/>
        </c:manualLayout>
      </c:layout>
      <c:barChart>
        <c:barDir val="bar"/>
        <c:grouping val="clustered"/>
        <c:varyColors val="0"/>
        <c:ser>
          <c:idx val="0"/>
          <c:order val="0"/>
          <c:tx>
            <c:strRef>
              <c:f>Sheet1!$B$1</c:f>
              <c:strCache>
                <c:ptCount val="1"/>
                <c:pt idx="0">
                  <c:v>Bagging interest</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Sheet1!$A$2:$A$7</c:f>
              <c:strCache>
                <c:ptCount val="6"/>
                <c:pt idx="0">
                  <c:v>Marilyns</c:v>
                </c:pt>
                <c:pt idx="1">
                  <c:v>Humps</c:v>
                </c:pt>
                <c:pt idx="2">
                  <c:v>Tumps</c:v>
                </c:pt>
                <c:pt idx="3">
                  <c:v>Simms</c:v>
                </c:pt>
                <c:pt idx="4">
                  <c:v>Dodds</c:v>
                </c:pt>
                <c:pt idx="5">
                  <c:v>SIBs</c:v>
                </c:pt>
              </c:strCache>
            </c:strRef>
          </c:cat>
          <c:val>
            <c:numRef>
              <c:f>Sheet1!$B$2:$B$7</c:f>
              <c:numCache>
                <c:formatCode>General</c:formatCode>
                <c:ptCount val="6"/>
                <c:pt idx="0">
                  <c:v>0.82758620689655171</c:v>
                </c:pt>
                <c:pt idx="1">
                  <c:v>0.66457680250783691</c:v>
                </c:pt>
                <c:pt idx="2">
                  <c:v>0.55172413793103448</c:v>
                </c:pt>
                <c:pt idx="3">
                  <c:v>0.43260188087774298</c:v>
                </c:pt>
                <c:pt idx="4">
                  <c:v>0.31661442006269591</c:v>
                </c:pt>
                <c:pt idx="5">
                  <c:v>0.30407523510971785</c:v>
                </c:pt>
              </c:numCache>
            </c:numRef>
          </c:val>
          <c:extLst>
            <c:ext xmlns:c16="http://schemas.microsoft.com/office/drawing/2014/chart" uri="{C3380CC4-5D6E-409C-BE32-E72D297353CC}">
              <c16:uniqueId val="{00000000-F8C9-4EA1-AD89-0E8AE672883F}"/>
            </c:ext>
          </c:extLst>
        </c:ser>
        <c:ser>
          <c:idx val="1"/>
          <c:order val="1"/>
          <c:tx>
            <c:strRef>
              <c:f>Sheet1!$C$1</c:f>
              <c:strCache>
                <c:ptCount val="1"/>
                <c:pt idx="0">
                  <c:v>Non-bagging interest</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Sheet1!$A$2:$A$7</c:f>
              <c:strCache>
                <c:ptCount val="6"/>
                <c:pt idx="0">
                  <c:v>Marilyns</c:v>
                </c:pt>
                <c:pt idx="1">
                  <c:v>Humps</c:v>
                </c:pt>
                <c:pt idx="2">
                  <c:v>Tumps</c:v>
                </c:pt>
                <c:pt idx="3">
                  <c:v>Simms</c:v>
                </c:pt>
                <c:pt idx="4">
                  <c:v>Dodds</c:v>
                </c:pt>
                <c:pt idx="5">
                  <c:v>SIBs</c:v>
                </c:pt>
              </c:strCache>
            </c:strRef>
          </c:cat>
          <c:val>
            <c:numRef>
              <c:f>Sheet1!$C$2:$C$7</c:f>
              <c:numCache>
                <c:formatCode>General</c:formatCode>
                <c:ptCount val="6"/>
                <c:pt idx="0">
                  <c:v>9.4043887147335428E-2</c:v>
                </c:pt>
                <c:pt idx="1">
                  <c:v>0.13793103448275862</c:v>
                </c:pt>
                <c:pt idx="2">
                  <c:v>0.15987460815047022</c:v>
                </c:pt>
                <c:pt idx="3">
                  <c:v>0.12539184952978055</c:v>
                </c:pt>
                <c:pt idx="4">
                  <c:v>0.11598746081504702</c:v>
                </c:pt>
                <c:pt idx="5">
                  <c:v>0.13793103448275862</c:v>
                </c:pt>
              </c:numCache>
            </c:numRef>
          </c:val>
          <c:extLst>
            <c:ext xmlns:c16="http://schemas.microsoft.com/office/drawing/2014/chart" uri="{C3380CC4-5D6E-409C-BE32-E72D297353CC}">
              <c16:uniqueId val="{00000001-F8C9-4EA1-AD89-0E8AE672883F}"/>
            </c:ext>
          </c:extLst>
        </c:ser>
        <c:ser>
          <c:idx val="2"/>
          <c:order val="2"/>
          <c:tx>
            <c:strRef>
              <c:f>Sheet1!$D$1</c:f>
              <c:strCache>
                <c:ptCount val="1"/>
                <c:pt idx="0">
                  <c:v>No interest</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Sheet1!$A$2:$A$7</c:f>
              <c:strCache>
                <c:ptCount val="6"/>
                <c:pt idx="0">
                  <c:v>Marilyns</c:v>
                </c:pt>
                <c:pt idx="1">
                  <c:v>Humps</c:v>
                </c:pt>
                <c:pt idx="2">
                  <c:v>Tumps</c:v>
                </c:pt>
                <c:pt idx="3">
                  <c:v>Simms</c:v>
                </c:pt>
                <c:pt idx="4">
                  <c:v>Dodds</c:v>
                </c:pt>
                <c:pt idx="5">
                  <c:v>SIBs</c:v>
                </c:pt>
              </c:strCache>
            </c:strRef>
          </c:cat>
          <c:val>
            <c:numRef>
              <c:f>Sheet1!$D$2:$D$7</c:f>
              <c:numCache>
                <c:formatCode>General</c:formatCode>
                <c:ptCount val="6"/>
                <c:pt idx="0">
                  <c:v>7.8369905956112859E-2</c:v>
                </c:pt>
                <c:pt idx="1">
                  <c:v>0.19749216300940439</c:v>
                </c:pt>
                <c:pt idx="2">
                  <c:v>0.2884012539184953</c:v>
                </c:pt>
                <c:pt idx="3">
                  <c:v>0.44200626959247641</c:v>
                </c:pt>
                <c:pt idx="4">
                  <c:v>0.56739811912225702</c:v>
                </c:pt>
                <c:pt idx="5">
                  <c:v>0.55799373040752354</c:v>
                </c:pt>
              </c:numCache>
            </c:numRef>
          </c:val>
          <c:extLst>
            <c:ext xmlns:c16="http://schemas.microsoft.com/office/drawing/2014/chart" uri="{C3380CC4-5D6E-409C-BE32-E72D297353CC}">
              <c16:uniqueId val="{00000002-F8C9-4EA1-AD89-0E8AE672883F}"/>
            </c:ext>
          </c:extLst>
        </c:ser>
        <c:dLbls>
          <c:dLblPos val="inEnd"/>
          <c:showLegendKey val="0"/>
          <c:showVal val="1"/>
          <c:showCatName val="0"/>
          <c:showSerName val="0"/>
          <c:showPercent val="0"/>
          <c:showBubbleSize val="0"/>
        </c:dLbls>
        <c:gapWidth val="10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r>
                  <a:rPr lang="en-GB" sz="1100" b="0" cap="none" dirty="0"/>
                  <a:t>% of</a:t>
                </a:r>
                <a:r>
                  <a:rPr lang="en-GB" sz="1100" b="0" cap="none" baseline="0" dirty="0"/>
                  <a:t> </a:t>
                </a:r>
                <a:r>
                  <a:rPr lang="en-GB" sz="1100" b="0" cap="none" dirty="0"/>
                  <a:t>respondents (319)</a:t>
                </a:r>
              </a:p>
            </c:rich>
          </c:tx>
          <c:overlay val="0"/>
          <c:spPr>
            <a:noFill/>
            <a:ln>
              <a:noFill/>
            </a:ln>
            <a:effectLst/>
          </c:spPr>
          <c:txPr>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endParaRPr lang="en-US"/>
            </a:p>
          </c:txPr>
        </c:title>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r>
              <a:rPr lang="en-GB" sz="1600" b="1" i="0" u="none" strike="noStrike" baseline="0" dirty="0">
                <a:effectLst>
                  <a:outerShdw blurRad="38100" dist="38100" dir="2700000" algn="tl">
                    <a:srgbClr val="000000">
                      <a:alpha val="43137"/>
                    </a:srgbClr>
                  </a:outerShdw>
                </a:effectLst>
              </a:rPr>
              <a:t>Popular Scottish lists</a:t>
            </a:r>
            <a:endParaRPr lang="en-US" sz="1600" b="1" dirty="0">
              <a:effectLst>
                <a:outerShdw blurRad="38100" dist="38100" dir="2700000" algn="tl">
                  <a:srgbClr val="000000">
                    <a:alpha val="43137"/>
                  </a:srgbClr>
                </a:outerShdw>
              </a:effectLst>
            </a:endParaRPr>
          </a:p>
        </c:rich>
      </c:tx>
      <c:overlay val="0"/>
      <c:spPr>
        <a:noFill/>
        <a:ln>
          <a:noFill/>
        </a:ln>
        <a:effectLst/>
      </c:spPr>
      <c:txPr>
        <a:bodyPr rot="0" spcFirstLastPara="1" vertOverflow="ellipsis" vert="horz" wrap="square" anchor="ctr" anchorCtr="1"/>
        <a:lstStyle/>
        <a:p>
          <a:pPr>
            <a:defRPr sz="18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endParaRPr lang="en-US"/>
        </a:p>
      </c:txPr>
    </c:title>
    <c:autoTitleDeleted val="0"/>
    <c:plotArea>
      <c:layout>
        <c:manualLayout>
          <c:layoutTarget val="inner"/>
          <c:xMode val="edge"/>
          <c:yMode val="edge"/>
          <c:x val="0.41689394803910379"/>
          <c:y val="0.11569220972707452"/>
          <c:w val="0.58310605196089615"/>
          <c:h val="0.82996938951399768"/>
        </c:manualLayout>
      </c:layout>
      <c:barChart>
        <c:barDir val="bar"/>
        <c:grouping val="clustered"/>
        <c:varyColors val="0"/>
        <c:ser>
          <c:idx val="0"/>
          <c:order val="0"/>
          <c:tx>
            <c:strRef>
              <c:f>Sheet1!$B$1</c:f>
              <c:strCache>
                <c:ptCount val="1"/>
                <c:pt idx="0">
                  <c:v>Bagging interest</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Sheet1!$A$2:$A$5</c:f>
              <c:strCache>
                <c:ptCount val="4"/>
                <c:pt idx="0">
                  <c:v>Munros</c:v>
                </c:pt>
                <c:pt idx="1">
                  <c:v>Corbetts</c:v>
                </c:pt>
                <c:pt idx="2">
                  <c:v>Grahams</c:v>
                </c:pt>
                <c:pt idx="3">
                  <c:v>Donalds</c:v>
                </c:pt>
              </c:strCache>
            </c:strRef>
          </c:cat>
          <c:val>
            <c:numRef>
              <c:f>Sheet1!$B$2:$B$5</c:f>
              <c:numCache>
                <c:formatCode>General</c:formatCode>
                <c:ptCount val="4"/>
                <c:pt idx="0">
                  <c:v>0.75862068965517238</c:v>
                </c:pt>
                <c:pt idx="1">
                  <c:v>0.70846394984326022</c:v>
                </c:pt>
                <c:pt idx="2">
                  <c:v>0.66457680250783691</c:v>
                </c:pt>
                <c:pt idx="3">
                  <c:v>0.55172413793103448</c:v>
                </c:pt>
              </c:numCache>
            </c:numRef>
          </c:val>
          <c:extLst>
            <c:ext xmlns:c16="http://schemas.microsoft.com/office/drawing/2014/chart" uri="{C3380CC4-5D6E-409C-BE32-E72D297353CC}">
              <c16:uniqueId val="{00000000-0C1D-4810-AB53-198E077C0A33}"/>
            </c:ext>
          </c:extLst>
        </c:ser>
        <c:ser>
          <c:idx val="1"/>
          <c:order val="1"/>
          <c:tx>
            <c:strRef>
              <c:f>Sheet1!$C$1</c:f>
              <c:strCache>
                <c:ptCount val="1"/>
                <c:pt idx="0">
                  <c:v>Non-bagging interest</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Sheet1!$A$2:$A$5</c:f>
              <c:strCache>
                <c:ptCount val="4"/>
                <c:pt idx="0">
                  <c:v>Munros</c:v>
                </c:pt>
                <c:pt idx="1">
                  <c:v>Corbetts</c:v>
                </c:pt>
                <c:pt idx="2">
                  <c:v>Grahams</c:v>
                </c:pt>
                <c:pt idx="3">
                  <c:v>Donalds</c:v>
                </c:pt>
              </c:strCache>
            </c:strRef>
          </c:cat>
          <c:val>
            <c:numRef>
              <c:f>Sheet1!$C$2:$C$5</c:f>
              <c:numCache>
                <c:formatCode>General</c:formatCode>
                <c:ptCount val="4"/>
                <c:pt idx="0">
                  <c:v>0.12225705329153605</c:v>
                </c:pt>
                <c:pt idx="1">
                  <c:v>0.13479623824451412</c:v>
                </c:pt>
                <c:pt idx="2">
                  <c:v>0.13166144200626959</c:v>
                </c:pt>
                <c:pt idx="3">
                  <c:v>0.14420062695924765</c:v>
                </c:pt>
              </c:numCache>
            </c:numRef>
          </c:val>
          <c:extLst>
            <c:ext xmlns:c16="http://schemas.microsoft.com/office/drawing/2014/chart" uri="{C3380CC4-5D6E-409C-BE32-E72D297353CC}">
              <c16:uniqueId val="{00000001-0C1D-4810-AB53-198E077C0A33}"/>
            </c:ext>
          </c:extLst>
        </c:ser>
        <c:ser>
          <c:idx val="2"/>
          <c:order val="2"/>
          <c:tx>
            <c:strRef>
              <c:f>Sheet1!$D$1</c:f>
              <c:strCache>
                <c:ptCount val="1"/>
                <c:pt idx="0">
                  <c:v>No interest</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Sheet1!$A$2:$A$5</c:f>
              <c:strCache>
                <c:ptCount val="4"/>
                <c:pt idx="0">
                  <c:v>Munros</c:v>
                </c:pt>
                <c:pt idx="1">
                  <c:v>Corbetts</c:v>
                </c:pt>
                <c:pt idx="2">
                  <c:v>Grahams</c:v>
                </c:pt>
                <c:pt idx="3">
                  <c:v>Donalds</c:v>
                </c:pt>
              </c:strCache>
            </c:strRef>
          </c:cat>
          <c:val>
            <c:numRef>
              <c:f>Sheet1!$D$2:$D$5</c:f>
              <c:numCache>
                <c:formatCode>General</c:formatCode>
                <c:ptCount val="4"/>
                <c:pt idx="0">
                  <c:v>0.11912225705329153</c:v>
                </c:pt>
                <c:pt idx="1">
                  <c:v>0.15673981191222572</c:v>
                </c:pt>
                <c:pt idx="2">
                  <c:v>0.2037617554858934</c:v>
                </c:pt>
                <c:pt idx="3">
                  <c:v>0.30407523510971785</c:v>
                </c:pt>
              </c:numCache>
            </c:numRef>
          </c:val>
          <c:extLst>
            <c:ext xmlns:c16="http://schemas.microsoft.com/office/drawing/2014/chart" uri="{C3380CC4-5D6E-409C-BE32-E72D297353CC}">
              <c16:uniqueId val="{00000002-0C1D-4810-AB53-198E077C0A33}"/>
            </c:ext>
          </c:extLst>
        </c:ser>
        <c:dLbls>
          <c:dLblPos val="inEnd"/>
          <c:showLegendKey val="0"/>
          <c:showVal val="1"/>
          <c:showCatName val="0"/>
          <c:showSerName val="0"/>
          <c:showPercent val="0"/>
          <c:showBubbleSize val="0"/>
        </c:dLbls>
        <c:gapWidth val="10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r>
                  <a:rPr lang="en-GB" sz="1100" b="0" cap="none" dirty="0"/>
                  <a:t>% of</a:t>
                </a:r>
                <a:r>
                  <a:rPr lang="en-GB" sz="1100" b="0" cap="none" baseline="0" dirty="0"/>
                  <a:t> </a:t>
                </a:r>
                <a:r>
                  <a:rPr lang="en-GB" sz="1100" b="0" cap="none" dirty="0"/>
                  <a:t>respondents (319)</a:t>
                </a:r>
              </a:p>
            </c:rich>
          </c:tx>
          <c:overlay val="0"/>
          <c:spPr>
            <a:noFill/>
            <a:ln>
              <a:noFill/>
            </a:ln>
            <a:effectLst/>
          </c:spPr>
          <c:txPr>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endParaRPr lang="en-US"/>
            </a:p>
          </c:txPr>
        </c:title>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r>
              <a:rPr lang="en-GB" sz="1800" b="1" i="0" u="none" strike="noStrike" baseline="0" dirty="0">
                <a:effectLst>
                  <a:outerShdw blurRad="38100" dist="38100" dir="2700000" algn="tl">
                    <a:srgbClr val="000000">
                      <a:alpha val="43137"/>
                    </a:srgbClr>
                  </a:outerShdw>
                </a:effectLst>
              </a:rPr>
              <a:t>Please indicate which database formats you use </a:t>
            </a:r>
            <a:endParaRPr lang="en-US" sz="1800" b="1" dirty="0">
              <a:effectLst>
                <a:outerShdw blurRad="38100" dist="38100" dir="2700000" algn="tl">
                  <a:srgbClr val="000000">
                    <a:alpha val="43137"/>
                  </a:srgbClr>
                </a:outerShdw>
              </a:effectLst>
            </a:endParaRPr>
          </a:p>
        </c:rich>
      </c:tx>
      <c:overlay val="0"/>
      <c:spPr>
        <a:noFill/>
        <a:ln>
          <a:noFill/>
        </a:ln>
        <a:effectLst/>
      </c:spPr>
      <c:txPr>
        <a:bodyPr rot="0" spcFirstLastPara="1" vertOverflow="ellipsis" vert="horz" wrap="square" anchor="ctr" anchorCtr="1"/>
        <a:lstStyle/>
        <a:p>
          <a:pPr>
            <a:defRPr sz="18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endParaRPr lang="en-US"/>
        </a:p>
      </c:txPr>
    </c:title>
    <c:autoTitleDeleted val="0"/>
    <c:plotArea>
      <c:layout>
        <c:manualLayout>
          <c:layoutTarget val="inner"/>
          <c:xMode val="edge"/>
          <c:yMode val="edge"/>
          <c:x val="0.41689394803910379"/>
          <c:y val="0.22711035185042563"/>
          <c:w val="0.58310605196089615"/>
          <c:h val="0.71855116569075217"/>
        </c:manualLayout>
      </c:layout>
      <c:barChart>
        <c:barDir val="bar"/>
        <c:grouping val="clustered"/>
        <c:varyColors val="0"/>
        <c:ser>
          <c:idx val="0"/>
          <c:order val="0"/>
          <c:tx>
            <c:strRef>
              <c:f>Sheet1!$B$1</c:f>
              <c:strCache>
                <c:ptCount val="1"/>
                <c:pt idx="0">
                  <c:v>Column1</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Sheet1!$A$2:$A$6</c:f>
              <c:strCache>
                <c:ptCount val="5"/>
                <c:pt idx="0">
                  <c:v>Hill Bagging (301)</c:v>
                </c:pt>
                <c:pt idx="1">
                  <c:v>Access (34)</c:v>
                </c:pt>
                <c:pt idx="2">
                  <c:v>Excel (70)</c:v>
                </c:pt>
                <c:pt idx="3">
                  <c:v>csv (37)</c:v>
                </c:pt>
                <c:pt idx="4">
                  <c:v>GPS waypoints / Garmin POI (45)</c:v>
                </c:pt>
              </c:strCache>
            </c:strRef>
          </c:cat>
          <c:val>
            <c:numRef>
              <c:f>Sheet1!$B$2:$B$6</c:f>
              <c:numCache>
                <c:formatCode>0%</c:formatCode>
                <c:ptCount val="5"/>
                <c:pt idx="0">
                  <c:v>0.91768292682926822</c:v>
                </c:pt>
                <c:pt idx="1">
                  <c:v>0.10365853658536585</c:v>
                </c:pt>
                <c:pt idx="2">
                  <c:v>0.21341463414634146</c:v>
                </c:pt>
                <c:pt idx="3">
                  <c:v>0.11280487804878049</c:v>
                </c:pt>
                <c:pt idx="4">
                  <c:v>0.13719512195121952</c:v>
                </c:pt>
              </c:numCache>
            </c:numRef>
          </c:val>
          <c:extLst>
            <c:ext xmlns:c16="http://schemas.microsoft.com/office/drawing/2014/chart" uri="{C3380CC4-5D6E-409C-BE32-E72D297353CC}">
              <c16:uniqueId val="{00000000-78B2-47A1-9B10-A0EBC8BF56B4}"/>
            </c:ext>
          </c:extLst>
        </c:ser>
        <c:dLbls>
          <c:dLblPos val="inEnd"/>
          <c:showLegendKey val="0"/>
          <c:showVal val="1"/>
          <c:showCatName val="0"/>
          <c:showSerName val="0"/>
          <c:showPercent val="0"/>
          <c:showBubbleSize val="0"/>
        </c:dLbls>
        <c:gapWidth val="50"/>
        <c:overlap val="-2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r>
                  <a:rPr lang="en-GB" sz="1100" b="0" i="0" cap="none" dirty="0"/>
                  <a:t>% of</a:t>
                </a:r>
                <a:r>
                  <a:rPr lang="en-GB" sz="1100" b="0" i="0" cap="none" baseline="0" dirty="0"/>
                  <a:t> </a:t>
                </a:r>
                <a:r>
                  <a:rPr lang="en-GB" sz="1100" b="0" i="0" cap="none" dirty="0"/>
                  <a:t>respondents (counts on left)</a:t>
                </a:r>
              </a:p>
            </c:rich>
          </c:tx>
          <c:overlay val="0"/>
          <c:spPr>
            <a:noFill/>
            <a:ln>
              <a:noFill/>
            </a:ln>
            <a:effectLst/>
          </c:spPr>
          <c:txPr>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endParaRPr lang="en-US"/>
            </a:p>
          </c:txPr>
        </c:title>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r>
              <a:rPr lang="en-GB" sz="1600" b="1" i="0" u="none" strike="noStrike" baseline="0" dirty="0">
                <a:effectLst>
                  <a:outerShdw blurRad="38100" dist="38100" dir="2700000" algn="tl">
                    <a:srgbClr val="000000">
                      <a:alpha val="43137"/>
                    </a:srgbClr>
                  </a:outerShdw>
                </a:effectLst>
              </a:rPr>
              <a:t>Other relative hill lists</a:t>
            </a:r>
            <a:endParaRPr lang="en-US" sz="1600" b="1" dirty="0">
              <a:effectLst>
                <a:outerShdw blurRad="38100" dist="38100" dir="2700000" algn="tl">
                  <a:srgbClr val="000000">
                    <a:alpha val="43137"/>
                  </a:srgbClr>
                </a:outerShdw>
              </a:effectLst>
            </a:endParaRPr>
          </a:p>
        </c:rich>
      </c:tx>
      <c:overlay val="0"/>
      <c:spPr>
        <a:noFill/>
        <a:ln>
          <a:noFill/>
        </a:ln>
        <a:effectLst/>
      </c:spPr>
      <c:txPr>
        <a:bodyPr rot="0" spcFirstLastPara="1" vertOverflow="ellipsis" vert="horz" wrap="square" anchor="ctr" anchorCtr="1"/>
        <a:lstStyle/>
        <a:p>
          <a:pPr>
            <a:defRPr sz="18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endParaRPr lang="en-US"/>
        </a:p>
      </c:txPr>
    </c:title>
    <c:autoTitleDeleted val="0"/>
    <c:plotArea>
      <c:layout>
        <c:manualLayout>
          <c:layoutTarget val="inner"/>
          <c:xMode val="edge"/>
          <c:yMode val="edge"/>
          <c:x val="0.41689394803910379"/>
          <c:y val="0.11792373014627704"/>
          <c:w val="0.58310605196089615"/>
          <c:h val="0.82773786909479519"/>
        </c:manualLayout>
      </c:layout>
      <c:barChart>
        <c:barDir val="bar"/>
        <c:grouping val="clustered"/>
        <c:varyColors val="0"/>
        <c:ser>
          <c:idx val="0"/>
          <c:order val="0"/>
          <c:tx>
            <c:strRef>
              <c:f>Sheet1!$B$1</c:f>
              <c:strCache>
                <c:ptCount val="1"/>
                <c:pt idx="0">
                  <c:v>Bagging interest</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Sheet1!$A$2:$A$6</c:f>
              <c:strCache>
                <c:ptCount val="5"/>
                <c:pt idx="0">
                  <c:v>Nuttalls</c:v>
                </c:pt>
                <c:pt idx="1">
                  <c:v>Hewitts</c:v>
                </c:pt>
                <c:pt idx="2">
                  <c:v>Deweys</c:v>
                </c:pt>
                <c:pt idx="3">
                  <c:v>Donald Deweys</c:v>
                </c:pt>
                <c:pt idx="4">
                  <c:v>Highland Fives</c:v>
                </c:pt>
              </c:strCache>
            </c:strRef>
          </c:cat>
          <c:val>
            <c:numRef>
              <c:f>Sheet1!$B$2:$B$6</c:f>
              <c:numCache>
                <c:formatCode>General</c:formatCode>
                <c:ptCount val="5"/>
                <c:pt idx="0">
                  <c:v>0.50156739811912221</c:v>
                </c:pt>
                <c:pt idx="1">
                  <c:v>0.47648902821316613</c:v>
                </c:pt>
                <c:pt idx="2">
                  <c:v>0.3918495297805642</c:v>
                </c:pt>
                <c:pt idx="3">
                  <c:v>0.23197492163009403</c:v>
                </c:pt>
                <c:pt idx="4">
                  <c:v>0.22884012539184956</c:v>
                </c:pt>
              </c:numCache>
            </c:numRef>
          </c:val>
          <c:extLst>
            <c:ext xmlns:c16="http://schemas.microsoft.com/office/drawing/2014/chart" uri="{C3380CC4-5D6E-409C-BE32-E72D297353CC}">
              <c16:uniqueId val="{00000000-F8C9-4EA1-AD89-0E8AE672883F}"/>
            </c:ext>
          </c:extLst>
        </c:ser>
        <c:ser>
          <c:idx val="1"/>
          <c:order val="1"/>
          <c:tx>
            <c:strRef>
              <c:f>Sheet1!$C$1</c:f>
              <c:strCache>
                <c:ptCount val="1"/>
                <c:pt idx="0">
                  <c:v>Non-bagging interest</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Sheet1!$A$2:$A$6</c:f>
              <c:strCache>
                <c:ptCount val="5"/>
                <c:pt idx="0">
                  <c:v>Nuttalls</c:v>
                </c:pt>
                <c:pt idx="1">
                  <c:v>Hewitts</c:v>
                </c:pt>
                <c:pt idx="2">
                  <c:v>Deweys</c:v>
                </c:pt>
                <c:pt idx="3">
                  <c:v>Donald Deweys</c:v>
                </c:pt>
                <c:pt idx="4">
                  <c:v>Highland Fives</c:v>
                </c:pt>
              </c:strCache>
            </c:strRef>
          </c:cat>
          <c:val>
            <c:numRef>
              <c:f>Sheet1!$C$2:$C$6</c:f>
              <c:numCache>
                <c:formatCode>General</c:formatCode>
                <c:ptCount val="5"/>
                <c:pt idx="0">
                  <c:v>0.11912225705329153</c:v>
                </c:pt>
                <c:pt idx="1">
                  <c:v>0.12225705329153605</c:v>
                </c:pt>
                <c:pt idx="2">
                  <c:v>0.10658307210031348</c:v>
                </c:pt>
                <c:pt idx="3">
                  <c:v>0.14106583072100312</c:v>
                </c:pt>
                <c:pt idx="4">
                  <c:v>0.14733542319749215</c:v>
                </c:pt>
              </c:numCache>
            </c:numRef>
          </c:val>
          <c:extLst>
            <c:ext xmlns:c16="http://schemas.microsoft.com/office/drawing/2014/chart" uri="{C3380CC4-5D6E-409C-BE32-E72D297353CC}">
              <c16:uniqueId val="{00000001-F8C9-4EA1-AD89-0E8AE672883F}"/>
            </c:ext>
          </c:extLst>
        </c:ser>
        <c:ser>
          <c:idx val="2"/>
          <c:order val="2"/>
          <c:tx>
            <c:strRef>
              <c:f>Sheet1!$D$1</c:f>
              <c:strCache>
                <c:ptCount val="1"/>
                <c:pt idx="0">
                  <c:v>No interest</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Sheet1!$A$2:$A$6</c:f>
              <c:strCache>
                <c:ptCount val="5"/>
                <c:pt idx="0">
                  <c:v>Nuttalls</c:v>
                </c:pt>
                <c:pt idx="1">
                  <c:v>Hewitts</c:v>
                </c:pt>
                <c:pt idx="2">
                  <c:v>Deweys</c:v>
                </c:pt>
                <c:pt idx="3">
                  <c:v>Donald Deweys</c:v>
                </c:pt>
                <c:pt idx="4">
                  <c:v>Highland Fives</c:v>
                </c:pt>
              </c:strCache>
            </c:strRef>
          </c:cat>
          <c:val>
            <c:numRef>
              <c:f>Sheet1!$D$2:$D$6</c:f>
              <c:numCache>
                <c:formatCode>General</c:formatCode>
                <c:ptCount val="5"/>
                <c:pt idx="0">
                  <c:v>0.37931034482758619</c:v>
                </c:pt>
                <c:pt idx="1">
                  <c:v>0.40125391849529779</c:v>
                </c:pt>
                <c:pt idx="2">
                  <c:v>0.50156739811912221</c:v>
                </c:pt>
                <c:pt idx="3">
                  <c:v>0.62695924764890287</c:v>
                </c:pt>
                <c:pt idx="4">
                  <c:v>0.62382445141065834</c:v>
                </c:pt>
              </c:numCache>
            </c:numRef>
          </c:val>
          <c:extLst>
            <c:ext xmlns:c16="http://schemas.microsoft.com/office/drawing/2014/chart" uri="{C3380CC4-5D6E-409C-BE32-E72D297353CC}">
              <c16:uniqueId val="{00000002-F8C9-4EA1-AD89-0E8AE672883F}"/>
            </c:ext>
          </c:extLst>
        </c:ser>
        <c:dLbls>
          <c:dLblPos val="inEnd"/>
          <c:showLegendKey val="0"/>
          <c:showVal val="1"/>
          <c:showCatName val="0"/>
          <c:showSerName val="0"/>
          <c:showPercent val="0"/>
          <c:showBubbleSize val="0"/>
        </c:dLbls>
        <c:gapWidth val="10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r>
                  <a:rPr lang="en-GB" sz="1100" b="0" cap="none" dirty="0"/>
                  <a:t>% of</a:t>
                </a:r>
                <a:r>
                  <a:rPr lang="en-GB" sz="1100" b="0" cap="none" baseline="0" dirty="0"/>
                  <a:t> </a:t>
                </a:r>
                <a:r>
                  <a:rPr lang="en-GB" sz="1100" b="0" cap="none" dirty="0"/>
                  <a:t>respondents (319)</a:t>
                </a:r>
              </a:p>
            </c:rich>
          </c:tx>
          <c:overlay val="0"/>
          <c:spPr>
            <a:noFill/>
            <a:ln>
              <a:noFill/>
            </a:ln>
            <a:effectLst/>
          </c:spPr>
          <c:txPr>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endParaRPr lang="en-US"/>
            </a:p>
          </c:txPr>
        </c:title>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r>
              <a:rPr lang="en-GB" sz="1600" b="1" i="0" u="none" strike="noStrike" baseline="0" dirty="0">
                <a:effectLst>
                  <a:outerShdw blurRad="38100" dist="38100" dir="2700000" algn="tl">
                    <a:srgbClr val="000000">
                      <a:alpha val="43137"/>
                    </a:srgbClr>
                  </a:outerShdw>
                </a:effectLst>
              </a:rPr>
              <a:t>Lake District lists</a:t>
            </a:r>
            <a:endParaRPr lang="en-US" sz="1600" b="1" dirty="0">
              <a:effectLst>
                <a:outerShdw blurRad="38100" dist="38100" dir="2700000" algn="tl">
                  <a:srgbClr val="000000">
                    <a:alpha val="43137"/>
                  </a:srgbClr>
                </a:outerShdw>
              </a:effectLst>
            </a:endParaRPr>
          </a:p>
        </c:rich>
      </c:tx>
      <c:overlay val="0"/>
      <c:spPr>
        <a:noFill/>
        <a:ln>
          <a:noFill/>
        </a:ln>
        <a:effectLst/>
      </c:spPr>
      <c:txPr>
        <a:bodyPr rot="0" spcFirstLastPara="1" vertOverflow="ellipsis" vert="horz" wrap="square" anchor="ctr" anchorCtr="1"/>
        <a:lstStyle/>
        <a:p>
          <a:pPr>
            <a:defRPr sz="18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endParaRPr lang="en-US"/>
        </a:p>
      </c:txPr>
    </c:title>
    <c:autoTitleDeleted val="0"/>
    <c:plotArea>
      <c:layout>
        <c:manualLayout>
          <c:layoutTarget val="inner"/>
          <c:xMode val="edge"/>
          <c:yMode val="edge"/>
          <c:x val="0.41689394803910379"/>
          <c:y val="0.11569220972707452"/>
          <c:w val="0.58310605196089615"/>
          <c:h val="0.80765418532197242"/>
        </c:manualLayout>
      </c:layout>
      <c:barChart>
        <c:barDir val="bar"/>
        <c:grouping val="clustered"/>
        <c:varyColors val="0"/>
        <c:ser>
          <c:idx val="0"/>
          <c:order val="0"/>
          <c:tx>
            <c:strRef>
              <c:f>Sheet1!$B$1</c:f>
              <c:strCache>
                <c:ptCount val="1"/>
                <c:pt idx="0">
                  <c:v>Bagging interest</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Sheet1!$A$2:$A$5</c:f>
              <c:strCache>
                <c:ptCount val="4"/>
                <c:pt idx="0">
                  <c:v>Wainwrights</c:v>
                </c:pt>
                <c:pt idx="1">
                  <c:v>Birketts</c:v>
                </c:pt>
                <c:pt idx="2">
                  <c:v>Synges</c:v>
                </c:pt>
                <c:pt idx="3">
                  <c:v>Fellrangers</c:v>
                </c:pt>
              </c:strCache>
            </c:strRef>
          </c:cat>
          <c:val>
            <c:numRef>
              <c:f>Sheet1!$B$2:$B$5</c:f>
              <c:numCache>
                <c:formatCode>General</c:formatCode>
                <c:ptCount val="4"/>
                <c:pt idx="0">
                  <c:v>0.61755485893416928</c:v>
                </c:pt>
                <c:pt idx="1">
                  <c:v>0.36677115987460818</c:v>
                </c:pt>
                <c:pt idx="2">
                  <c:v>0.2476489028213166</c:v>
                </c:pt>
                <c:pt idx="3">
                  <c:v>0.23824451410658307</c:v>
                </c:pt>
              </c:numCache>
            </c:numRef>
          </c:val>
          <c:extLst>
            <c:ext xmlns:c16="http://schemas.microsoft.com/office/drawing/2014/chart" uri="{C3380CC4-5D6E-409C-BE32-E72D297353CC}">
              <c16:uniqueId val="{00000000-0C1D-4810-AB53-198E077C0A33}"/>
            </c:ext>
          </c:extLst>
        </c:ser>
        <c:ser>
          <c:idx val="1"/>
          <c:order val="1"/>
          <c:tx>
            <c:strRef>
              <c:f>Sheet1!$C$1</c:f>
              <c:strCache>
                <c:ptCount val="1"/>
                <c:pt idx="0">
                  <c:v>Non-bagging interest</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Sheet1!$A$2:$A$5</c:f>
              <c:strCache>
                <c:ptCount val="4"/>
                <c:pt idx="0">
                  <c:v>Wainwrights</c:v>
                </c:pt>
                <c:pt idx="1">
                  <c:v>Birketts</c:v>
                </c:pt>
                <c:pt idx="2">
                  <c:v>Synges</c:v>
                </c:pt>
                <c:pt idx="3">
                  <c:v>Fellrangers</c:v>
                </c:pt>
              </c:strCache>
            </c:strRef>
          </c:cat>
          <c:val>
            <c:numRef>
              <c:f>Sheet1!$C$2:$C$5</c:f>
              <c:numCache>
                <c:formatCode>General</c:formatCode>
                <c:ptCount val="4"/>
                <c:pt idx="0">
                  <c:v>9.0909090909090912E-2</c:v>
                </c:pt>
                <c:pt idx="1">
                  <c:v>0.10031347962382445</c:v>
                </c:pt>
                <c:pt idx="2">
                  <c:v>9.7178683385579931E-2</c:v>
                </c:pt>
                <c:pt idx="3">
                  <c:v>0.10031347962382445</c:v>
                </c:pt>
              </c:numCache>
            </c:numRef>
          </c:val>
          <c:extLst>
            <c:ext xmlns:c16="http://schemas.microsoft.com/office/drawing/2014/chart" uri="{C3380CC4-5D6E-409C-BE32-E72D297353CC}">
              <c16:uniqueId val="{00000001-0C1D-4810-AB53-198E077C0A33}"/>
            </c:ext>
          </c:extLst>
        </c:ser>
        <c:ser>
          <c:idx val="2"/>
          <c:order val="2"/>
          <c:tx>
            <c:strRef>
              <c:f>Sheet1!$D$1</c:f>
              <c:strCache>
                <c:ptCount val="1"/>
                <c:pt idx="0">
                  <c:v>No interest</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Sheet1!$A$2:$A$5</c:f>
              <c:strCache>
                <c:ptCount val="4"/>
                <c:pt idx="0">
                  <c:v>Wainwrights</c:v>
                </c:pt>
                <c:pt idx="1">
                  <c:v>Birketts</c:v>
                </c:pt>
                <c:pt idx="2">
                  <c:v>Synges</c:v>
                </c:pt>
                <c:pt idx="3">
                  <c:v>Fellrangers</c:v>
                </c:pt>
              </c:strCache>
            </c:strRef>
          </c:cat>
          <c:val>
            <c:numRef>
              <c:f>Sheet1!$D$2:$D$5</c:f>
              <c:numCache>
                <c:formatCode>General</c:formatCode>
                <c:ptCount val="4"/>
                <c:pt idx="0">
                  <c:v>0.29153605015673983</c:v>
                </c:pt>
                <c:pt idx="1">
                  <c:v>0.5329153605015674</c:v>
                </c:pt>
                <c:pt idx="2">
                  <c:v>0.65517241379310354</c:v>
                </c:pt>
                <c:pt idx="3">
                  <c:v>0.66144200626959249</c:v>
                </c:pt>
              </c:numCache>
            </c:numRef>
          </c:val>
          <c:extLst>
            <c:ext xmlns:c16="http://schemas.microsoft.com/office/drawing/2014/chart" uri="{C3380CC4-5D6E-409C-BE32-E72D297353CC}">
              <c16:uniqueId val="{00000002-0C1D-4810-AB53-198E077C0A33}"/>
            </c:ext>
          </c:extLst>
        </c:ser>
        <c:dLbls>
          <c:dLblPos val="inEnd"/>
          <c:showLegendKey val="0"/>
          <c:showVal val="1"/>
          <c:showCatName val="0"/>
          <c:showSerName val="0"/>
          <c:showPercent val="0"/>
          <c:showBubbleSize val="0"/>
        </c:dLbls>
        <c:gapWidth val="10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r>
                  <a:rPr lang="en-GB" sz="1100" b="0" cap="none" dirty="0"/>
                  <a:t>% of</a:t>
                </a:r>
                <a:r>
                  <a:rPr lang="en-GB" sz="1100" b="0" cap="none" baseline="0" dirty="0"/>
                  <a:t> </a:t>
                </a:r>
                <a:r>
                  <a:rPr lang="en-GB" sz="1100" b="0" cap="none" dirty="0"/>
                  <a:t>respondents (319)</a:t>
                </a:r>
              </a:p>
            </c:rich>
          </c:tx>
          <c:overlay val="0"/>
          <c:spPr>
            <a:noFill/>
            <a:ln>
              <a:noFill/>
            </a:ln>
            <a:effectLst/>
          </c:spPr>
          <c:txPr>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endParaRPr lang="en-US"/>
            </a:p>
          </c:txPr>
        </c:title>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r>
              <a:rPr lang="en-GB" sz="1600" b="1" i="0" u="none" strike="noStrike" baseline="0" dirty="0">
                <a:effectLst>
                  <a:outerShdw blurRad="38100" dist="38100" dir="2700000" algn="tl">
                    <a:srgbClr val="000000">
                      <a:alpha val="43137"/>
                    </a:srgbClr>
                  </a:outerShdw>
                </a:effectLst>
              </a:rPr>
              <a:t>Other lists and subs</a:t>
            </a:r>
            <a:endParaRPr lang="en-US" sz="1600" b="1" dirty="0">
              <a:effectLst>
                <a:outerShdw blurRad="38100" dist="38100" dir="2700000" algn="tl">
                  <a:srgbClr val="000000">
                    <a:alpha val="43137"/>
                  </a:srgbClr>
                </a:outerShdw>
              </a:effectLst>
            </a:endParaRPr>
          </a:p>
        </c:rich>
      </c:tx>
      <c:overlay val="0"/>
      <c:spPr>
        <a:noFill/>
        <a:ln>
          <a:noFill/>
        </a:ln>
        <a:effectLst/>
      </c:spPr>
      <c:txPr>
        <a:bodyPr rot="0" spcFirstLastPara="1" vertOverflow="ellipsis" vert="horz" wrap="square" anchor="ctr" anchorCtr="1"/>
        <a:lstStyle/>
        <a:p>
          <a:pPr>
            <a:defRPr sz="18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endParaRPr lang="en-US"/>
        </a:p>
      </c:txPr>
    </c:title>
    <c:autoTitleDeleted val="0"/>
    <c:plotArea>
      <c:layout>
        <c:manualLayout>
          <c:layoutTarget val="inner"/>
          <c:xMode val="edge"/>
          <c:yMode val="edge"/>
          <c:x val="0.41689394803910379"/>
          <c:y val="0.11792373014627704"/>
          <c:w val="0.58310605196089615"/>
          <c:h val="0.82773786909479519"/>
        </c:manualLayout>
      </c:layout>
      <c:barChart>
        <c:barDir val="bar"/>
        <c:grouping val="clustered"/>
        <c:varyColors val="0"/>
        <c:ser>
          <c:idx val="0"/>
          <c:order val="0"/>
          <c:tx>
            <c:strRef>
              <c:f>Sheet1!$B$1</c:f>
              <c:strCache>
                <c:ptCount val="1"/>
                <c:pt idx="0">
                  <c:v>Bagging interest</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Sheet1!$A$2:$A$8</c:f>
              <c:strCache>
                <c:ptCount val="7"/>
                <c:pt idx="0">
                  <c:v>County Tops</c:v>
                </c:pt>
                <c:pt idx="1">
                  <c:v>Submarilyns</c:v>
                </c:pt>
                <c:pt idx="2">
                  <c:v>Subhumps</c:v>
                </c:pt>
                <c:pt idx="3">
                  <c:v>Subsimms</c:v>
                </c:pt>
                <c:pt idx="4">
                  <c:v>Subdodds</c:v>
                </c:pt>
                <c:pt idx="5">
                  <c:v>Trail 100</c:v>
                </c:pt>
                <c:pt idx="6">
                  <c:v>Irish lists</c:v>
                </c:pt>
              </c:strCache>
            </c:strRef>
          </c:cat>
          <c:val>
            <c:numRef>
              <c:f>Sheet1!$B$2:$B$8</c:f>
              <c:numCache>
                <c:formatCode>General</c:formatCode>
                <c:ptCount val="7"/>
                <c:pt idx="0">
                  <c:v>0.50783699059561127</c:v>
                </c:pt>
                <c:pt idx="1">
                  <c:v>0.27899686520376177</c:v>
                </c:pt>
                <c:pt idx="2">
                  <c:v>0.21943573667711599</c:v>
                </c:pt>
                <c:pt idx="3">
                  <c:v>0.19435736677115986</c:v>
                </c:pt>
                <c:pt idx="4">
                  <c:v>0.15673981191222572</c:v>
                </c:pt>
                <c:pt idx="5">
                  <c:v>0.27586206896551724</c:v>
                </c:pt>
                <c:pt idx="6">
                  <c:v>0.21943573667711599</c:v>
                </c:pt>
              </c:numCache>
            </c:numRef>
          </c:val>
          <c:extLst>
            <c:ext xmlns:c16="http://schemas.microsoft.com/office/drawing/2014/chart" uri="{C3380CC4-5D6E-409C-BE32-E72D297353CC}">
              <c16:uniqueId val="{00000000-F8C9-4EA1-AD89-0E8AE672883F}"/>
            </c:ext>
          </c:extLst>
        </c:ser>
        <c:ser>
          <c:idx val="1"/>
          <c:order val="1"/>
          <c:tx>
            <c:strRef>
              <c:f>Sheet1!$C$1</c:f>
              <c:strCache>
                <c:ptCount val="1"/>
                <c:pt idx="0">
                  <c:v>Non-bagging interest</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Sheet1!$A$2:$A$8</c:f>
              <c:strCache>
                <c:ptCount val="7"/>
                <c:pt idx="0">
                  <c:v>County Tops</c:v>
                </c:pt>
                <c:pt idx="1">
                  <c:v>Submarilyns</c:v>
                </c:pt>
                <c:pt idx="2">
                  <c:v>Subhumps</c:v>
                </c:pt>
                <c:pt idx="3">
                  <c:v>Subsimms</c:v>
                </c:pt>
                <c:pt idx="4">
                  <c:v>Subdodds</c:v>
                </c:pt>
                <c:pt idx="5">
                  <c:v>Trail 100</c:v>
                </c:pt>
                <c:pt idx="6">
                  <c:v>Irish lists</c:v>
                </c:pt>
              </c:strCache>
            </c:strRef>
          </c:cat>
          <c:val>
            <c:numRef>
              <c:f>Sheet1!$C$2:$C$8</c:f>
              <c:numCache>
                <c:formatCode>General</c:formatCode>
                <c:ptCount val="7"/>
                <c:pt idx="0">
                  <c:v>0.13166144200626959</c:v>
                </c:pt>
                <c:pt idx="1">
                  <c:v>0.15360501567398119</c:v>
                </c:pt>
                <c:pt idx="2">
                  <c:v>0.12852664576802508</c:v>
                </c:pt>
                <c:pt idx="3">
                  <c:v>9.4043887147335428E-2</c:v>
                </c:pt>
                <c:pt idx="4">
                  <c:v>0.10658307210031348</c:v>
                </c:pt>
                <c:pt idx="5">
                  <c:v>8.7774294670846395E-2</c:v>
                </c:pt>
                <c:pt idx="6">
                  <c:v>0.13479623824451412</c:v>
                </c:pt>
              </c:numCache>
            </c:numRef>
          </c:val>
          <c:extLst>
            <c:ext xmlns:c16="http://schemas.microsoft.com/office/drawing/2014/chart" uri="{C3380CC4-5D6E-409C-BE32-E72D297353CC}">
              <c16:uniqueId val="{00000001-F8C9-4EA1-AD89-0E8AE672883F}"/>
            </c:ext>
          </c:extLst>
        </c:ser>
        <c:ser>
          <c:idx val="2"/>
          <c:order val="2"/>
          <c:tx>
            <c:strRef>
              <c:f>Sheet1!$D$1</c:f>
              <c:strCache>
                <c:ptCount val="1"/>
                <c:pt idx="0">
                  <c:v>No interest</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Sheet1!$A$2:$A$8</c:f>
              <c:strCache>
                <c:ptCount val="7"/>
                <c:pt idx="0">
                  <c:v>County Tops</c:v>
                </c:pt>
                <c:pt idx="1">
                  <c:v>Submarilyns</c:v>
                </c:pt>
                <c:pt idx="2">
                  <c:v>Subhumps</c:v>
                </c:pt>
                <c:pt idx="3">
                  <c:v>Subsimms</c:v>
                </c:pt>
                <c:pt idx="4">
                  <c:v>Subdodds</c:v>
                </c:pt>
                <c:pt idx="5">
                  <c:v>Trail 100</c:v>
                </c:pt>
                <c:pt idx="6">
                  <c:v>Irish lists</c:v>
                </c:pt>
              </c:strCache>
            </c:strRef>
          </c:cat>
          <c:val>
            <c:numRef>
              <c:f>Sheet1!$D$2:$D$8</c:f>
              <c:numCache>
                <c:formatCode>General</c:formatCode>
                <c:ptCount val="7"/>
                <c:pt idx="0">
                  <c:v>0.36050156739811912</c:v>
                </c:pt>
                <c:pt idx="1">
                  <c:v>0.56739811912225702</c:v>
                </c:pt>
                <c:pt idx="2">
                  <c:v>0.65203761755485889</c:v>
                </c:pt>
                <c:pt idx="3">
                  <c:v>0.71159874608150475</c:v>
                </c:pt>
                <c:pt idx="4">
                  <c:v>0.73667711598746077</c:v>
                </c:pt>
                <c:pt idx="5">
                  <c:v>0.63636363636363635</c:v>
                </c:pt>
                <c:pt idx="6">
                  <c:v>0.64576802507836983</c:v>
                </c:pt>
              </c:numCache>
            </c:numRef>
          </c:val>
          <c:extLst>
            <c:ext xmlns:c16="http://schemas.microsoft.com/office/drawing/2014/chart" uri="{C3380CC4-5D6E-409C-BE32-E72D297353CC}">
              <c16:uniqueId val="{00000002-F8C9-4EA1-AD89-0E8AE672883F}"/>
            </c:ext>
          </c:extLst>
        </c:ser>
        <c:dLbls>
          <c:dLblPos val="inEnd"/>
          <c:showLegendKey val="0"/>
          <c:showVal val="1"/>
          <c:showCatName val="0"/>
          <c:showSerName val="0"/>
          <c:showPercent val="0"/>
          <c:showBubbleSize val="0"/>
        </c:dLbls>
        <c:gapWidth val="10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r>
                  <a:rPr lang="en-GB" sz="1100" b="0" cap="none" dirty="0"/>
                  <a:t>% of</a:t>
                </a:r>
                <a:r>
                  <a:rPr lang="en-GB" sz="1100" b="0" cap="none" baseline="0" dirty="0"/>
                  <a:t> </a:t>
                </a:r>
                <a:r>
                  <a:rPr lang="en-GB" sz="1100" b="0" cap="none" dirty="0"/>
                  <a:t>respondents (319)</a:t>
                </a:r>
              </a:p>
            </c:rich>
          </c:tx>
          <c:overlay val="0"/>
          <c:spPr>
            <a:noFill/>
            <a:ln>
              <a:noFill/>
            </a:ln>
            <a:effectLst/>
          </c:spPr>
          <c:txPr>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endParaRPr lang="en-US"/>
            </a:p>
          </c:txPr>
        </c:title>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r>
              <a:rPr lang="en-GB" sz="1600" b="1" i="0" u="none" strike="noStrike" baseline="0" dirty="0">
                <a:effectLst>
                  <a:outerShdw blurRad="38100" dist="38100" dir="2700000" algn="tl">
                    <a:srgbClr val="000000">
                      <a:alpha val="43137"/>
                    </a:srgbClr>
                  </a:outerShdw>
                </a:effectLst>
              </a:rPr>
              <a:t>Superseded and historical lists</a:t>
            </a:r>
            <a:endParaRPr lang="en-US" sz="1600" b="1" dirty="0">
              <a:effectLst>
                <a:outerShdw blurRad="38100" dist="38100" dir="2700000" algn="tl">
                  <a:srgbClr val="000000">
                    <a:alpha val="43137"/>
                  </a:srgbClr>
                </a:outerShdw>
              </a:effectLst>
            </a:endParaRPr>
          </a:p>
        </c:rich>
      </c:tx>
      <c:overlay val="0"/>
      <c:spPr>
        <a:noFill/>
        <a:ln>
          <a:noFill/>
        </a:ln>
        <a:effectLst/>
      </c:spPr>
      <c:txPr>
        <a:bodyPr rot="0" spcFirstLastPara="1" vertOverflow="ellipsis" vert="horz" wrap="square" anchor="ctr" anchorCtr="1"/>
        <a:lstStyle/>
        <a:p>
          <a:pPr>
            <a:defRPr sz="18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endParaRPr lang="en-US"/>
        </a:p>
      </c:txPr>
    </c:title>
    <c:autoTitleDeleted val="0"/>
    <c:plotArea>
      <c:layout>
        <c:manualLayout>
          <c:layoutTarget val="inner"/>
          <c:xMode val="edge"/>
          <c:yMode val="edge"/>
          <c:x val="0.41689394803910379"/>
          <c:y val="0.11569220972707452"/>
          <c:w val="0.58310605196089615"/>
          <c:h val="0.82996938951399768"/>
        </c:manualLayout>
      </c:layout>
      <c:barChart>
        <c:barDir val="bar"/>
        <c:grouping val="clustered"/>
        <c:varyColors val="0"/>
        <c:ser>
          <c:idx val="0"/>
          <c:order val="0"/>
          <c:tx>
            <c:strRef>
              <c:f>Sheet1!$B$1</c:f>
              <c:strCache>
                <c:ptCount val="1"/>
                <c:pt idx="0">
                  <c:v>Bagging interest</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Sheet1!$A$2:$A$7</c:f>
              <c:strCache>
                <c:ptCount val="6"/>
                <c:pt idx="0">
                  <c:v>Murdos</c:v>
                </c:pt>
                <c:pt idx="1">
                  <c:v>Corbett Tops</c:v>
                </c:pt>
                <c:pt idx="2">
                  <c:v>Graham Tops</c:v>
                </c:pt>
                <c:pt idx="3">
                  <c:v>New Donalds</c:v>
                </c:pt>
                <c:pt idx="4">
                  <c:v>Bridge</c:v>
                </c:pt>
                <c:pt idx="5">
                  <c:v>Buxton &amp; Lewis</c:v>
                </c:pt>
              </c:strCache>
            </c:strRef>
          </c:cat>
          <c:val>
            <c:numRef>
              <c:f>Sheet1!$B$2:$B$7</c:f>
              <c:numCache>
                <c:formatCode>General</c:formatCode>
                <c:ptCount val="6"/>
                <c:pt idx="0">
                  <c:v>0.34169278996865204</c:v>
                </c:pt>
                <c:pt idx="1">
                  <c:v>0.30407523510971785</c:v>
                </c:pt>
                <c:pt idx="2">
                  <c:v>0.29467084639498431</c:v>
                </c:pt>
                <c:pt idx="3">
                  <c:v>0.32601880877742945</c:v>
                </c:pt>
                <c:pt idx="4">
                  <c:v>0.21003134796238246</c:v>
                </c:pt>
                <c:pt idx="5">
                  <c:v>0.2037617554858934</c:v>
                </c:pt>
              </c:numCache>
            </c:numRef>
          </c:val>
          <c:extLst>
            <c:ext xmlns:c16="http://schemas.microsoft.com/office/drawing/2014/chart" uri="{C3380CC4-5D6E-409C-BE32-E72D297353CC}">
              <c16:uniqueId val="{00000000-0C1D-4810-AB53-198E077C0A33}"/>
            </c:ext>
          </c:extLst>
        </c:ser>
        <c:ser>
          <c:idx val="1"/>
          <c:order val="1"/>
          <c:tx>
            <c:strRef>
              <c:f>Sheet1!$C$1</c:f>
              <c:strCache>
                <c:ptCount val="1"/>
                <c:pt idx="0">
                  <c:v>Non-bagging interest</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Sheet1!$A$2:$A$7</c:f>
              <c:strCache>
                <c:ptCount val="6"/>
                <c:pt idx="0">
                  <c:v>Murdos</c:v>
                </c:pt>
                <c:pt idx="1">
                  <c:v>Corbett Tops</c:v>
                </c:pt>
                <c:pt idx="2">
                  <c:v>Graham Tops</c:v>
                </c:pt>
                <c:pt idx="3">
                  <c:v>New Donalds</c:v>
                </c:pt>
                <c:pt idx="4">
                  <c:v>Bridge</c:v>
                </c:pt>
                <c:pt idx="5">
                  <c:v>Buxton &amp; Lewis</c:v>
                </c:pt>
              </c:strCache>
            </c:strRef>
          </c:cat>
          <c:val>
            <c:numRef>
              <c:f>Sheet1!$C$2:$C$7</c:f>
              <c:numCache>
                <c:formatCode>General</c:formatCode>
                <c:ptCount val="6"/>
                <c:pt idx="0">
                  <c:v>0.11285266457680251</c:v>
                </c:pt>
                <c:pt idx="1">
                  <c:v>0.15987460815047022</c:v>
                </c:pt>
                <c:pt idx="2">
                  <c:v>0.14733542319749215</c:v>
                </c:pt>
                <c:pt idx="3">
                  <c:v>9.7178683385579931E-2</c:v>
                </c:pt>
                <c:pt idx="4">
                  <c:v>7.8369905956112859E-2</c:v>
                </c:pt>
                <c:pt idx="5">
                  <c:v>7.2100313479623826E-2</c:v>
                </c:pt>
              </c:numCache>
            </c:numRef>
          </c:val>
          <c:extLst>
            <c:ext xmlns:c16="http://schemas.microsoft.com/office/drawing/2014/chart" uri="{C3380CC4-5D6E-409C-BE32-E72D297353CC}">
              <c16:uniqueId val="{00000001-0C1D-4810-AB53-198E077C0A33}"/>
            </c:ext>
          </c:extLst>
        </c:ser>
        <c:ser>
          <c:idx val="2"/>
          <c:order val="2"/>
          <c:tx>
            <c:strRef>
              <c:f>Sheet1!$D$1</c:f>
              <c:strCache>
                <c:ptCount val="1"/>
                <c:pt idx="0">
                  <c:v>No interest</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Sheet1!$A$2:$A$7</c:f>
              <c:strCache>
                <c:ptCount val="6"/>
                <c:pt idx="0">
                  <c:v>Murdos</c:v>
                </c:pt>
                <c:pt idx="1">
                  <c:v>Corbett Tops</c:v>
                </c:pt>
                <c:pt idx="2">
                  <c:v>Graham Tops</c:v>
                </c:pt>
                <c:pt idx="3">
                  <c:v>New Donalds</c:v>
                </c:pt>
                <c:pt idx="4">
                  <c:v>Bridge</c:v>
                </c:pt>
                <c:pt idx="5">
                  <c:v>Buxton &amp; Lewis</c:v>
                </c:pt>
              </c:strCache>
            </c:strRef>
          </c:cat>
          <c:val>
            <c:numRef>
              <c:f>Sheet1!$D$2:$D$7</c:f>
              <c:numCache>
                <c:formatCode>General</c:formatCode>
                <c:ptCount val="6"/>
                <c:pt idx="0">
                  <c:v>0.54545454545454541</c:v>
                </c:pt>
                <c:pt idx="1">
                  <c:v>0.53605015673981193</c:v>
                </c:pt>
                <c:pt idx="2">
                  <c:v>0.55799373040752354</c:v>
                </c:pt>
                <c:pt idx="3">
                  <c:v>0.57680250783699061</c:v>
                </c:pt>
                <c:pt idx="4">
                  <c:v>0.71159874608150475</c:v>
                </c:pt>
                <c:pt idx="5">
                  <c:v>0.72413793103448265</c:v>
                </c:pt>
              </c:numCache>
            </c:numRef>
          </c:val>
          <c:extLst>
            <c:ext xmlns:c16="http://schemas.microsoft.com/office/drawing/2014/chart" uri="{C3380CC4-5D6E-409C-BE32-E72D297353CC}">
              <c16:uniqueId val="{00000002-0C1D-4810-AB53-198E077C0A33}"/>
            </c:ext>
          </c:extLst>
        </c:ser>
        <c:dLbls>
          <c:dLblPos val="inEnd"/>
          <c:showLegendKey val="0"/>
          <c:showVal val="1"/>
          <c:showCatName val="0"/>
          <c:showSerName val="0"/>
          <c:showPercent val="0"/>
          <c:showBubbleSize val="0"/>
        </c:dLbls>
        <c:gapWidth val="10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r>
                  <a:rPr lang="en-GB" sz="1100" b="0" cap="none" dirty="0"/>
                  <a:t>% of</a:t>
                </a:r>
                <a:r>
                  <a:rPr lang="en-GB" sz="1100" b="0" cap="none" baseline="0" dirty="0"/>
                  <a:t> </a:t>
                </a:r>
                <a:r>
                  <a:rPr lang="en-GB" sz="1100" b="0" cap="none" dirty="0"/>
                  <a:t>respondents (319)</a:t>
                </a:r>
              </a:p>
            </c:rich>
          </c:tx>
          <c:overlay val="0"/>
          <c:spPr>
            <a:noFill/>
            <a:ln>
              <a:noFill/>
            </a:ln>
            <a:effectLst/>
          </c:spPr>
          <c:txPr>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endParaRPr lang="en-US"/>
            </a:p>
          </c:txPr>
        </c:title>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r>
              <a:rPr lang="en-GB" sz="1600" b="1" i="0" u="none" strike="noStrike" baseline="0" dirty="0">
                <a:effectLst>
                  <a:outerShdw blurRad="38100" dist="38100" dir="2700000" algn="tl">
                    <a:srgbClr val="000000">
                      <a:alpha val="43137"/>
                    </a:srgbClr>
                  </a:outerShdw>
                </a:effectLst>
              </a:rPr>
              <a:t>Irish lists</a:t>
            </a:r>
            <a:endParaRPr lang="en-US" sz="1600" b="1" dirty="0">
              <a:effectLst>
                <a:outerShdw blurRad="38100" dist="38100" dir="2700000" algn="tl">
                  <a:srgbClr val="000000">
                    <a:alpha val="43137"/>
                  </a:srgbClr>
                </a:outerShdw>
              </a:effectLst>
            </a:endParaRPr>
          </a:p>
        </c:rich>
      </c:tx>
      <c:overlay val="0"/>
      <c:spPr>
        <a:noFill/>
        <a:ln>
          <a:noFill/>
        </a:ln>
        <a:effectLst/>
      </c:spPr>
      <c:txPr>
        <a:bodyPr rot="0" spcFirstLastPara="1" vertOverflow="ellipsis" vert="horz" wrap="square" anchor="ctr" anchorCtr="1"/>
        <a:lstStyle/>
        <a:p>
          <a:pPr>
            <a:defRPr sz="18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endParaRPr lang="en-US"/>
        </a:p>
      </c:txPr>
    </c:title>
    <c:autoTitleDeleted val="0"/>
    <c:plotArea>
      <c:layout>
        <c:manualLayout>
          <c:layoutTarget val="inner"/>
          <c:xMode val="edge"/>
          <c:yMode val="edge"/>
          <c:x val="0.41689394803910379"/>
          <c:y val="0.11792373014627704"/>
          <c:w val="0.58310605196089615"/>
          <c:h val="0.82773786909479519"/>
        </c:manualLayout>
      </c:layout>
      <c:barChart>
        <c:barDir val="bar"/>
        <c:grouping val="clustered"/>
        <c:varyColors val="0"/>
        <c:ser>
          <c:idx val="0"/>
          <c:order val="0"/>
          <c:tx>
            <c:strRef>
              <c:f>Sheet1!$B$1</c:f>
              <c:strCache>
                <c:ptCount val="1"/>
                <c:pt idx="0">
                  <c:v>Bagging interest</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Sheet1!$A$2:$A$10</c:f>
              <c:strCache>
                <c:ptCount val="9"/>
                <c:pt idx="0">
                  <c:v>Irish Marilyns</c:v>
                </c:pt>
                <c:pt idx="1">
                  <c:v>Irish Humps</c:v>
                </c:pt>
                <c:pt idx="2">
                  <c:v>Irish Simms</c:v>
                </c:pt>
                <c:pt idx="3">
                  <c:v>Myrddyn Deweys</c:v>
                </c:pt>
                <c:pt idx="4">
                  <c:v>Submyrddyn Deweys</c:v>
                </c:pt>
                <c:pt idx="5">
                  <c:v>Vandeleur-Lynams</c:v>
                </c:pt>
                <c:pt idx="6">
                  <c:v>Arderins</c:v>
                </c:pt>
                <c:pt idx="7">
                  <c:v>Carns</c:v>
                </c:pt>
                <c:pt idx="8">
                  <c:v>Binnions</c:v>
                </c:pt>
              </c:strCache>
            </c:strRef>
          </c:cat>
          <c:val>
            <c:numRef>
              <c:f>Sheet1!$B$2:$B$10</c:f>
              <c:numCache>
                <c:formatCode>General</c:formatCode>
                <c:ptCount val="9"/>
                <c:pt idx="0">
                  <c:v>0.5663716814159292</c:v>
                </c:pt>
                <c:pt idx="1">
                  <c:v>0.29203539823008851</c:v>
                </c:pt>
                <c:pt idx="2">
                  <c:v>0.29203539823008851</c:v>
                </c:pt>
                <c:pt idx="3">
                  <c:v>0.20353982300884957</c:v>
                </c:pt>
                <c:pt idx="4">
                  <c:v>0.15929203539823009</c:v>
                </c:pt>
                <c:pt idx="5">
                  <c:v>0.25663716814159293</c:v>
                </c:pt>
                <c:pt idx="6">
                  <c:v>0.23893805309734514</c:v>
                </c:pt>
                <c:pt idx="7">
                  <c:v>0.16814159292035399</c:v>
                </c:pt>
                <c:pt idx="8">
                  <c:v>0.16814159292035399</c:v>
                </c:pt>
              </c:numCache>
            </c:numRef>
          </c:val>
          <c:extLst>
            <c:ext xmlns:c16="http://schemas.microsoft.com/office/drawing/2014/chart" uri="{C3380CC4-5D6E-409C-BE32-E72D297353CC}">
              <c16:uniqueId val="{00000000-F8C9-4EA1-AD89-0E8AE672883F}"/>
            </c:ext>
          </c:extLst>
        </c:ser>
        <c:ser>
          <c:idx val="1"/>
          <c:order val="1"/>
          <c:tx>
            <c:strRef>
              <c:f>Sheet1!$C$1</c:f>
              <c:strCache>
                <c:ptCount val="1"/>
                <c:pt idx="0">
                  <c:v>Non-bagging interest</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Sheet1!$A$2:$A$10</c:f>
              <c:strCache>
                <c:ptCount val="9"/>
                <c:pt idx="0">
                  <c:v>Irish Marilyns</c:v>
                </c:pt>
                <c:pt idx="1">
                  <c:v>Irish Humps</c:v>
                </c:pt>
                <c:pt idx="2">
                  <c:v>Irish Simms</c:v>
                </c:pt>
                <c:pt idx="3">
                  <c:v>Myrddyn Deweys</c:v>
                </c:pt>
                <c:pt idx="4">
                  <c:v>Submyrddyn Deweys</c:v>
                </c:pt>
                <c:pt idx="5">
                  <c:v>Vandeleur-Lynams</c:v>
                </c:pt>
                <c:pt idx="6">
                  <c:v>Arderins</c:v>
                </c:pt>
                <c:pt idx="7">
                  <c:v>Carns</c:v>
                </c:pt>
                <c:pt idx="8">
                  <c:v>Binnions</c:v>
                </c:pt>
              </c:strCache>
            </c:strRef>
          </c:cat>
          <c:val>
            <c:numRef>
              <c:f>Sheet1!$C$2:$C$10</c:f>
              <c:numCache>
                <c:formatCode>General</c:formatCode>
                <c:ptCount val="9"/>
                <c:pt idx="0">
                  <c:v>0.24778761061946902</c:v>
                </c:pt>
                <c:pt idx="1">
                  <c:v>0.22123893805309736</c:v>
                </c:pt>
                <c:pt idx="2">
                  <c:v>0.22123893805309736</c:v>
                </c:pt>
                <c:pt idx="3">
                  <c:v>0.19469026548672566</c:v>
                </c:pt>
                <c:pt idx="4">
                  <c:v>0.18584070796460178</c:v>
                </c:pt>
                <c:pt idx="5">
                  <c:v>0.19469026548672566</c:v>
                </c:pt>
                <c:pt idx="6">
                  <c:v>0.18584070796460178</c:v>
                </c:pt>
                <c:pt idx="7">
                  <c:v>0.19469026548672566</c:v>
                </c:pt>
                <c:pt idx="8">
                  <c:v>0.18584070796460178</c:v>
                </c:pt>
              </c:numCache>
            </c:numRef>
          </c:val>
          <c:extLst>
            <c:ext xmlns:c16="http://schemas.microsoft.com/office/drawing/2014/chart" uri="{C3380CC4-5D6E-409C-BE32-E72D297353CC}">
              <c16:uniqueId val="{00000001-F8C9-4EA1-AD89-0E8AE672883F}"/>
            </c:ext>
          </c:extLst>
        </c:ser>
        <c:ser>
          <c:idx val="2"/>
          <c:order val="2"/>
          <c:tx>
            <c:strRef>
              <c:f>Sheet1!$D$1</c:f>
              <c:strCache>
                <c:ptCount val="1"/>
                <c:pt idx="0">
                  <c:v>No interest</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Sheet1!$A$2:$A$10</c:f>
              <c:strCache>
                <c:ptCount val="9"/>
                <c:pt idx="0">
                  <c:v>Irish Marilyns</c:v>
                </c:pt>
                <c:pt idx="1">
                  <c:v>Irish Humps</c:v>
                </c:pt>
                <c:pt idx="2">
                  <c:v>Irish Simms</c:v>
                </c:pt>
                <c:pt idx="3">
                  <c:v>Myrddyn Deweys</c:v>
                </c:pt>
                <c:pt idx="4">
                  <c:v>Submyrddyn Deweys</c:v>
                </c:pt>
                <c:pt idx="5">
                  <c:v>Vandeleur-Lynams</c:v>
                </c:pt>
                <c:pt idx="6">
                  <c:v>Arderins</c:v>
                </c:pt>
                <c:pt idx="7">
                  <c:v>Carns</c:v>
                </c:pt>
                <c:pt idx="8">
                  <c:v>Binnions</c:v>
                </c:pt>
              </c:strCache>
            </c:strRef>
          </c:cat>
          <c:val>
            <c:numRef>
              <c:f>Sheet1!$D$2:$D$10</c:f>
              <c:numCache>
                <c:formatCode>General</c:formatCode>
                <c:ptCount val="9"/>
                <c:pt idx="0">
                  <c:v>0.18584070796460178</c:v>
                </c:pt>
                <c:pt idx="1">
                  <c:v>0.48672566371681414</c:v>
                </c:pt>
                <c:pt idx="2">
                  <c:v>0.48672566371681414</c:v>
                </c:pt>
                <c:pt idx="3">
                  <c:v>0.60176991150442483</c:v>
                </c:pt>
                <c:pt idx="4">
                  <c:v>0.65486725663716816</c:v>
                </c:pt>
                <c:pt idx="5">
                  <c:v>0.54867256637168138</c:v>
                </c:pt>
                <c:pt idx="6">
                  <c:v>0.5752212389380531</c:v>
                </c:pt>
                <c:pt idx="7">
                  <c:v>0.63716814159292035</c:v>
                </c:pt>
                <c:pt idx="8">
                  <c:v>0.64601769911504414</c:v>
                </c:pt>
              </c:numCache>
            </c:numRef>
          </c:val>
          <c:extLst>
            <c:ext xmlns:c16="http://schemas.microsoft.com/office/drawing/2014/chart" uri="{C3380CC4-5D6E-409C-BE32-E72D297353CC}">
              <c16:uniqueId val="{00000002-F8C9-4EA1-AD89-0E8AE672883F}"/>
            </c:ext>
          </c:extLst>
        </c:ser>
        <c:dLbls>
          <c:dLblPos val="inEnd"/>
          <c:showLegendKey val="0"/>
          <c:showVal val="1"/>
          <c:showCatName val="0"/>
          <c:showSerName val="0"/>
          <c:showPercent val="0"/>
          <c:showBubbleSize val="0"/>
        </c:dLbls>
        <c:gapWidth val="10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r>
                  <a:rPr lang="en-GB" sz="1100" b="0" cap="none" dirty="0"/>
                  <a:t>% of</a:t>
                </a:r>
                <a:r>
                  <a:rPr lang="en-GB" sz="1100" b="0" cap="none" baseline="0" dirty="0"/>
                  <a:t> </a:t>
                </a:r>
                <a:r>
                  <a:rPr lang="en-GB" sz="1100" b="0" cap="none" dirty="0"/>
                  <a:t>respondents with</a:t>
                </a:r>
                <a:r>
                  <a:rPr lang="en-GB" sz="1100" b="0" cap="none" baseline="0" dirty="0"/>
                  <a:t> an </a:t>
                </a:r>
                <a:r>
                  <a:rPr lang="en-GB" sz="1100" b="0" cap="none" dirty="0"/>
                  <a:t>interest</a:t>
                </a:r>
                <a:r>
                  <a:rPr lang="en-GB" sz="1100" b="0" cap="none" baseline="0" dirty="0"/>
                  <a:t> in </a:t>
                </a:r>
                <a:r>
                  <a:rPr lang="en-GB" sz="1100" b="0" cap="none" dirty="0"/>
                  <a:t>Irish</a:t>
                </a:r>
                <a:r>
                  <a:rPr lang="en-GB" sz="1100" b="0" cap="none" baseline="0" dirty="0"/>
                  <a:t> Lists </a:t>
                </a:r>
                <a:r>
                  <a:rPr lang="en-GB" sz="1100" b="0" cap="none" dirty="0"/>
                  <a:t>(113)</a:t>
                </a:r>
              </a:p>
            </c:rich>
          </c:tx>
          <c:overlay val="0"/>
          <c:spPr>
            <a:noFill/>
            <a:ln>
              <a:noFill/>
            </a:ln>
            <a:effectLst/>
          </c:spPr>
          <c:txPr>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endParaRPr lang="en-US"/>
            </a:p>
          </c:txPr>
        </c:title>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1689394803910379"/>
          <c:y val="6.3468963912132012E-2"/>
          <c:w val="0.58310605196089615"/>
          <c:h val="0.8669452925202713"/>
        </c:manualLayout>
      </c:layout>
      <c:barChart>
        <c:barDir val="bar"/>
        <c:grouping val="stacked"/>
        <c:varyColors val="0"/>
        <c:ser>
          <c:idx val="0"/>
          <c:order val="0"/>
          <c:tx>
            <c:strRef>
              <c:f>Sheet1!$B$1</c:f>
              <c:strCache>
                <c:ptCount val="1"/>
                <c:pt idx="0">
                  <c:v>Disagree strongly</c:v>
                </c:pt>
              </c:strCache>
            </c:strRef>
          </c:tx>
          <c:spPr>
            <a:solidFill>
              <a:srgbClr val="C00000"/>
            </a:solidFill>
            <a:ln>
              <a:noFill/>
            </a:ln>
            <a:effectLst>
              <a:outerShdw blurRad="57150" dist="19050" dir="5400000" algn="ctr" rotWithShape="0">
                <a:srgbClr val="000000">
                  <a:alpha val="63000"/>
                </a:srgbClr>
              </a:outerShdw>
            </a:effectLst>
          </c:spPr>
          <c:invertIfNegative val="0"/>
          <c:dLbls>
            <c:dLbl>
              <c:idx val="6"/>
              <c:layout>
                <c:manualLayout>
                  <c:x val="0"/>
                  <c:y val="2.613832490726827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5AEC-413E-A764-45D040EFD29C}"/>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Sheet1!$A$2:$A$9</c:f>
              <c:strCache>
                <c:ptCount val="8"/>
                <c:pt idx="0">
                  <c:v>
I prefer metric lists</c:v>
                </c:pt>
                <c:pt idx="1">
                  <c:v>
I dislike lists lacking objective qualification criteria</c:v>
                </c:pt>
                <c:pt idx="2">
                  <c:v>
The DoBIH has too many lists</c:v>
                </c:pt>
                <c:pt idx="3">
                  <c:v>
I like traditional lists such as Munros or Wainwrights</c:v>
                </c:pt>
                <c:pt idx="4">
                  <c:v>
I prefer lists based on prominence (drop, relative height)</c:v>
                </c:pt>
                <c:pt idx="5">
                  <c:v>
Metric alternatives should be provided for popular imperial lists such as Munros and Corbetts</c:v>
                </c:pt>
                <c:pt idx="6">
                  <c:v>
Having lots of lists is not a problem, I just pick the ones I want</c:v>
                </c:pt>
                <c:pt idx="7">
                  <c:v>
The DoBIH should add lists based on demand, irrespective of their merits</c:v>
                </c:pt>
              </c:strCache>
            </c:strRef>
          </c:cat>
          <c:val>
            <c:numRef>
              <c:f>Sheet1!$B$2:$B$9</c:f>
              <c:numCache>
                <c:formatCode>0.00%</c:formatCode>
                <c:ptCount val="8"/>
                <c:pt idx="0">
                  <c:v>3.1847133757961783E-2</c:v>
                </c:pt>
                <c:pt idx="1">
                  <c:v>8.2802547770700632E-2</c:v>
                </c:pt>
                <c:pt idx="2">
                  <c:v>0.17515923566878977</c:v>
                </c:pt>
                <c:pt idx="3">
                  <c:v>9.5541401273885346E-3</c:v>
                </c:pt>
                <c:pt idx="4">
                  <c:v>9.5541401273885346E-3</c:v>
                </c:pt>
                <c:pt idx="5">
                  <c:v>7.0063694267515922E-2</c:v>
                </c:pt>
                <c:pt idx="6">
                  <c:v>6.3694267515923579E-3</c:v>
                </c:pt>
                <c:pt idx="7">
                  <c:v>8.598726114649681E-2</c:v>
                </c:pt>
              </c:numCache>
            </c:numRef>
          </c:val>
          <c:extLst>
            <c:ext xmlns:c16="http://schemas.microsoft.com/office/drawing/2014/chart" uri="{C3380CC4-5D6E-409C-BE32-E72D297353CC}">
              <c16:uniqueId val="{00000000-5AEC-413E-A764-45D040EFD29C}"/>
            </c:ext>
          </c:extLst>
        </c:ser>
        <c:ser>
          <c:idx val="1"/>
          <c:order val="1"/>
          <c:tx>
            <c:strRef>
              <c:f>Sheet1!$C$1</c:f>
              <c:strCache>
                <c:ptCount val="1"/>
                <c:pt idx="0">
                  <c:v>Disagree</c:v>
                </c:pt>
              </c:strCache>
            </c:strRef>
          </c:tx>
          <c:spPr>
            <a:solidFill>
              <a:schemeClr val="accent2">
                <a:lumMod val="60000"/>
                <a:lumOff val="40000"/>
              </a:schemeClr>
            </a:soli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Sheet1!$A$2:$A$9</c:f>
              <c:strCache>
                <c:ptCount val="8"/>
                <c:pt idx="0">
                  <c:v>
I prefer metric lists</c:v>
                </c:pt>
                <c:pt idx="1">
                  <c:v>
I dislike lists lacking objective qualification criteria</c:v>
                </c:pt>
                <c:pt idx="2">
                  <c:v>
The DoBIH has too many lists</c:v>
                </c:pt>
                <c:pt idx="3">
                  <c:v>
I like traditional lists such as Munros or Wainwrights</c:v>
                </c:pt>
                <c:pt idx="4">
                  <c:v>
I prefer lists based on prominence (drop, relative height)</c:v>
                </c:pt>
                <c:pt idx="5">
                  <c:v>
Metric alternatives should be provided for popular imperial lists such as Munros and Corbetts</c:v>
                </c:pt>
                <c:pt idx="6">
                  <c:v>
Having lots of lists is not a problem, I just pick the ones I want</c:v>
                </c:pt>
                <c:pt idx="7">
                  <c:v>
The DoBIH should add lists based on demand, irrespective of their merits</c:v>
                </c:pt>
              </c:strCache>
            </c:strRef>
          </c:cat>
          <c:val>
            <c:numRef>
              <c:f>Sheet1!$C$2:$C$9</c:f>
              <c:numCache>
                <c:formatCode>0.00%</c:formatCode>
                <c:ptCount val="8"/>
                <c:pt idx="0">
                  <c:v>0.12101910828025478</c:v>
                </c:pt>
                <c:pt idx="1">
                  <c:v>0.22611464968152867</c:v>
                </c:pt>
                <c:pt idx="2">
                  <c:v>0.31210191082802546</c:v>
                </c:pt>
                <c:pt idx="3">
                  <c:v>5.4140127388535034E-2</c:v>
                </c:pt>
                <c:pt idx="4">
                  <c:v>5.7324840764331218E-2</c:v>
                </c:pt>
                <c:pt idx="5">
                  <c:v>0.16560509554140126</c:v>
                </c:pt>
                <c:pt idx="6">
                  <c:v>3.5031847133757961E-2</c:v>
                </c:pt>
                <c:pt idx="7">
                  <c:v>0.21337579617834396</c:v>
                </c:pt>
              </c:numCache>
            </c:numRef>
          </c:val>
          <c:extLst>
            <c:ext xmlns:c16="http://schemas.microsoft.com/office/drawing/2014/chart" uri="{C3380CC4-5D6E-409C-BE32-E72D297353CC}">
              <c16:uniqueId val="{00000001-5AEC-413E-A764-45D040EFD29C}"/>
            </c:ext>
          </c:extLst>
        </c:ser>
        <c:ser>
          <c:idx val="2"/>
          <c:order val="2"/>
          <c:tx>
            <c:strRef>
              <c:f>Sheet1!$D$1</c:f>
              <c:strCache>
                <c:ptCount val="1"/>
                <c:pt idx="0">
                  <c:v>Neither agree nor disagree</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FFFF99"/>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Sheet1!$A$2:$A$9</c:f>
              <c:strCache>
                <c:ptCount val="8"/>
                <c:pt idx="0">
                  <c:v>
I prefer metric lists</c:v>
                </c:pt>
                <c:pt idx="1">
                  <c:v>
I dislike lists lacking objective qualification criteria</c:v>
                </c:pt>
                <c:pt idx="2">
                  <c:v>
The DoBIH has too many lists</c:v>
                </c:pt>
                <c:pt idx="3">
                  <c:v>
I like traditional lists such as Munros or Wainwrights</c:v>
                </c:pt>
                <c:pt idx="4">
                  <c:v>
I prefer lists based on prominence (drop, relative height)</c:v>
                </c:pt>
                <c:pt idx="5">
                  <c:v>
Metric alternatives should be provided for popular imperial lists such as Munros and Corbetts</c:v>
                </c:pt>
                <c:pt idx="6">
                  <c:v>
Having lots of lists is not a problem, I just pick the ones I want</c:v>
                </c:pt>
                <c:pt idx="7">
                  <c:v>
The DoBIH should add lists based on demand, irrespective of their merits</c:v>
                </c:pt>
              </c:strCache>
            </c:strRef>
          </c:cat>
          <c:val>
            <c:numRef>
              <c:f>Sheet1!$D$2:$D$9</c:f>
              <c:numCache>
                <c:formatCode>0.00%</c:formatCode>
                <c:ptCount val="8"/>
                <c:pt idx="0">
                  <c:v>0.38853503184713373</c:v>
                </c:pt>
                <c:pt idx="1">
                  <c:v>0.41719745222929938</c:v>
                </c:pt>
                <c:pt idx="2">
                  <c:v>0.31847133757961782</c:v>
                </c:pt>
                <c:pt idx="3">
                  <c:v>0.22929936305732487</c:v>
                </c:pt>
                <c:pt idx="4">
                  <c:v>0.42038216560509556</c:v>
                </c:pt>
                <c:pt idx="5">
                  <c:v>0.4140127388535032</c:v>
                </c:pt>
                <c:pt idx="6">
                  <c:v>6.3694267515923567E-2</c:v>
                </c:pt>
                <c:pt idx="7">
                  <c:v>0.39171974522292996</c:v>
                </c:pt>
              </c:numCache>
            </c:numRef>
          </c:val>
          <c:extLst>
            <c:ext xmlns:c16="http://schemas.microsoft.com/office/drawing/2014/chart" uri="{C3380CC4-5D6E-409C-BE32-E72D297353CC}">
              <c16:uniqueId val="{00000002-5AEC-413E-A764-45D040EFD29C}"/>
            </c:ext>
          </c:extLst>
        </c:ser>
        <c:ser>
          <c:idx val="3"/>
          <c:order val="3"/>
          <c:tx>
            <c:strRef>
              <c:f>Sheet1!$E$1</c:f>
              <c:strCache>
                <c:ptCount val="1"/>
                <c:pt idx="0">
                  <c:v>Agree</c:v>
                </c:pt>
              </c:strCache>
            </c:strRef>
          </c:tx>
          <c:spPr>
            <a:solidFill>
              <a:schemeClr val="accent6">
                <a:lumMod val="40000"/>
                <a:lumOff val="60000"/>
              </a:schemeClr>
            </a:soli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Sheet1!$A$2:$A$9</c:f>
              <c:strCache>
                <c:ptCount val="8"/>
                <c:pt idx="0">
                  <c:v>
I prefer metric lists</c:v>
                </c:pt>
                <c:pt idx="1">
                  <c:v>
I dislike lists lacking objective qualification criteria</c:v>
                </c:pt>
                <c:pt idx="2">
                  <c:v>
The DoBIH has too many lists</c:v>
                </c:pt>
                <c:pt idx="3">
                  <c:v>
I like traditional lists such as Munros or Wainwrights</c:v>
                </c:pt>
                <c:pt idx="4">
                  <c:v>
I prefer lists based on prominence (drop, relative height)</c:v>
                </c:pt>
                <c:pt idx="5">
                  <c:v>
Metric alternatives should be provided for popular imperial lists such as Munros and Corbetts</c:v>
                </c:pt>
                <c:pt idx="6">
                  <c:v>
Having lots of lists is not a problem, I just pick the ones I want</c:v>
                </c:pt>
                <c:pt idx="7">
                  <c:v>
The DoBIH should add lists based on demand, irrespective of their merits</c:v>
                </c:pt>
              </c:strCache>
            </c:strRef>
          </c:cat>
          <c:val>
            <c:numRef>
              <c:f>Sheet1!$E$2:$E$9</c:f>
              <c:numCache>
                <c:formatCode>0.00%</c:formatCode>
                <c:ptCount val="8"/>
                <c:pt idx="0">
                  <c:v>0.24203821656050956</c:v>
                </c:pt>
                <c:pt idx="1">
                  <c:v>0.19426751592356686</c:v>
                </c:pt>
                <c:pt idx="2">
                  <c:v>0.12738853503184713</c:v>
                </c:pt>
                <c:pt idx="3">
                  <c:v>0.48089171974522293</c:v>
                </c:pt>
                <c:pt idx="4">
                  <c:v>0.35031847133757954</c:v>
                </c:pt>
                <c:pt idx="5">
                  <c:v>0.24203821656050956</c:v>
                </c:pt>
                <c:pt idx="6">
                  <c:v>0.43949044585987257</c:v>
                </c:pt>
                <c:pt idx="7">
                  <c:v>0.20382165605095545</c:v>
                </c:pt>
              </c:numCache>
            </c:numRef>
          </c:val>
          <c:extLst>
            <c:ext xmlns:c16="http://schemas.microsoft.com/office/drawing/2014/chart" uri="{C3380CC4-5D6E-409C-BE32-E72D297353CC}">
              <c16:uniqueId val="{00000003-5AEC-413E-A764-45D040EFD29C}"/>
            </c:ext>
          </c:extLst>
        </c:ser>
        <c:ser>
          <c:idx val="4"/>
          <c:order val="4"/>
          <c:tx>
            <c:strRef>
              <c:f>Sheet1!$F$1</c:f>
              <c:strCache>
                <c:ptCount val="1"/>
                <c:pt idx="0">
                  <c:v>Agree strongly</c:v>
                </c:pt>
              </c:strCache>
            </c:strRef>
          </c:tx>
          <c:spPr>
            <a:solidFill>
              <a:schemeClr val="accent6">
                <a:lumMod val="75000"/>
              </a:schemeClr>
            </a:solidFill>
            <a:ln>
              <a:noFill/>
            </a:ln>
            <a:effectLst>
              <a:outerShdw blurRad="57150" dist="19050" dir="5400000" algn="ctr" rotWithShape="0">
                <a:srgbClr val="000000">
                  <a:alpha val="63000"/>
                </a:srgbClr>
              </a:outerShdw>
            </a:effectLst>
          </c:spPr>
          <c:invertIfNegative val="0"/>
          <c:dLbls>
            <c:dLbl>
              <c:idx val="6"/>
              <c:numFmt formatCode="0%" sourceLinked="0"/>
              <c:spPr>
                <a:noFill/>
                <a:ln>
                  <a:noFill/>
                </a:ln>
                <a:effectLst/>
              </c:spPr>
              <c:txPr>
                <a:bodyPr rot="0" spcFirstLastPara="1" vertOverflow="overflow" horzOverflow="overflow" vert="horz" wrap="square" lIns="38100" tIns="19050" rIns="38100" bIns="19050" anchor="ctr" anchorCtr="1">
                  <a:norm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C-5AEC-413E-A764-45D040EFD29C}"/>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Sheet1!$A$2:$A$9</c:f>
              <c:strCache>
                <c:ptCount val="8"/>
                <c:pt idx="0">
                  <c:v>
I prefer metric lists</c:v>
                </c:pt>
                <c:pt idx="1">
                  <c:v>
I dislike lists lacking objective qualification criteria</c:v>
                </c:pt>
                <c:pt idx="2">
                  <c:v>
The DoBIH has too many lists</c:v>
                </c:pt>
                <c:pt idx="3">
                  <c:v>
I like traditional lists such as Munros or Wainwrights</c:v>
                </c:pt>
                <c:pt idx="4">
                  <c:v>
I prefer lists based on prominence (drop, relative height)</c:v>
                </c:pt>
                <c:pt idx="5">
                  <c:v>
Metric alternatives should be provided for popular imperial lists such as Munros and Corbetts</c:v>
                </c:pt>
                <c:pt idx="6">
                  <c:v>
Having lots of lists is not a problem, I just pick the ones I want</c:v>
                </c:pt>
                <c:pt idx="7">
                  <c:v>
The DoBIH should add lists based on demand, irrespective of their merits</c:v>
                </c:pt>
              </c:strCache>
            </c:strRef>
          </c:cat>
          <c:val>
            <c:numRef>
              <c:f>Sheet1!$F$2:$F$9</c:f>
              <c:numCache>
                <c:formatCode>0.00%</c:formatCode>
                <c:ptCount val="8"/>
                <c:pt idx="0">
                  <c:v>0.20063694267515925</c:v>
                </c:pt>
                <c:pt idx="1">
                  <c:v>2.5477707006369432E-2</c:v>
                </c:pt>
                <c:pt idx="2">
                  <c:v>3.8216560509554139E-2</c:v>
                </c:pt>
                <c:pt idx="3">
                  <c:v>0.2070063694267516</c:v>
                </c:pt>
                <c:pt idx="4">
                  <c:v>0.13057324840764331</c:v>
                </c:pt>
                <c:pt idx="5">
                  <c:v>7.0063694267515922E-2</c:v>
                </c:pt>
                <c:pt idx="6">
                  <c:v>0.44585987261146498</c:v>
                </c:pt>
                <c:pt idx="7">
                  <c:v>6.6878980891719744E-2</c:v>
                </c:pt>
              </c:numCache>
            </c:numRef>
          </c:val>
          <c:extLst>
            <c:ext xmlns:c16="http://schemas.microsoft.com/office/drawing/2014/chart" uri="{C3380CC4-5D6E-409C-BE32-E72D297353CC}">
              <c16:uniqueId val="{00000004-5AEC-413E-A764-45D040EFD29C}"/>
            </c:ext>
          </c:extLst>
        </c:ser>
        <c:ser>
          <c:idx val="5"/>
          <c:order val="5"/>
          <c:tx>
            <c:strRef>
              <c:f>Sheet1!$G$1</c:f>
              <c:strCache>
                <c:ptCount val="1"/>
                <c:pt idx="0">
                  <c:v>No answer</c:v>
                </c:pt>
              </c:strCache>
            </c:strRef>
          </c:tx>
          <c:spPr>
            <a:solidFill>
              <a:schemeClr val="tx1"/>
            </a:soli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overflow" horzOverflow="overflow" vert="horz" wrap="square" lIns="38100" tIns="19050" rIns="10800" bIns="19050" anchor="ctr" anchorCtr="1">
                <a:normAutofit/>
              </a:bodyPr>
              <a:lstStyle/>
              <a:p>
                <a:pPr>
                  <a:defRPr sz="1197" b="0" i="0" u="none" strike="noStrike" kern="1200" baseline="0">
                    <a:solidFill>
                      <a:schemeClr val="lt1">
                        <a:lumMod val="8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a:solidFill>
                        <a:schemeClr val="lt1">
                          <a:lumMod val="95000"/>
                          <a:alpha val="54000"/>
                        </a:schemeClr>
                      </a:solidFill>
                    </a:ln>
                    <a:effectLst/>
                  </c:spPr>
                </c15:leaderLines>
              </c:ext>
            </c:extLst>
          </c:dLbls>
          <c:cat>
            <c:strRef>
              <c:f>Sheet1!$A$2:$A$9</c:f>
              <c:strCache>
                <c:ptCount val="8"/>
                <c:pt idx="0">
                  <c:v>
I prefer metric lists</c:v>
                </c:pt>
                <c:pt idx="1">
                  <c:v>
I dislike lists lacking objective qualification criteria</c:v>
                </c:pt>
                <c:pt idx="2">
                  <c:v>
The DoBIH has too many lists</c:v>
                </c:pt>
                <c:pt idx="3">
                  <c:v>
I like traditional lists such as Munros or Wainwrights</c:v>
                </c:pt>
                <c:pt idx="4">
                  <c:v>
I prefer lists based on prominence (drop, relative height)</c:v>
                </c:pt>
                <c:pt idx="5">
                  <c:v>
Metric alternatives should be provided for popular imperial lists such as Munros and Corbetts</c:v>
                </c:pt>
                <c:pt idx="6">
                  <c:v>
Having lots of lists is not a problem, I just pick the ones I want</c:v>
                </c:pt>
                <c:pt idx="7">
                  <c:v>
The DoBIH should add lists based on demand, irrespective of their merits</c:v>
                </c:pt>
              </c:strCache>
            </c:strRef>
          </c:cat>
          <c:val>
            <c:numRef>
              <c:f>Sheet1!$G$2:$G$9</c:f>
              <c:numCache>
                <c:formatCode>0.00%</c:formatCode>
                <c:ptCount val="8"/>
                <c:pt idx="0">
                  <c:v>1.5923566878980892E-2</c:v>
                </c:pt>
                <c:pt idx="1">
                  <c:v>5.4140127388535034E-2</c:v>
                </c:pt>
                <c:pt idx="2">
                  <c:v>2.8662420382165609E-2</c:v>
                </c:pt>
                <c:pt idx="3">
                  <c:v>1.9108280254777069E-2</c:v>
                </c:pt>
                <c:pt idx="4">
                  <c:v>3.1847133757961783E-2</c:v>
                </c:pt>
                <c:pt idx="5">
                  <c:v>3.8216560509554139E-2</c:v>
                </c:pt>
                <c:pt idx="6">
                  <c:v>9.5541401273885346E-3</c:v>
                </c:pt>
                <c:pt idx="7">
                  <c:v>3.8216560509554139E-2</c:v>
                </c:pt>
              </c:numCache>
            </c:numRef>
          </c:val>
          <c:extLst>
            <c:ext xmlns:c16="http://schemas.microsoft.com/office/drawing/2014/chart" uri="{C3380CC4-5D6E-409C-BE32-E72D297353CC}">
              <c16:uniqueId val="{00000005-5AEC-413E-A764-45D040EFD29C}"/>
            </c:ext>
          </c:extLst>
        </c:ser>
        <c:dLbls>
          <c:dLblPos val="inEnd"/>
          <c:showLegendKey val="0"/>
          <c:showVal val="1"/>
          <c:showCatName val="0"/>
          <c:showSerName val="0"/>
          <c:showPercent val="0"/>
          <c:showBubbleSize val="0"/>
        </c:dLbls>
        <c:gapWidth val="100"/>
        <c:overlap val="10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350"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r>
                  <a:rPr lang="en-GB" sz="1100" b="0" cap="none" dirty="0"/>
                  <a:t>% of</a:t>
                </a:r>
                <a:r>
                  <a:rPr lang="en-GB" sz="1100" b="0" cap="none" baseline="0" dirty="0"/>
                  <a:t> </a:t>
                </a:r>
                <a:r>
                  <a:rPr lang="en-GB" sz="1100" b="0" cap="none" dirty="0"/>
                  <a:t>respondents (314)</a:t>
                </a:r>
              </a:p>
            </c:rich>
          </c:tx>
          <c:overlay val="0"/>
          <c:spPr>
            <a:noFill/>
            <a:ln>
              <a:noFill/>
            </a:ln>
            <a:effectLst/>
          </c:spPr>
          <c:txPr>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endParaRPr lang="en-US"/>
            </a:p>
          </c:txPr>
        </c:title>
        <c:numFmt formatCode="0.00%"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valAx>
      <c:spPr>
        <a:noFill/>
        <a:ln>
          <a:noFill/>
        </a:ln>
        <a:effectLst/>
      </c:spPr>
    </c:plotArea>
    <c:legend>
      <c:legendPos val="b"/>
      <c:layout>
        <c:manualLayout>
          <c:xMode val="edge"/>
          <c:yMode val="edge"/>
          <c:x val="0.32651382301565995"/>
          <c:y val="0.94235641801355929"/>
          <c:w val="0.67038819744386446"/>
          <c:h val="4.457441953280660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1689394803910379"/>
          <c:y val="6.3468963912132012E-2"/>
          <c:w val="0.58310605196089615"/>
          <c:h val="0.8669452925202713"/>
        </c:manualLayout>
      </c:layout>
      <c:barChart>
        <c:barDir val="bar"/>
        <c:grouping val="stacked"/>
        <c:varyColors val="0"/>
        <c:ser>
          <c:idx val="0"/>
          <c:order val="0"/>
          <c:tx>
            <c:strRef>
              <c:f>Sheet1!$B$1</c:f>
              <c:strCache>
                <c:ptCount val="1"/>
                <c:pt idx="0">
                  <c:v>Disagree strongly</c:v>
                </c:pt>
              </c:strCache>
            </c:strRef>
          </c:tx>
          <c:spPr>
            <a:solidFill>
              <a:srgbClr val="C00000"/>
            </a:solidFill>
            <a:ln>
              <a:noFill/>
            </a:ln>
            <a:effectLst>
              <a:outerShdw blurRad="57150" dist="19050" dir="5400000" algn="ctr" rotWithShape="0">
                <a:srgbClr val="000000">
                  <a:alpha val="63000"/>
                </a:srgbClr>
              </a:outerShdw>
            </a:effectLst>
          </c:spPr>
          <c:invertIfNegative val="0"/>
          <c:dLbls>
            <c:dLbl>
              <c:idx val="0"/>
              <c:layout>
                <c:manualLayout>
                  <c:x val="9.015981965867924E-4"/>
                  <c:y val="1.7151131830912742E-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A65-49AA-98E1-4B3E04CC7024}"/>
                </c:ext>
              </c:extLst>
            </c:dLbl>
            <c:dLbl>
              <c:idx val="2"/>
              <c:layout>
                <c:manualLayout>
                  <c:x val="-1.5491703788509481E-3"/>
                  <c:y val="4.5743440678265558E-2"/>
                </c:manualLayout>
              </c:layout>
              <c:numFmt formatCode="0.0%" sourceLinked="0"/>
              <c:spPr>
                <a:noFill/>
                <a:ln>
                  <a:noFill/>
                </a:ln>
                <a:effectLst/>
              </c:spPr>
              <c:txPr>
                <a:bodyPr rot="0" spcFirstLastPara="1" vertOverflow="overflow" horzOverflow="overflow" vert="horz" wrap="square" lIns="10800" tIns="19050" rIns="10800" bIns="19050" anchor="ctr" anchorCtr="1">
                  <a:norm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0-DA65-49AA-98E1-4B3E04CC7024}"/>
                </c:ext>
              </c:extLst>
            </c:dLbl>
            <c:dLbl>
              <c:idx val="3"/>
              <c:layout>
                <c:manualLayout>
                  <c:x val="-5.8164100805252533E-3"/>
                  <c:y val="8.715347638863710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A65-49AA-98E1-4B3E04CC7024}"/>
                </c:ext>
              </c:extLst>
            </c:dLbl>
            <c:dLbl>
              <c:idx val="6"/>
              <c:layout>
                <c:manualLayout>
                  <c:x val="-2.6910683351651562E-5"/>
                  <c:y val="1.7151131828916087E-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A65-49AA-98E1-4B3E04CC7024}"/>
                </c:ext>
              </c:extLst>
            </c:dLbl>
            <c:dLbl>
              <c:idx val="7"/>
              <c:layout>
                <c:manualLayout>
                  <c:x val="-7.3706375005437954E-4"/>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A65-49AA-98E1-4B3E04CC7024}"/>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Sheet1!$A$2:$A$9</c:f>
              <c:strCache>
                <c:ptCount val="8"/>
                <c:pt idx="0">
                  <c:v>
The DoBIH influences my bagging activity</c:v>
                </c:pt>
                <c:pt idx="1">
                  <c:v>
Time to call a halt to more Lake District lists</c:v>
                </c:pt>
                <c:pt idx="2">
                  <c:v>
Hill lists are not just for baggers, they have a topographical  function</c:v>
                </c:pt>
                <c:pt idx="3">
                  <c:v>
I support the efforts of surveyors to obtain accurate data on our hills</c:v>
                </c:pt>
                <c:pt idx="4">
                  <c:v>
Notability and popularity should be the criteria for inclusion of a list in the DoBIH</c:v>
                </c:pt>
                <c:pt idx="5">
                  <c:v>
The DoBIH should be more circumspect about adding lists that create new hills in the database than adding lists that don't</c:v>
                </c:pt>
                <c:pt idx="6">
                  <c:v>
There is scope for more regional lists</c:v>
                </c:pt>
                <c:pt idx="7">
                  <c:v>
The DoBIH is my main source of information on hills</c:v>
                </c:pt>
              </c:strCache>
            </c:strRef>
          </c:cat>
          <c:val>
            <c:numRef>
              <c:f>Sheet1!$B$2:$B$9</c:f>
              <c:numCache>
                <c:formatCode>0.00%</c:formatCode>
                <c:ptCount val="8"/>
                <c:pt idx="0">
                  <c:v>3.1847133757961783E-2</c:v>
                </c:pt>
                <c:pt idx="1">
                  <c:v>4.7770700636942678E-2</c:v>
                </c:pt>
                <c:pt idx="2">
                  <c:v>3.1847133757961789E-3</c:v>
                </c:pt>
                <c:pt idx="3">
                  <c:v>1.2738853503184716E-2</c:v>
                </c:pt>
                <c:pt idx="4">
                  <c:v>7.32484076433121E-2</c:v>
                </c:pt>
                <c:pt idx="5">
                  <c:v>4.1401273885350316E-2</c:v>
                </c:pt>
                <c:pt idx="6">
                  <c:v>2.8662420382165609E-2</c:v>
                </c:pt>
                <c:pt idx="7">
                  <c:v>2.2292993630573247E-2</c:v>
                </c:pt>
              </c:numCache>
            </c:numRef>
          </c:val>
          <c:extLst>
            <c:ext xmlns:c16="http://schemas.microsoft.com/office/drawing/2014/chart" uri="{C3380CC4-5D6E-409C-BE32-E72D297353CC}">
              <c16:uniqueId val="{00000000-5AEC-413E-A764-45D040EFD29C}"/>
            </c:ext>
          </c:extLst>
        </c:ser>
        <c:ser>
          <c:idx val="1"/>
          <c:order val="1"/>
          <c:tx>
            <c:strRef>
              <c:f>Sheet1!$C$1</c:f>
              <c:strCache>
                <c:ptCount val="1"/>
                <c:pt idx="0">
                  <c:v>Disagree</c:v>
                </c:pt>
              </c:strCache>
            </c:strRef>
          </c:tx>
          <c:spPr>
            <a:solidFill>
              <a:schemeClr val="accent2">
                <a:lumMod val="60000"/>
                <a:lumOff val="40000"/>
              </a:schemeClr>
            </a:soli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Sheet1!$A$2:$A$9</c:f>
              <c:strCache>
                <c:ptCount val="8"/>
                <c:pt idx="0">
                  <c:v>
The DoBIH influences my bagging activity</c:v>
                </c:pt>
                <c:pt idx="1">
                  <c:v>
Time to call a halt to more Lake District lists</c:v>
                </c:pt>
                <c:pt idx="2">
                  <c:v>
Hill lists are not just for baggers, they have a topographical  function</c:v>
                </c:pt>
                <c:pt idx="3">
                  <c:v>
I support the efforts of surveyors to obtain accurate data on our hills</c:v>
                </c:pt>
                <c:pt idx="4">
                  <c:v>
Notability and popularity should be the criteria for inclusion of a list in the DoBIH</c:v>
                </c:pt>
                <c:pt idx="5">
                  <c:v>
The DoBIH should be more circumspect about adding lists that create new hills in the database than adding lists that don't</c:v>
                </c:pt>
                <c:pt idx="6">
                  <c:v>
There is scope for more regional lists</c:v>
                </c:pt>
                <c:pt idx="7">
                  <c:v>
The DoBIH is my main source of information on hills</c:v>
                </c:pt>
              </c:strCache>
            </c:strRef>
          </c:cat>
          <c:val>
            <c:numRef>
              <c:f>Sheet1!$C$2:$C$9</c:f>
              <c:numCache>
                <c:formatCode>0.00%</c:formatCode>
                <c:ptCount val="8"/>
                <c:pt idx="0">
                  <c:v>0.13057324840764331</c:v>
                </c:pt>
                <c:pt idx="1">
                  <c:v>9.2356687898089179E-2</c:v>
                </c:pt>
                <c:pt idx="2">
                  <c:v>3.5031847133757961E-2</c:v>
                </c:pt>
                <c:pt idx="3">
                  <c:v>3.1847133757961783E-2</c:v>
                </c:pt>
                <c:pt idx="4">
                  <c:v>0.24522292993630571</c:v>
                </c:pt>
                <c:pt idx="5">
                  <c:v>0.15286624203821655</c:v>
                </c:pt>
                <c:pt idx="6">
                  <c:v>0.16878980891719744</c:v>
                </c:pt>
                <c:pt idx="7">
                  <c:v>0.10191082802547773</c:v>
                </c:pt>
              </c:numCache>
            </c:numRef>
          </c:val>
          <c:extLst>
            <c:ext xmlns:c16="http://schemas.microsoft.com/office/drawing/2014/chart" uri="{C3380CC4-5D6E-409C-BE32-E72D297353CC}">
              <c16:uniqueId val="{00000001-5AEC-413E-A764-45D040EFD29C}"/>
            </c:ext>
          </c:extLst>
        </c:ser>
        <c:ser>
          <c:idx val="2"/>
          <c:order val="2"/>
          <c:tx>
            <c:strRef>
              <c:f>Sheet1!$D$1</c:f>
              <c:strCache>
                <c:ptCount val="1"/>
                <c:pt idx="0">
                  <c:v>Neither agree nor disagree</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FFFF99"/>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Sheet1!$A$2:$A$9</c:f>
              <c:strCache>
                <c:ptCount val="8"/>
                <c:pt idx="0">
                  <c:v>
The DoBIH influences my bagging activity</c:v>
                </c:pt>
                <c:pt idx="1">
                  <c:v>
Time to call a halt to more Lake District lists</c:v>
                </c:pt>
                <c:pt idx="2">
                  <c:v>
Hill lists are not just for baggers, they have a topographical  function</c:v>
                </c:pt>
                <c:pt idx="3">
                  <c:v>
I support the efforts of surveyors to obtain accurate data on our hills</c:v>
                </c:pt>
                <c:pt idx="4">
                  <c:v>
Notability and popularity should be the criteria for inclusion of a list in the DoBIH</c:v>
                </c:pt>
                <c:pt idx="5">
                  <c:v>
The DoBIH should be more circumspect about adding lists that create new hills in the database than adding lists that don't</c:v>
                </c:pt>
                <c:pt idx="6">
                  <c:v>
There is scope for more regional lists</c:v>
                </c:pt>
                <c:pt idx="7">
                  <c:v>
The DoBIH is my main source of information on hills</c:v>
                </c:pt>
              </c:strCache>
            </c:strRef>
          </c:cat>
          <c:val>
            <c:numRef>
              <c:f>Sheet1!$D$2:$D$9</c:f>
              <c:numCache>
                <c:formatCode>0.00%</c:formatCode>
                <c:ptCount val="8"/>
                <c:pt idx="0">
                  <c:v>0.15923566878980891</c:v>
                </c:pt>
                <c:pt idx="1">
                  <c:v>0.4426751592356688</c:v>
                </c:pt>
                <c:pt idx="2">
                  <c:v>0.39171974522292996</c:v>
                </c:pt>
                <c:pt idx="3">
                  <c:v>9.5541401273885357E-2</c:v>
                </c:pt>
                <c:pt idx="4">
                  <c:v>0.42356687898089179</c:v>
                </c:pt>
                <c:pt idx="5">
                  <c:v>0.61146496815286622</c:v>
                </c:pt>
                <c:pt idx="6">
                  <c:v>0.48726114649681529</c:v>
                </c:pt>
                <c:pt idx="7">
                  <c:v>0.13057324840764331</c:v>
                </c:pt>
              </c:numCache>
            </c:numRef>
          </c:val>
          <c:extLst>
            <c:ext xmlns:c16="http://schemas.microsoft.com/office/drawing/2014/chart" uri="{C3380CC4-5D6E-409C-BE32-E72D297353CC}">
              <c16:uniqueId val="{00000002-5AEC-413E-A764-45D040EFD29C}"/>
            </c:ext>
          </c:extLst>
        </c:ser>
        <c:ser>
          <c:idx val="3"/>
          <c:order val="3"/>
          <c:tx>
            <c:strRef>
              <c:f>Sheet1!$E$1</c:f>
              <c:strCache>
                <c:ptCount val="1"/>
                <c:pt idx="0">
                  <c:v>Agree</c:v>
                </c:pt>
              </c:strCache>
            </c:strRef>
          </c:tx>
          <c:spPr>
            <a:solidFill>
              <a:schemeClr val="accent6">
                <a:lumMod val="40000"/>
                <a:lumOff val="60000"/>
              </a:schemeClr>
            </a:soli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Sheet1!$A$2:$A$9</c:f>
              <c:strCache>
                <c:ptCount val="8"/>
                <c:pt idx="0">
                  <c:v>
The DoBIH influences my bagging activity</c:v>
                </c:pt>
                <c:pt idx="1">
                  <c:v>
Time to call a halt to more Lake District lists</c:v>
                </c:pt>
                <c:pt idx="2">
                  <c:v>
Hill lists are not just for baggers, they have a topographical  function</c:v>
                </c:pt>
                <c:pt idx="3">
                  <c:v>
I support the efforts of surveyors to obtain accurate data on our hills</c:v>
                </c:pt>
                <c:pt idx="4">
                  <c:v>
Notability and popularity should be the criteria for inclusion of a list in the DoBIH</c:v>
                </c:pt>
                <c:pt idx="5">
                  <c:v>
The DoBIH should be more circumspect about adding lists that create new hills in the database than adding lists that don't</c:v>
                </c:pt>
                <c:pt idx="6">
                  <c:v>
There is scope for more regional lists</c:v>
                </c:pt>
                <c:pt idx="7">
                  <c:v>
The DoBIH is my main source of information on hills</c:v>
                </c:pt>
              </c:strCache>
            </c:strRef>
          </c:cat>
          <c:val>
            <c:numRef>
              <c:f>Sheet1!$E$2:$E$9</c:f>
              <c:numCache>
                <c:formatCode>0.00%</c:formatCode>
                <c:ptCount val="8"/>
                <c:pt idx="0">
                  <c:v>0.44585987261146498</c:v>
                </c:pt>
                <c:pt idx="1">
                  <c:v>0.24522292993630571</c:v>
                </c:pt>
                <c:pt idx="2">
                  <c:v>0.4426751592356688</c:v>
                </c:pt>
                <c:pt idx="3">
                  <c:v>0.48726114649681529</c:v>
                </c:pt>
                <c:pt idx="4">
                  <c:v>0.17834394904458598</c:v>
                </c:pt>
                <c:pt idx="5">
                  <c:v>0.12101910828025478</c:v>
                </c:pt>
                <c:pt idx="6">
                  <c:v>0.24203821656050956</c:v>
                </c:pt>
                <c:pt idx="7">
                  <c:v>0.33439490445859865</c:v>
                </c:pt>
              </c:numCache>
            </c:numRef>
          </c:val>
          <c:extLst>
            <c:ext xmlns:c16="http://schemas.microsoft.com/office/drawing/2014/chart" uri="{C3380CC4-5D6E-409C-BE32-E72D297353CC}">
              <c16:uniqueId val="{00000003-5AEC-413E-A764-45D040EFD29C}"/>
            </c:ext>
          </c:extLst>
        </c:ser>
        <c:ser>
          <c:idx val="4"/>
          <c:order val="4"/>
          <c:tx>
            <c:strRef>
              <c:f>Sheet1!$F$1</c:f>
              <c:strCache>
                <c:ptCount val="1"/>
                <c:pt idx="0">
                  <c:v>Agree strongly</c:v>
                </c:pt>
              </c:strCache>
            </c:strRef>
          </c:tx>
          <c:spPr>
            <a:solidFill>
              <a:schemeClr val="accent6">
                <a:lumMod val="75000"/>
              </a:schemeClr>
            </a:solidFill>
            <a:ln>
              <a:noFill/>
            </a:ln>
            <a:effectLst>
              <a:outerShdw blurRad="57150" dist="19050" dir="5400000" algn="ctr" rotWithShape="0">
                <a:srgbClr val="000000">
                  <a:alpha val="63000"/>
                </a:srgbClr>
              </a:outerShdw>
            </a:effectLst>
          </c:spPr>
          <c:invertIfNegative val="0"/>
          <c:dLbls>
            <c:dLbl>
              <c:idx val="5"/>
              <c:layout>
                <c:manualLayout>
                  <c:x val="2.2937293863488245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A65-49AA-98E1-4B3E04CC7024}"/>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Sheet1!$A$2:$A$9</c:f>
              <c:strCache>
                <c:ptCount val="8"/>
                <c:pt idx="0">
                  <c:v>
The DoBIH influences my bagging activity</c:v>
                </c:pt>
                <c:pt idx="1">
                  <c:v>
Time to call a halt to more Lake District lists</c:v>
                </c:pt>
                <c:pt idx="2">
                  <c:v>
Hill lists are not just for baggers, they have a topographical  function</c:v>
                </c:pt>
                <c:pt idx="3">
                  <c:v>
I support the efforts of surveyors to obtain accurate data on our hills</c:v>
                </c:pt>
                <c:pt idx="4">
                  <c:v>
Notability and popularity should be the criteria for inclusion of a list in the DoBIH</c:v>
                </c:pt>
                <c:pt idx="5">
                  <c:v>
The DoBIH should be more circumspect about adding lists that create new hills in the database than adding lists that don't</c:v>
                </c:pt>
                <c:pt idx="6">
                  <c:v>
There is scope for more regional lists</c:v>
                </c:pt>
                <c:pt idx="7">
                  <c:v>
The DoBIH is my main source of information on hills</c:v>
                </c:pt>
              </c:strCache>
            </c:strRef>
          </c:cat>
          <c:val>
            <c:numRef>
              <c:f>Sheet1!$F$2:$F$9</c:f>
              <c:numCache>
                <c:formatCode>0.00%</c:formatCode>
                <c:ptCount val="8"/>
                <c:pt idx="0">
                  <c:v>0.2070063694267516</c:v>
                </c:pt>
                <c:pt idx="1">
                  <c:v>0.14012738853503184</c:v>
                </c:pt>
                <c:pt idx="2">
                  <c:v>9.8726114649681534E-2</c:v>
                </c:pt>
                <c:pt idx="3">
                  <c:v>0.35668789808917195</c:v>
                </c:pt>
                <c:pt idx="4">
                  <c:v>4.1401273885350316E-2</c:v>
                </c:pt>
                <c:pt idx="5">
                  <c:v>2.2292993630573247E-2</c:v>
                </c:pt>
                <c:pt idx="6">
                  <c:v>3.5031847133757961E-2</c:v>
                </c:pt>
                <c:pt idx="7">
                  <c:v>0.38853503184713373</c:v>
                </c:pt>
              </c:numCache>
            </c:numRef>
          </c:val>
          <c:extLst>
            <c:ext xmlns:c16="http://schemas.microsoft.com/office/drawing/2014/chart" uri="{C3380CC4-5D6E-409C-BE32-E72D297353CC}">
              <c16:uniqueId val="{00000004-5AEC-413E-A764-45D040EFD29C}"/>
            </c:ext>
          </c:extLst>
        </c:ser>
        <c:ser>
          <c:idx val="5"/>
          <c:order val="5"/>
          <c:tx>
            <c:strRef>
              <c:f>Sheet1!$G$1</c:f>
              <c:strCache>
                <c:ptCount val="1"/>
                <c:pt idx="0">
                  <c:v>No answer</c:v>
                </c:pt>
              </c:strCache>
            </c:strRef>
          </c:tx>
          <c:spPr>
            <a:solidFill>
              <a:schemeClr val="tx1"/>
            </a:soli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overflow" horzOverflow="overflow" vert="horz" wrap="square" lIns="38100" tIns="19050" rIns="10800" bIns="19050" anchor="ctr" anchorCtr="1">
                <a:normAutofit/>
              </a:bodyPr>
              <a:lstStyle/>
              <a:p>
                <a:pPr>
                  <a:defRPr sz="1197" b="0" i="0" u="none" strike="noStrike" kern="1200" baseline="0">
                    <a:solidFill>
                      <a:schemeClr val="lt1">
                        <a:lumMod val="8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a:solidFill>
                        <a:schemeClr val="lt1">
                          <a:lumMod val="95000"/>
                          <a:alpha val="54000"/>
                        </a:schemeClr>
                      </a:solidFill>
                    </a:ln>
                    <a:effectLst/>
                  </c:spPr>
                </c15:leaderLines>
              </c:ext>
            </c:extLst>
          </c:dLbls>
          <c:cat>
            <c:strRef>
              <c:f>Sheet1!$A$2:$A$9</c:f>
              <c:strCache>
                <c:ptCount val="8"/>
                <c:pt idx="0">
                  <c:v>
The DoBIH influences my bagging activity</c:v>
                </c:pt>
                <c:pt idx="1">
                  <c:v>
Time to call a halt to more Lake District lists</c:v>
                </c:pt>
                <c:pt idx="2">
                  <c:v>
Hill lists are not just for baggers, they have a topographical  function</c:v>
                </c:pt>
                <c:pt idx="3">
                  <c:v>
I support the efforts of surveyors to obtain accurate data on our hills</c:v>
                </c:pt>
                <c:pt idx="4">
                  <c:v>
Notability and popularity should be the criteria for inclusion of a list in the DoBIH</c:v>
                </c:pt>
                <c:pt idx="5">
                  <c:v>
The DoBIH should be more circumspect about adding lists that create new hills in the database than adding lists that don't</c:v>
                </c:pt>
                <c:pt idx="6">
                  <c:v>
There is scope for more regional lists</c:v>
                </c:pt>
                <c:pt idx="7">
                  <c:v>
The DoBIH is my main source of information on hills</c:v>
                </c:pt>
              </c:strCache>
            </c:strRef>
          </c:cat>
          <c:val>
            <c:numRef>
              <c:f>Sheet1!$G$2:$G$9</c:f>
              <c:numCache>
                <c:formatCode>0.00%</c:formatCode>
                <c:ptCount val="8"/>
                <c:pt idx="0">
                  <c:v>2.5477707006369432E-2</c:v>
                </c:pt>
                <c:pt idx="1">
                  <c:v>3.1847133757961783E-2</c:v>
                </c:pt>
                <c:pt idx="2">
                  <c:v>2.8662420382165609E-2</c:v>
                </c:pt>
                <c:pt idx="3">
                  <c:v>1.5923566878980892E-2</c:v>
                </c:pt>
                <c:pt idx="4">
                  <c:v>3.8216560509554139E-2</c:v>
                </c:pt>
                <c:pt idx="5">
                  <c:v>5.0955414012738863E-2</c:v>
                </c:pt>
                <c:pt idx="6">
                  <c:v>3.8216560509554139E-2</c:v>
                </c:pt>
                <c:pt idx="7">
                  <c:v>2.2292993630573247E-2</c:v>
                </c:pt>
              </c:numCache>
            </c:numRef>
          </c:val>
          <c:extLst>
            <c:ext xmlns:c16="http://schemas.microsoft.com/office/drawing/2014/chart" uri="{C3380CC4-5D6E-409C-BE32-E72D297353CC}">
              <c16:uniqueId val="{00000005-5AEC-413E-A764-45D040EFD29C}"/>
            </c:ext>
          </c:extLst>
        </c:ser>
        <c:dLbls>
          <c:dLblPos val="inEnd"/>
          <c:showLegendKey val="0"/>
          <c:showVal val="1"/>
          <c:showCatName val="0"/>
          <c:showSerName val="0"/>
          <c:showPercent val="0"/>
          <c:showBubbleSize val="0"/>
        </c:dLbls>
        <c:gapWidth val="100"/>
        <c:overlap val="10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350"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r>
                  <a:rPr lang="en-GB" sz="1100" b="0" cap="none" dirty="0"/>
                  <a:t>% of</a:t>
                </a:r>
                <a:r>
                  <a:rPr lang="en-GB" sz="1100" b="0" cap="none" baseline="0" dirty="0"/>
                  <a:t> </a:t>
                </a:r>
                <a:r>
                  <a:rPr lang="en-GB" sz="1100" b="0" cap="none" dirty="0"/>
                  <a:t>respondents (314)</a:t>
                </a:r>
              </a:p>
            </c:rich>
          </c:tx>
          <c:overlay val="0"/>
          <c:spPr>
            <a:noFill/>
            <a:ln>
              <a:noFill/>
            </a:ln>
            <a:effectLst/>
          </c:spPr>
          <c:txPr>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endParaRPr lang="en-US"/>
            </a:p>
          </c:txPr>
        </c:title>
        <c:numFmt formatCode="0.00%"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valAx>
      <c:spPr>
        <a:noFill/>
        <a:ln>
          <a:noFill/>
        </a:ln>
        <a:effectLst/>
      </c:spPr>
    </c:plotArea>
    <c:legend>
      <c:legendPos val="b"/>
      <c:layout>
        <c:manualLayout>
          <c:xMode val="edge"/>
          <c:yMode val="edge"/>
          <c:x val="0.32651382301565995"/>
          <c:y val="0.94235641801355929"/>
          <c:w val="0.67038819744386446"/>
          <c:h val="4.457441953280660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1689394803910379"/>
          <c:y val="6.3468963912132012E-2"/>
          <c:w val="0.58310605196089615"/>
          <c:h val="0.8669452925202713"/>
        </c:manualLayout>
      </c:layout>
      <c:barChart>
        <c:barDir val="bar"/>
        <c:grouping val="stacked"/>
        <c:varyColors val="0"/>
        <c:ser>
          <c:idx val="0"/>
          <c:order val="0"/>
          <c:tx>
            <c:strRef>
              <c:f>Sheet1!$B$1</c:f>
              <c:strCache>
                <c:ptCount val="1"/>
                <c:pt idx="0">
                  <c:v>Disagree strongly</c:v>
                </c:pt>
              </c:strCache>
            </c:strRef>
          </c:tx>
          <c:spPr>
            <a:solidFill>
              <a:srgbClr val="C00000"/>
            </a:solidFill>
            <a:ln>
              <a:noFill/>
            </a:ln>
            <a:effectLst>
              <a:outerShdw blurRad="57150" dist="19050" dir="5400000" algn="ctr" rotWithShape="0">
                <a:srgbClr val="000000">
                  <a:alpha val="63000"/>
                </a:srgbClr>
              </a:outerShdw>
            </a:effectLst>
          </c:spPr>
          <c:invertIfNegative val="0"/>
          <c:dLbls>
            <c:dLbl>
              <c:idx val="2"/>
              <c:numFmt formatCode="0%" sourceLinked="0"/>
              <c:spPr>
                <a:noFill/>
                <a:ln>
                  <a:noFill/>
                </a:ln>
                <a:effectLst/>
              </c:spPr>
              <c:txPr>
                <a:bodyPr rot="0" spcFirstLastPara="1" vertOverflow="overflow" horzOverflow="overflow" vert="horz" wrap="square" lIns="10800" tIns="19050" rIns="10800" bIns="19050" anchor="ctr" anchorCtr="1">
                  <a:norm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0-DA65-49AA-98E1-4B3E04CC7024}"/>
                </c:ext>
              </c:extLst>
            </c:dLbl>
            <c:dLbl>
              <c:idx val="5"/>
              <c:layout>
                <c:manualLayout>
                  <c:x val="-1.2615511624918535E-2"/>
                  <c:y val="1.089096871136179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40C-4D51-BEC9-7E83635D15D9}"/>
                </c:ext>
              </c:extLst>
            </c:dLbl>
            <c:numFmt formatCode="0%" sourceLinked="0"/>
            <c:spPr>
              <a:noFill/>
              <a:ln>
                <a:noFill/>
              </a:ln>
              <a:effectLst/>
            </c:spPr>
            <c:txPr>
              <a:bodyPr rot="0" spcFirstLastPara="1" vertOverflow="overflow" horzOverflow="overflow" vert="horz" wrap="square" lIns="38100" tIns="19050" rIns="38100" bIns="19050" anchor="ctr" anchorCtr="1">
                <a:norm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a:solidFill>
                        <a:schemeClr val="lt1">
                          <a:lumMod val="95000"/>
                          <a:alpha val="54000"/>
                        </a:schemeClr>
                      </a:solidFill>
                    </a:ln>
                    <a:effectLst/>
                  </c:spPr>
                </c15:leaderLines>
              </c:ext>
            </c:extLst>
          </c:dLbls>
          <c:cat>
            <c:strRef>
              <c:f>Sheet1!$A$2:$A$9</c:f>
              <c:strCache>
                <c:ptCount val="8"/>
                <c:pt idx="0">
                  <c:v>
There should be no new hill lists based on guidebooks</c:v>
                </c:pt>
                <c:pt idx="1">
                  <c:v>
Lists that fulfil a topographical function e.g. Subsimms and Subdodds deserve their inclusion even if few people bag them</c:v>
                </c:pt>
                <c:pt idx="2">
                  <c:v>
The DoBIH should seek to influence baggers’ objectives through the lists it offers</c:v>
                </c:pt>
                <c:pt idx="3">
                  <c:v>
Detailed hill data that doesn’t relate to summit location and height is of little interest to me</c:v>
                </c:pt>
                <c:pt idx="4">
                  <c:v>
There is no need for any more hill lists</c:v>
                </c:pt>
                <c:pt idx="5">
                  <c:v>
A hill’s name is an important part of its data</c:v>
                </c:pt>
                <c:pt idx="6">
                  <c:v>
The proliferation of lists with different height and drop criteria is confusing</c:v>
                </c:pt>
                <c:pt idx="7">
                  <c:v>
The Isle of Man should be included in pan-GB lists</c:v>
                </c:pt>
              </c:strCache>
            </c:strRef>
          </c:cat>
          <c:val>
            <c:numRef>
              <c:f>Sheet1!$B$2:$B$9</c:f>
              <c:numCache>
                <c:formatCode>0.00%</c:formatCode>
                <c:ptCount val="8"/>
                <c:pt idx="0">
                  <c:v>3.5031847133757961E-2</c:v>
                </c:pt>
                <c:pt idx="1">
                  <c:v>2.8662420382165609E-2</c:v>
                </c:pt>
                <c:pt idx="2">
                  <c:v>0.14968152866242038</c:v>
                </c:pt>
                <c:pt idx="3">
                  <c:v>0.12738853503184713</c:v>
                </c:pt>
                <c:pt idx="4">
                  <c:v>7.32484076433121E-2</c:v>
                </c:pt>
                <c:pt idx="5">
                  <c:v>6.3694267515923579E-3</c:v>
                </c:pt>
                <c:pt idx="6">
                  <c:v>8.2802547770700632E-2</c:v>
                </c:pt>
                <c:pt idx="7">
                  <c:v>9.5541401273885346E-3</c:v>
                </c:pt>
              </c:numCache>
            </c:numRef>
          </c:val>
          <c:extLst>
            <c:ext xmlns:c16="http://schemas.microsoft.com/office/drawing/2014/chart" uri="{C3380CC4-5D6E-409C-BE32-E72D297353CC}">
              <c16:uniqueId val="{00000000-5AEC-413E-A764-45D040EFD29C}"/>
            </c:ext>
          </c:extLst>
        </c:ser>
        <c:ser>
          <c:idx val="1"/>
          <c:order val="1"/>
          <c:tx>
            <c:strRef>
              <c:f>Sheet1!$C$1</c:f>
              <c:strCache>
                <c:ptCount val="1"/>
                <c:pt idx="0">
                  <c:v>Disagree</c:v>
                </c:pt>
              </c:strCache>
            </c:strRef>
          </c:tx>
          <c:spPr>
            <a:solidFill>
              <a:schemeClr val="accent2">
                <a:lumMod val="60000"/>
                <a:lumOff val="40000"/>
              </a:schemeClr>
            </a:solidFill>
            <a:ln>
              <a:noFill/>
            </a:ln>
            <a:effectLst>
              <a:outerShdw blurRad="57150" dist="19050" dir="5400000" algn="ctr" rotWithShape="0">
                <a:srgbClr val="000000">
                  <a:alpha val="63000"/>
                </a:srgbClr>
              </a:outerShdw>
            </a:effectLst>
          </c:spPr>
          <c:invertIfNegative val="0"/>
          <c:dLbls>
            <c:dLbl>
              <c:idx val="5"/>
              <c:layout>
                <c:manualLayout>
                  <c:x val="-8.4102439274234993E-17"/>
                  <c:y val="3.7029636641266413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40C-4D51-BEC9-7E83635D15D9}"/>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Sheet1!$A$2:$A$9</c:f>
              <c:strCache>
                <c:ptCount val="8"/>
                <c:pt idx="0">
                  <c:v>
There should be no new hill lists based on guidebooks</c:v>
                </c:pt>
                <c:pt idx="1">
                  <c:v>
Lists that fulfil a topographical function e.g. Subsimms and Subdodds deserve their inclusion even if few people bag them</c:v>
                </c:pt>
                <c:pt idx="2">
                  <c:v>
The DoBIH should seek to influence baggers’ objectives through the lists it offers</c:v>
                </c:pt>
                <c:pt idx="3">
                  <c:v>
Detailed hill data that doesn’t relate to summit location and height is of little interest to me</c:v>
                </c:pt>
                <c:pt idx="4">
                  <c:v>
There is no need for any more hill lists</c:v>
                </c:pt>
                <c:pt idx="5">
                  <c:v>
A hill’s name is an important part of its data</c:v>
                </c:pt>
                <c:pt idx="6">
                  <c:v>
The proliferation of lists with different height and drop criteria is confusing</c:v>
                </c:pt>
                <c:pt idx="7">
                  <c:v>
The Isle of Man should be included in pan-GB lists</c:v>
                </c:pt>
              </c:strCache>
            </c:strRef>
          </c:cat>
          <c:val>
            <c:numRef>
              <c:f>Sheet1!$C$2:$C$9</c:f>
              <c:numCache>
                <c:formatCode>0.00%</c:formatCode>
                <c:ptCount val="8"/>
                <c:pt idx="0">
                  <c:v>0.16878980891719744</c:v>
                </c:pt>
                <c:pt idx="1">
                  <c:v>9.2356687898089179E-2</c:v>
                </c:pt>
                <c:pt idx="2">
                  <c:v>0.34713375796178342</c:v>
                </c:pt>
                <c:pt idx="3">
                  <c:v>0.4140127388535032</c:v>
                </c:pt>
                <c:pt idx="4">
                  <c:v>0.25477707006369427</c:v>
                </c:pt>
                <c:pt idx="5">
                  <c:v>6.3694267515923579E-3</c:v>
                </c:pt>
                <c:pt idx="6">
                  <c:v>0.29617834394904458</c:v>
                </c:pt>
                <c:pt idx="7">
                  <c:v>7.0063694267515922E-2</c:v>
                </c:pt>
              </c:numCache>
            </c:numRef>
          </c:val>
          <c:extLst>
            <c:ext xmlns:c16="http://schemas.microsoft.com/office/drawing/2014/chart" uri="{C3380CC4-5D6E-409C-BE32-E72D297353CC}">
              <c16:uniqueId val="{00000001-5AEC-413E-A764-45D040EFD29C}"/>
            </c:ext>
          </c:extLst>
        </c:ser>
        <c:ser>
          <c:idx val="2"/>
          <c:order val="2"/>
          <c:tx>
            <c:strRef>
              <c:f>Sheet1!$D$1</c:f>
              <c:strCache>
                <c:ptCount val="1"/>
                <c:pt idx="0">
                  <c:v>Neither agree nor disagree</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FFFF99"/>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Sheet1!$A$2:$A$9</c:f>
              <c:strCache>
                <c:ptCount val="8"/>
                <c:pt idx="0">
                  <c:v>
There should be no new hill lists based on guidebooks</c:v>
                </c:pt>
                <c:pt idx="1">
                  <c:v>
Lists that fulfil a topographical function e.g. Subsimms and Subdodds deserve their inclusion even if few people bag them</c:v>
                </c:pt>
                <c:pt idx="2">
                  <c:v>
The DoBIH should seek to influence baggers’ objectives through the lists it offers</c:v>
                </c:pt>
                <c:pt idx="3">
                  <c:v>
Detailed hill data that doesn’t relate to summit location and height is of little interest to me</c:v>
                </c:pt>
                <c:pt idx="4">
                  <c:v>
There is no need for any more hill lists</c:v>
                </c:pt>
                <c:pt idx="5">
                  <c:v>
A hill’s name is an important part of its data</c:v>
                </c:pt>
                <c:pt idx="6">
                  <c:v>
The proliferation of lists with different height and drop criteria is confusing</c:v>
                </c:pt>
                <c:pt idx="7">
                  <c:v>
The Isle of Man should be included in pan-GB lists</c:v>
                </c:pt>
              </c:strCache>
            </c:strRef>
          </c:cat>
          <c:val>
            <c:numRef>
              <c:f>Sheet1!$D$2:$D$9</c:f>
              <c:numCache>
                <c:formatCode>0.00%</c:formatCode>
                <c:ptCount val="8"/>
                <c:pt idx="0">
                  <c:v>0.44585987261146498</c:v>
                </c:pt>
                <c:pt idx="1">
                  <c:v>0.32802547770700635</c:v>
                </c:pt>
                <c:pt idx="2">
                  <c:v>0.38853503184713373</c:v>
                </c:pt>
                <c:pt idx="3">
                  <c:v>0.24522292993630571</c:v>
                </c:pt>
                <c:pt idx="4">
                  <c:v>0.42993630573248409</c:v>
                </c:pt>
                <c:pt idx="5">
                  <c:v>3.5031847133757961E-2</c:v>
                </c:pt>
                <c:pt idx="6">
                  <c:v>0.30573248407643311</c:v>
                </c:pt>
                <c:pt idx="7">
                  <c:v>0.30254777070063693</c:v>
                </c:pt>
              </c:numCache>
            </c:numRef>
          </c:val>
          <c:extLst>
            <c:ext xmlns:c16="http://schemas.microsoft.com/office/drawing/2014/chart" uri="{C3380CC4-5D6E-409C-BE32-E72D297353CC}">
              <c16:uniqueId val="{00000002-5AEC-413E-A764-45D040EFD29C}"/>
            </c:ext>
          </c:extLst>
        </c:ser>
        <c:ser>
          <c:idx val="3"/>
          <c:order val="3"/>
          <c:tx>
            <c:strRef>
              <c:f>Sheet1!$E$1</c:f>
              <c:strCache>
                <c:ptCount val="1"/>
                <c:pt idx="0">
                  <c:v>Agree</c:v>
                </c:pt>
              </c:strCache>
            </c:strRef>
          </c:tx>
          <c:spPr>
            <a:solidFill>
              <a:schemeClr val="accent6">
                <a:lumMod val="40000"/>
                <a:lumOff val="60000"/>
              </a:schemeClr>
            </a:soli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Sheet1!$A$2:$A$9</c:f>
              <c:strCache>
                <c:ptCount val="8"/>
                <c:pt idx="0">
                  <c:v>
There should be no new hill lists based on guidebooks</c:v>
                </c:pt>
                <c:pt idx="1">
                  <c:v>
Lists that fulfil a topographical function e.g. Subsimms and Subdodds deserve their inclusion even if few people bag them</c:v>
                </c:pt>
                <c:pt idx="2">
                  <c:v>
The DoBIH should seek to influence baggers’ objectives through the lists it offers</c:v>
                </c:pt>
                <c:pt idx="3">
                  <c:v>
Detailed hill data that doesn’t relate to summit location and height is of little interest to me</c:v>
                </c:pt>
                <c:pt idx="4">
                  <c:v>
There is no need for any more hill lists</c:v>
                </c:pt>
                <c:pt idx="5">
                  <c:v>
A hill’s name is an important part of its data</c:v>
                </c:pt>
                <c:pt idx="6">
                  <c:v>
The proliferation of lists with different height and drop criteria is confusing</c:v>
                </c:pt>
                <c:pt idx="7">
                  <c:v>
The Isle of Man should be included in pan-GB lists</c:v>
                </c:pt>
              </c:strCache>
            </c:strRef>
          </c:cat>
          <c:val>
            <c:numRef>
              <c:f>Sheet1!$E$2:$E$9</c:f>
              <c:numCache>
                <c:formatCode>0.00%</c:formatCode>
                <c:ptCount val="8"/>
                <c:pt idx="0">
                  <c:v>0.26751592356687898</c:v>
                </c:pt>
                <c:pt idx="1">
                  <c:v>0.42356687898089179</c:v>
                </c:pt>
                <c:pt idx="2">
                  <c:v>7.6433121019108277E-2</c:v>
                </c:pt>
                <c:pt idx="3">
                  <c:v>0.16878980891719744</c:v>
                </c:pt>
                <c:pt idx="4">
                  <c:v>0.18152866242038215</c:v>
                </c:pt>
                <c:pt idx="5">
                  <c:v>0.50318471337579618</c:v>
                </c:pt>
                <c:pt idx="6">
                  <c:v>0.24840764331210191</c:v>
                </c:pt>
                <c:pt idx="7">
                  <c:v>0.43949044585987257</c:v>
                </c:pt>
              </c:numCache>
            </c:numRef>
          </c:val>
          <c:extLst>
            <c:ext xmlns:c16="http://schemas.microsoft.com/office/drawing/2014/chart" uri="{C3380CC4-5D6E-409C-BE32-E72D297353CC}">
              <c16:uniqueId val="{00000003-5AEC-413E-A764-45D040EFD29C}"/>
            </c:ext>
          </c:extLst>
        </c:ser>
        <c:ser>
          <c:idx val="4"/>
          <c:order val="4"/>
          <c:tx>
            <c:strRef>
              <c:f>Sheet1!$F$1</c:f>
              <c:strCache>
                <c:ptCount val="1"/>
                <c:pt idx="0">
                  <c:v>Agree strongly</c:v>
                </c:pt>
              </c:strCache>
            </c:strRef>
          </c:tx>
          <c:spPr>
            <a:solidFill>
              <a:schemeClr val="accent6">
                <a:lumMod val="75000"/>
              </a:schemeClr>
            </a:solidFill>
            <a:ln>
              <a:noFill/>
            </a:ln>
            <a:effectLst>
              <a:outerShdw blurRad="57150" dist="19050" dir="5400000" algn="ctr" rotWithShape="0">
                <a:srgbClr val="000000">
                  <a:alpha val="63000"/>
                </a:srgbClr>
              </a:outerShdw>
            </a:effectLst>
          </c:spPr>
          <c:invertIfNegative val="0"/>
          <c:dLbls>
            <c:dLbl>
              <c:idx val="2"/>
              <c:layout>
                <c:manualLayout>
                  <c:x val="5.7343234658718926E-3"/>
                  <c:y val="2.396030267631410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40C-4D51-BEC9-7E83635D15D9}"/>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Sheet1!$A$2:$A$9</c:f>
              <c:strCache>
                <c:ptCount val="8"/>
                <c:pt idx="0">
                  <c:v>
There should be no new hill lists based on guidebooks</c:v>
                </c:pt>
                <c:pt idx="1">
                  <c:v>
Lists that fulfil a topographical function e.g. Subsimms and Subdodds deserve their inclusion even if few people bag them</c:v>
                </c:pt>
                <c:pt idx="2">
                  <c:v>
The DoBIH should seek to influence baggers’ objectives through the lists it offers</c:v>
                </c:pt>
                <c:pt idx="3">
                  <c:v>
Detailed hill data that doesn’t relate to summit location and height is of little interest to me</c:v>
                </c:pt>
                <c:pt idx="4">
                  <c:v>
There is no need for any more hill lists</c:v>
                </c:pt>
                <c:pt idx="5">
                  <c:v>
A hill’s name is an important part of its data</c:v>
                </c:pt>
                <c:pt idx="6">
                  <c:v>
The proliferation of lists with different height and drop criteria is confusing</c:v>
                </c:pt>
                <c:pt idx="7">
                  <c:v>
The Isle of Man should be included in pan-GB lists</c:v>
                </c:pt>
              </c:strCache>
            </c:strRef>
          </c:cat>
          <c:val>
            <c:numRef>
              <c:f>Sheet1!$F$2:$F$9</c:f>
              <c:numCache>
                <c:formatCode>0.00%</c:formatCode>
                <c:ptCount val="8"/>
                <c:pt idx="0">
                  <c:v>4.7770700636942678E-2</c:v>
                </c:pt>
                <c:pt idx="1">
                  <c:v>0.10509554140127389</c:v>
                </c:pt>
                <c:pt idx="2">
                  <c:v>9.5541401273885346E-3</c:v>
                </c:pt>
                <c:pt idx="3">
                  <c:v>2.8662420382165609E-2</c:v>
                </c:pt>
                <c:pt idx="4">
                  <c:v>3.1847133757961783E-2</c:v>
                </c:pt>
                <c:pt idx="5">
                  <c:v>0.43630573248407645</c:v>
                </c:pt>
                <c:pt idx="6">
                  <c:v>3.1847133757961783E-2</c:v>
                </c:pt>
                <c:pt idx="7">
                  <c:v>0.14968152866242038</c:v>
                </c:pt>
              </c:numCache>
            </c:numRef>
          </c:val>
          <c:extLst>
            <c:ext xmlns:c16="http://schemas.microsoft.com/office/drawing/2014/chart" uri="{C3380CC4-5D6E-409C-BE32-E72D297353CC}">
              <c16:uniqueId val="{00000004-5AEC-413E-A764-45D040EFD29C}"/>
            </c:ext>
          </c:extLst>
        </c:ser>
        <c:ser>
          <c:idx val="5"/>
          <c:order val="5"/>
          <c:tx>
            <c:strRef>
              <c:f>Sheet1!$G$1</c:f>
              <c:strCache>
                <c:ptCount val="1"/>
                <c:pt idx="0">
                  <c:v>No answer</c:v>
                </c:pt>
              </c:strCache>
            </c:strRef>
          </c:tx>
          <c:spPr>
            <a:solidFill>
              <a:schemeClr val="tx1"/>
            </a:solidFill>
            <a:ln>
              <a:noFill/>
            </a:ln>
            <a:effectLst>
              <a:outerShdw blurRad="57150" dist="19050" dir="5400000" algn="ctr" rotWithShape="0">
                <a:srgbClr val="000000">
                  <a:alpha val="63000"/>
                </a:srgbClr>
              </a:outerShdw>
            </a:effectLst>
          </c:spPr>
          <c:invertIfNegative val="0"/>
          <c:dLbls>
            <c:dLbl>
              <c:idx val="3"/>
              <c:layout>
                <c:manualLayout>
                  <c:x val="-1.6820487854846999E-16"/>
                  <c:y val="2.831651864954054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AEC-413E-A764-45D040EFD29C}"/>
                </c:ext>
              </c:extLst>
            </c:dLbl>
            <c:numFmt formatCode="0%" sourceLinked="0"/>
            <c:spPr>
              <a:noFill/>
              <a:ln>
                <a:noFill/>
              </a:ln>
              <a:effectLst/>
            </c:spPr>
            <c:txPr>
              <a:bodyPr rot="0" spcFirstLastPara="1" vertOverflow="overflow" horzOverflow="overflow" vert="horz" wrap="square" lIns="38100" tIns="19050" rIns="7200" bIns="19050" anchor="ctr" anchorCtr="1">
                <a:normAutofit/>
              </a:bodyPr>
              <a:lstStyle/>
              <a:p>
                <a:pPr>
                  <a:defRPr sz="1197" b="0" i="0" u="none" strike="noStrike" kern="1200" baseline="0">
                    <a:solidFill>
                      <a:schemeClr val="lt1">
                        <a:lumMod val="8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a:solidFill>
                        <a:schemeClr val="lt1">
                          <a:lumMod val="95000"/>
                          <a:alpha val="54000"/>
                        </a:schemeClr>
                      </a:solidFill>
                    </a:ln>
                    <a:effectLst/>
                  </c:spPr>
                </c15:leaderLines>
              </c:ext>
            </c:extLst>
          </c:dLbls>
          <c:cat>
            <c:strRef>
              <c:f>Sheet1!$A$2:$A$9</c:f>
              <c:strCache>
                <c:ptCount val="8"/>
                <c:pt idx="0">
                  <c:v>
There should be no new hill lists based on guidebooks</c:v>
                </c:pt>
                <c:pt idx="1">
                  <c:v>
Lists that fulfil a topographical function e.g. Subsimms and Subdodds deserve their inclusion even if few people bag them</c:v>
                </c:pt>
                <c:pt idx="2">
                  <c:v>
The DoBIH should seek to influence baggers’ objectives through the lists it offers</c:v>
                </c:pt>
                <c:pt idx="3">
                  <c:v>
Detailed hill data that doesn’t relate to summit location and height is of little interest to me</c:v>
                </c:pt>
                <c:pt idx="4">
                  <c:v>
There is no need for any more hill lists</c:v>
                </c:pt>
                <c:pt idx="5">
                  <c:v>
A hill’s name is an important part of its data</c:v>
                </c:pt>
                <c:pt idx="6">
                  <c:v>
The proliferation of lists with different height and drop criteria is confusing</c:v>
                </c:pt>
                <c:pt idx="7">
                  <c:v>
The Isle of Man should be included in pan-GB lists</c:v>
                </c:pt>
              </c:strCache>
            </c:strRef>
          </c:cat>
          <c:val>
            <c:numRef>
              <c:f>Sheet1!$G$2:$G$9</c:f>
              <c:numCache>
                <c:formatCode>0.00%</c:formatCode>
                <c:ptCount val="8"/>
                <c:pt idx="0">
                  <c:v>3.5031847133757961E-2</c:v>
                </c:pt>
                <c:pt idx="1">
                  <c:v>2.2292993630573247E-2</c:v>
                </c:pt>
                <c:pt idx="2">
                  <c:v>2.8662420382165609E-2</c:v>
                </c:pt>
                <c:pt idx="3">
                  <c:v>1.5923566878980892E-2</c:v>
                </c:pt>
                <c:pt idx="4">
                  <c:v>2.8662420382165609E-2</c:v>
                </c:pt>
                <c:pt idx="5">
                  <c:v>1.2738853503184716E-2</c:v>
                </c:pt>
                <c:pt idx="6">
                  <c:v>3.5031847133757961E-2</c:v>
                </c:pt>
                <c:pt idx="7">
                  <c:v>2.8662420382165609E-2</c:v>
                </c:pt>
              </c:numCache>
            </c:numRef>
          </c:val>
          <c:extLst>
            <c:ext xmlns:c16="http://schemas.microsoft.com/office/drawing/2014/chart" uri="{C3380CC4-5D6E-409C-BE32-E72D297353CC}">
              <c16:uniqueId val="{00000005-5AEC-413E-A764-45D040EFD29C}"/>
            </c:ext>
          </c:extLst>
        </c:ser>
        <c:dLbls>
          <c:dLblPos val="inEnd"/>
          <c:showLegendKey val="0"/>
          <c:showVal val="1"/>
          <c:showCatName val="0"/>
          <c:showSerName val="0"/>
          <c:showPercent val="0"/>
          <c:showBubbleSize val="0"/>
        </c:dLbls>
        <c:gapWidth val="100"/>
        <c:overlap val="10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350"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r>
                  <a:rPr lang="en-GB" sz="1100" b="0" cap="none" dirty="0"/>
                  <a:t>% of</a:t>
                </a:r>
                <a:r>
                  <a:rPr lang="en-GB" sz="1100" b="0" cap="none" baseline="0" dirty="0"/>
                  <a:t> </a:t>
                </a:r>
                <a:r>
                  <a:rPr lang="en-GB" sz="1100" b="0" cap="none" dirty="0"/>
                  <a:t>respondents (314)</a:t>
                </a:r>
              </a:p>
            </c:rich>
          </c:tx>
          <c:overlay val="0"/>
          <c:spPr>
            <a:noFill/>
            <a:ln>
              <a:noFill/>
            </a:ln>
            <a:effectLst/>
          </c:spPr>
          <c:txPr>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endParaRPr lang="en-US"/>
            </a:p>
          </c:txPr>
        </c:title>
        <c:numFmt formatCode="0.00%"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valAx>
      <c:spPr>
        <a:noFill/>
        <a:ln>
          <a:noFill/>
        </a:ln>
        <a:effectLst/>
      </c:spPr>
    </c:plotArea>
    <c:legend>
      <c:legendPos val="b"/>
      <c:layout>
        <c:manualLayout>
          <c:xMode val="edge"/>
          <c:yMode val="edge"/>
          <c:x val="0.32651382301565995"/>
          <c:y val="0.94235641801355929"/>
          <c:w val="0.67038819744386446"/>
          <c:h val="4.457441953280660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1689394803910379"/>
          <c:y val="6.3468963912132012E-2"/>
          <c:w val="0.58310605196089615"/>
          <c:h val="0.8669452925202713"/>
        </c:manualLayout>
      </c:layout>
      <c:barChart>
        <c:barDir val="bar"/>
        <c:grouping val="stacked"/>
        <c:varyColors val="0"/>
        <c:ser>
          <c:idx val="0"/>
          <c:order val="0"/>
          <c:tx>
            <c:strRef>
              <c:f>Sheet1!$B$1</c:f>
              <c:strCache>
                <c:ptCount val="1"/>
                <c:pt idx="0">
                  <c:v>Disagree strongly</c:v>
                </c:pt>
              </c:strCache>
            </c:strRef>
          </c:tx>
          <c:spPr>
            <a:solidFill>
              <a:srgbClr val="C00000"/>
            </a:solidFill>
            <a:ln>
              <a:noFill/>
            </a:ln>
            <a:effectLst>
              <a:outerShdw blurRad="57150" dist="19050" dir="5400000" algn="ctr" rotWithShape="0">
                <a:srgbClr val="000000">
                  <a:alpha val="63000"/>
                </a:srgbClr>
              </a:outerShdw>
            </a:effectLst>
          </c:spPr>
          <c:invertIfNegative val="0"/>
          <c:dLbls>
            <c:dLbl>
              <c:idx val="2"/>
              <c:layout>
                <c:manualLayout>
                  <c:x val="-1.1468646931744122E-3"/>
                  <c:y val="3.9207658872220469E-2"/>
                </c:manualLayout>
              </c:layout>
              <c:numFmt formatCode="0.0%" sourceLinked="0"/>
              <c:spPr>
                <a:noFill/>
                <a:ln>
                  <a:noFill/>
                </a:ln>
                <a:effectLst/>
              </c:spPr>
              <c:txPr>
                <a:bodyPr rot="0" spcFirstLastPara="1" vertOverflow="overflow" horzOverflow="overflow" vert="horz" wrap="square" lIns="10800" tIns="19050" rIns="10800" bIns="19050" anchor="ctr" anchorCtr="1">
                  <a:norm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0-DA65-49AA-98E1-4B3E04CC7024}"/>
                </c:ext>
              </c:extLst>
            </c:dLbl>
            <c:numFmt formatCode="0%" sourceLinked="0"/>
            <c:spPr>
              <a:noFill/>
              <a:ln>
                <a:noFill/>
              </a:ln>
              <a:effectLst/>
            </c:spPr>
            <c:txPr>
              <a:bodyPr rot="0" spcFirstLastPara="1" vertOverflow="overflow" horzOverflow="overflow" vert="horz" wrap="square" lIns="38100" tIns="19050" rIns="38100" bIns="19050" anchor="ctr" anchorCtr="1">
                <a:norm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a:solidFill>
                        <a:schemeClr val="lt1">
                          <a:lumMod val="95000"/>
                          <a:alpha val="54000"/>
                        </a:schemeClr>
                      </a:solidFill>
                    </a:ln>
                    <a:effectLst/>
                  </c:spPr>
                </c15:leaderLines>
              </c:ext>
            </c:extLst>
          </c:dLbls>
          <c:cat>
            <c:strRef>
              <c:f>Sheet1!$A$2:$A$9</c:f>
              <c:strCache>
                <c:ptCount val="8"/>
                <c:pt idx="0">
                  <c:v>
Separation by distance is a valid criterion for a list</c:v>
                </c:pt>
                <c:pt idx="1">
                  <c:v>
A historically important list deserves to be in the database even if nobody is bagging it</c:v>
                </c:pt>
                <c:pt idx="2">
                  <c:v>
The quality of hill data is important to me</c:v>
                </c:pt>
                <c:pt idx="3">
                  <c:v>
The DoBIH should include locally known hill names that don’t appear on OS maps</c:v>
                </c:pt>
                <c:pt idx="4">
                  <c:v>
A list whose popularity has declined to an insignificant level should be removed from the database</c:v>
                </c:pt>
                <c:pt idx="5">
                  <c:v>
The DoBIH should satisfy as many baggers as possible, even if it means adding lists for which demand is low</c:v>
                </c:pt>
                <c:pt idx="6">
                  <c:v>
I prefer to record my ascents offline, rather than in an online database such as Hill Bagging</c:v>
                </c:pt>
                <c:pt idx="7">
                  <c:v>
I still make use of the original publications for reference or logging</c:v>
                </c:pt>
              </c:strCache>
            </c:strRef>
          </c:cat>
          <c:val>
            <c:numRef>
              <c:f>Sheet1!$B$2:$B$9</c:f>
              <c:numCache>
                <c:formatCode>0.00%</c:formatCode>
                <c:ptCount val="8"/>
                <c:pt idx="0">
                  <c:v>4.1401273885350316E-2</c:v>
                </c:pt>
                <c:pt idx="1">
                  <c:v>2.2292993630573247E-2</c:v>
                </c:pt>
                <c:pt idx="2">
                  <c:v>3.1847133757961789E-3</c:v>
                </c:pt>
                <c:pt idx="3">
                  <c:v>1.5923566878980892E-2</c:v>
                </c:pt>
                <c:pt idx="4">
                  <c:v>0.16242038216560509</c:v>
                </c:pt>
                <c:pt idx="5">
                  <c:v>1.5923566878980892E-2</c:v>
                </c:pt>
                <c:pt idx="6">
                  <c:v>0.24522292993630571</c:v>
                </c:pt>
                <c:pt idx="7">
                  <c:v>6.3694267515923567E-2</c:v>
                </c:pt>
              </c:numCache>
            </c:numRef>
          </c:val>
          <c:extLst>
            <c:ext xmlns:c16="http://schemas.microsoft.com/office/drawing/2014/chart" uri="{C3380CC4-5D6E-409C-BE32-E72D297353CC}">
              <c16:uniqueId val="{00000000-5AEC-413E-A764-45D040EFD29C}"/>
            </c:ext>
          </c:extLst>
        </c:ser>
        <c:ser>
          <c:idx val="1"/>
          <c:order val="1"/>
          <c:tx>
            <c:strRef>
              <c:f>Sheet1!$C$1</c:f>
              <c:strCache>
                <c:ptCount val="1"/>
                <c:pt idx="0">
                  <c:v>Disagree</c:v>
                </c:pt>
              </c:strCache>
            </c:strRef>
          </c:tx>
          <c:spPr>
            <a:solidFill>
              <a:schemeClr val="accent2">
                <a:lumMod val="60000"/>
                <a:lumOff val="40000"/>
              </a:schemeClr>
            </a:solidFill>
            <a:ln>
              <a:noFill/>
            </a:ln>
            <a:effectLst>
              <a:outerShdw blurRad="57150" dist="19050" dir="5400000" algn="ctr" rotWithShape="0">
                <a:srgbClr val="000000">
                  <a:alpha val="63000"/>
                </a:srgbClr>
              </a:outerShdw>
            </a:effectLst>
          </c:spPr>
          <c:invertIfNegative val="0"/>
          <c:dLbls>
            <c:dLbl>
              <c:idx val="2"/>
              <c:layout>
                <c:manualLayout>
                  <c:x val="2.2937293863488245E-3"/>
                  <c:y val="1.7151131828916087E-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A65-49AA-98E1-4B3E04CC7024}"/>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Sheet1!$A$2:$A$9</c:f>
              <c:strCache>
                <c:ptCount val="8"/>
                <c:pt idx="0">
                  <c:v>
Separation by distance is a valid criterion for a list</c:v>
                </c:pt>
                <c:pt idx="1">
                  <c:v>
A historically important list deserves to be in the database even if nobody is bagging it</c:v>
                </c:pt>
                <c:pt idx="2">
                  <c:v>
The quality of hill data is important to me</c:v>
                </c:pt>
                <c:pt idx="3">
                  <c:v>
The DoBIH should include locally known hill names that don’t appear on OS maps</c:v>
                </c:pt>
                <c:pt idx="4">
                  <c:v>
A list whose popularity has declined to an insignificant level should be removed from the database</c:v>
                </c:pt>
                <c:pt idx="5">
                  <c:v>
The DoBIH should satisfy as many baggers as possible, even if it means adding lists for which demand is low</c:v>
                </c:pt>
                <c:pt idx="6">
                  <c:v>
I prefer to record my ascents offline, rather than in an online database such as Hill Bagging</c:v>
                </c:pt>
                <c:pt idx="7">
                  <c:v>
I still make use of the original publications for reference or logging</c:v>
                </c:pt>
              </c:strCache>
            </c:strRef>
          </c:cat>
          <c:val>
            <c:numRef>
              <c:f>Sheet1!$C$2:$C$9</c:f>
              <c:numCache>
                <c:formatCode>0.00%</c:formatCode>
                <c:ptCount val="8"/>
                <c:pt idx="0">
                  <c:v>0.16878980891719744</c:v>
                </c:pt>
                <c:pt idx="1">
                  <c:v>5.0955414012738863E-2</c:v>
                </c:pt>
                <c:pt idx="2">
                  <c:v>1.9108280254777069E-2</c:v>
                </c:pt>
                <c:pt idx="3">
                  <c:v>7.6433121019108277E-2</c:v>
                </c:pt>
                <c:pt idx="4">
                  <c:v>0.35987261146496813</c:v>
                </c:pt>
                <c:pt idx="5">
                  <c:v>0.18789808917197454</c:v>
                </c:pt>
                <c:pt idx="6">
                  <c:v>0.35668789808917195</c:v>
                </c:pt>
                <c:pt idx="7">
                  <c:v>0.19745222929936307</c:v>
                </c:pt>
              </c:numCache>
            </c:numRef>
          </c:val>
          <c:extLst>
            <c:ext xmlns:c16="http://schemas.microsoft.com/office/drawing/2014/chart" uri="{C3380CC4-5D6E-409C-BE32-E72D297353CC}">
              <c16:uniqueId val="{00000001-5AEC-413E-A764-45D040EFD29C}"/>
            </c:ext>
          </c:extLst>
        </c:ser>
        <c:ser>
          <c:idx val="2"/>
          <c:order val="2"/>
          <c:tx>
            <c:strRef>
              <c:f>Sheet1!$D$1</c:f>
              <c:strCache>
                <c:ptCount val="1"/>
                <c:pt idx="0">
                  <c:v>Neither agree nor disagree</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FFFF99"/>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Sheet1!$A$2:$A$9</c:f>
              <c:strCache>
                <c:ptCount val="8"/>
                <c:pt idx="0">
                  <c:v>
Separation by distance is a valid criterion for a list</c:v>
                </c:pt>
                <c:pt idx="1">
                  <c:v>
A historically important list deserves to be in the database even if nobody is bagging it</c:v>
                </c:pt>
                <c:pt idx="2">
                  <c:v>
The quality of hill data is important to me</c:v>
                </c:pt>
                <c:pt idx="3">
                  <c:v>
The DoBIH should include locally known hill names that don’t appear on OS maps</c:v>
                </c:pt>
                <c:pt idx="4">
                  <c:v>
A list whose popularity has declined to an insignificant level should be removed from the database</c:v>
                </c:pt>
                <c:pt idx="5">
                  <c:v>
The DoBIH should satisfy as many baggers as possible, even if it means adding lists for which demand is low</c:v>
                </c:pt>
                <c:pt idx="6">
                  <c:v>
I prefer to record my ascents offline, rather than in an online database such as Hill Bagging</c:v>
                </c:pt>
                <c:pt idx="7">
                  <c:v>
I still make use of the original publications for reference or logging</c:v>
                </c:pt>
              </c:strCache>
            </c:strRef>
          </c:cat>
          <c:val>
            <c:numRef>
              <c:f>Sheet1!$D$2:$D$9</c:f>
              <c:numCache>
                <c:formatCode>0.00%</c:formatCode>
                <c:ptCount val="8"/>
                <c:pt idx="0">
                  <c:v>0.42356687898089179</c:v>
                </c:pt>
                <c:pt idx="1">
                  <c:v>0.31210191082802546</c:v>
                </c:pt>
                <c:pt idx="2">
                  <c:v>7.9617834394904455E-2</c:v>
                </c:pt>
                <c:pt idx="3">
                  <c:v>0.28343949044585987</c:v>
                </c:pt>
                <c:pt idx="4">
                  <c:v>0.34713375796178342</c:v>
                </c:pt>
                <c:pt idx="5">
                  <c:v>0.40127388535031849</c:v>
                </c:pt>
                <c:pt idx="6">
                  <c:v>0.19745222929936307</c:v>
                </c:pt>
                <c:pt idx="7">
                  <c:v>0.19108280254777071</c:v>
                </c:pt>
              </c:numCache>
            </c:numRef>
          </c:val>
          <c:extLst>
            <c:ext xmlns:c16="http://schemas.microsoft.com/office/drawing/2014/chart" uri="{C3380CC4-5D6E-409C-BE32-E72D297353CC}">
              <c16:uniqueId val="{00000002-5AEC-413E-A764-45D040EFD29C}"/>
            </c:ext>
          </c:extLst>
        </c:ser>
        <c:ser>
          <c:idx val="3"/>
          <c:order val="3"/>
          <c:tx>
            <c:strRef>
              <c:f>Sheet1!$E$1</c:f>
              <c:strCache>
                <c:ptCount val="1"/>
                <c:pt idx="0">
                  <c:v>Agree</c:v>
                </c:pt>
              </c:strCache>
            </c:strRef>
          </c:tx>
          <c:spPr>
            <a:solidFill>
              <a:schemeClr val="accent6">
                <a:lumMod val="40000"/>
                <a:lumOff val="60000"/>
              </a:schemeClr>
            </a:soli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Sheet1!$A$2:$A$9</c:f>
              <c:strCache>
                <c:ptCount val="8"/>
                <c:pt idx="0">
                  <c:v>
Separation by distance is a valid criterion for a list</c:v>
                </c:pt>
                <c:pt idx="1">
                  <c:v>
A historically important list deserves to be in the database even if nobody is bagging it</c:v>
                </c:pt>
                <c:pt idx="2">
                  <c:v>
The quality of hill data is important to me</c:v>
                </c:pt>
                <c:pt idx="3">
                  <c:v>
The DoBIH should include locally known hill names that don’t appear on OS maps</c:v>
                </c:pt>
                <c:pt idx="4">
                  <c:v>
A list whose popularity has declined to an insignificant level should be removed from the database</c:v>
                </c:pt>
                <c:pt idx="5">
                  <c:v>
The DoBIH should satisfy as many baggers as possible, even if it means adding lists for which demand is low</c:v>
                </c:pt>
                <c:pt idx="6">
                  <c:v>
I prefer to record my ascents offline, rather than in an online database such as Hill Bagging</c:v>
                </c:pt>
                <c:pt idx="7">
                  <c:v>
I still make use of the original publications for reference or logging</c:v>
                </c:pt>
              </c:strCache>
            </c:strRef>
          </c:cat>
          <c:val>
            <c:numRef>
              <c:f>Sheet1!$E$2:$E$9</c:f>
              <c:numCache>
                <c:formatCode>0.00%</c:formatCode>
                <c:ptCount val="8"/>
                <c:pt idx="0">
                  <c:v>0.2643312101910828</c:v>
                </c:pt>
                <c:pt idx="1">
                  <c:v>0.46815286624203822</c:v>
                </c:pt>
                <c:pt idx="2">
                  <c:v>0.54458598726114649</c:v>
                </c:pt>
                <c:pt idx="3">
                  <c:v>0.49681528662420382</c:v>
                </c:pt>
                <c:pt idx="4">
                  <c:v>0.10191082802547773</c:v>
                </c:pt>
                <c:pt idx="5">
                  <c:v>0.28343949044585987</c:v>
                </c:pt>
                <c:pt idx="6">
                  <c:v>0.12420382165605096</c:v>
                </c:pt>
                <c:pt idx="7">
                  <c:v>0.39808917197452232</c:v>
                </c:pt>
              </c:numCache>
            </c:numRef>
          </c:val>
          <c:extLst>
            <c:ext xmlns:c16="http://schemas.microsoft.com/office/drawing/2014/chart" uri="{C3380CC4-5D6E-409C-BE32-E72D297353CC}">
              <c16:uniqueId val="{00000003-5AEC-413E-A764-45D040EFD29C}"/>
            </c:ext>
          </c:extLst>
        </c:ser>
        <c:ser>
          <c:idx val="4"/>
          <c:order val="4"/>
          <c:tx>
            <c:strRef>
              <c:f>Sheet1!$F$1</c:f>
              <c:strCache>
                <c:ptCount val="1"/>
                <c:pt idx="0">
                  <c:v>Agree strongly</c:v>
                </c:pt>
              </c:strCache>
            </c:strRef>
          </c:tx>
          <c:spPr>
            <a:solidFill>
              <a:schemeClr val="accent6">
                <a:lumMod val="75000"/>
              </a:schemeClr>
            </a:solidFill>
            <a:ln>
              <a:noFill/>
            </a:ln>
            <a:effectLst>
              <a:outerShdw blurRad="57150" dist="19050" dir="5400000" algn="ctr" rotWithShape="0">
                <a:srgbClr val="000000">
                  <a:alpha val="63000"/>
                </a:srgbClr>
              </a:outerShdw>
            </a:effectLst>
          </c:spPr>
          <c:invertIfNegative val="0"/>
          <c:dLbls>
            <c:dLbl>
              <c:idx val="4"/>
              <c:layout>
                <c:manualLayout>
                  <c:x val="-1.6820487854846999E-16"/>
                  <c:y val="3.9208173406175335E-2"/>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413-4F39-9207-E4372D15DCD9}"/>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Sheet1!$A$2:$A$9</c:f>
              <c:strCache>
                <c:ptCount val="8"/>
                <c:pt idx="0">
                  <c:v>
Separation by distance is a valid criterion for a list</c:v>
                </c:pt>
                <c:pt idx="1">
                  <c:v>
A historically important list deserves to be in the database even if nobody is bagging it</c:v>
                </c:pt>
                <c:pt idx="2">
                  <c:v>
The quality of hill data is important to me</c:v>
                </c:pt>
                <c:pt idx="3">
                  <c:v>
The DoBIH should include locally known hill names that don’t appear on OS maps</c:v>
                </c:pt>
                <c:pt idx="4">
                  <c:v>
A list whose popularity has declined to an insignificant level should be removed from the database</c:v>
                </c:pt>
                <c:pt idx="5">
                  <c:v>
The DoBIH should satisfy as many baggers as possible, even if it means adding lists for which demand is low</c:v>
                </c:pt>
                <c:pt idx="6">
                  <c:v>
I prefer to record my ascents offline, rather than in an online database such as Hill Bagging</c:v>
                </c:pt>
                <c:pt idx="7">
                  <c:v>
I still make use of the original publications for reference or logging</c:v>
                </c:pt>
              </c:strCache>
            </c:strRef>
          </c:cat>
          <c:val>
            <c:numRef>
              <c:f>Sheet1!$F$2:$F$9</c:f>
              <c:numCache>
                <c:formatCode>0.00%</c:formatCode>
                <c:ptCount val="8"/>
                <c:pt idx="0">
                  <c:v>5.4140127388535034E-2</c:v>
                </c:pt>
                <c:pt idx="1">
                  <c:v>0.12738853503184713</c:v>
                </c:pt>
                <c:pt idx="2">
                  <c:v>0.33439490445859865</c:v>
                </c:pt>
                <c:pt idx="3">
                  <c:v>0.10509554140127389</c:v>
                </c:pt>
                <c:pt idx="4">
                  <c:v>3.1847133757961789E-3</c:v>
                </c:pt>
                <c:pt idx="5">
                  <c:v>7.9617834394904455E-2</c:v>
                </c:pt>
                <c:pt idx="6">
                  <c:v>5.0955414012738863E-2</c:v>
                </c:pt>
                <c:pt idx="7">
                  <c:v>0.10828025477707007</c:v>
                </c:pt>
              </c:numCache>
            </c:numRef>
          </c:val>
          <c:extLst>
            <c:ext xmlns:c16="http://schemas.microsoft.com/office/drawing/2014/chart" uri="{C3380CC4-5D6E-409C-BE32-E72D297353CC}">
              <c16:uniqueId val="{00000004-5AEC-413E-A764-45D040EFD29C}"/>
            </c:ext>
          </c:extLst>
        </c:ser>
        <c:ser>
          <c:idx val="5"/>
          <c:order val="5"/>
          <c:tx>
            <c:strRef>
              <c:f>Sheet1!$G$1</c:f>
              <c:strCache>
                <c:ptCount val="1"/>
                <c:pt idx="0">
                  <c:v>No answer</c:v>
                </c:pt>
              </c:strCache>
            </c:strRef>
          </c:tx>
          <c:spPr>
            <a:solidFill>
              <a:schemeClr val="tx1"/>
            </a:soli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overflow" horzOverflow="overflow" vert="horz" wrap="square" lIns="38100" tIns="19050" rIns="7200" bIns="19050" anchor="ctr" anchorCtr="1">
                <a:normAutofit/>
              </a:bodyPr>
              <a:lstStyle/>
              <a:p>
                <a:pPr>
                  <a:defRPr sz="1197" b="0" i="0" u="none" strike="noStrike" kern="1200" baseline="0">
                    <a:solidFill>
                      <a:schemeClr val="lt1">
                        <a:lumMod val="8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a:solidFill>
                        <a:schemeClr val="lt1">
                          <a:lumMod val="95000"/>
                          <a:alpha val="54000"/>
                        </a:schemeClr>
                      </a:solidFill>
                    </a:ln>
                    <a:effectLst/>
                  </c:spPr>
                </c15:leaderLines>
              </c:ext>
            </c:extLst>
          </c:dLbls>
          <c:cat>
            <c:strRef>
              <c:f>Sheet1!$A$2:$A$9</c:f>
              <c:strCache>
                <c:ptCount val="8"/>
                <c:pt idx="0">
                  <c:v>
Separation by distance is a valid criterion for a list</c:v>
                </c:pt>
                <c:pt idx="1">
                  <c:v>
A historically important list deserves to be in the database even if nobody is bagging it</c:v>
                </c:pt>
                <c:pt idx="2">
                  <c:v>
The quality of hill data is important to me</c:v>
                </c:pt>
                <c:pt idx="3">
                  <c:v>
The DoBIH should include locally known hill names that don’t appear on OS maps</c:v>
                </c:pt>
                <c:pt idx="4">
                  <c:v>
A list whose popularity has declined to an insignificant level should be removed from the database</c:v>
                </c:pt>
                <c:pt idx="5">
                  <c:v>
The DoBIH should satisfy as many baggers as possible, even if it means adding lists for which demand is low</c:v>
                </c:pt>
                <c:pt idx="6">
                  <c:v>
I prefer to record my ascents offline, rather than in an online database such as Hill Bagging</c:v>
                </c:pt>
                <c:pt idx="7">
                  <c:v>
I still make use of the original publications for reference or logging</c:v>
                </c:pt>
              </c:strCache>
            </c:strRef>
          </c:cat>
          <c:val>
            <c:numRef>
              <c:f>Sheet1!$G$2:$G$9</c:f>
              <c:numCache>
                <c:formatCode>0.00%</c:formatCode>
                <c:ptCount val="8"/>
                <c:pt idx="0">
                  <c:v>4.7770700636942678E-2</c:v>
                </c:pt>
                <c:pt idx="1">
                  <c:v>1.9108280254777069E-2</c:v>
                </c:pt>
                <c:pt idx="2">
                  <c:v>1.9108280254777069E-2</c:v>
                </c:pt>
                <c:pt idx="3">
                  <c:v>2.2292993630573247E-2</c:v>
                </c:pt>
                <c:pt idx="4">
                  <c:v>2.5477707006369432E-2</c:v>
                </c:pt>
                <c:pt idx="5">
                  <c:v>3.1847133757961783E-2</c:v>
                </c:pt>
                <c:pt idx="6">
                  <c:v>2.5477707006369432E-2</c:v>
                </c:pt>
                <c:pt idx="7">
                  <c:v>4.1401273885350316E-2</c:v>
                </c:pt>
              </c:numCache>
            </c:numRef>
          </c:val>
          <c:extLst>
            <c:ext xmlns:c16="http://schemas.microsoft.com/office/drawing/2014/chart" uri="{C3380CC4-5D6E-409C-BE32-E72D297353CC}">
              <c16:uniqueId val="{00000005-5AEC-413E-A764-45D040EFD29C}"/>
            </c:ext>
          </c:extLst>
        </c:ser>
        <c:dLbls>
          <c:dLblPos val="inEnd"/>
          <c:showLegendKey val="0"/>
          <c:showVal val="1"/>
          <c:showCatName val="0"/>
          <c:showSerName val="0"/>
          <c:showPercent val="0"/>
          <c:showBubbleSize val="0"/>
        </c:dLbls>
        <c:gapWidth val="100"/>
        <c:overlap val="10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350"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r>
                  <a:rPr lang="en-GB" sz="1100" b="0" cap="none" dirty="0"/>
                  <a:t>% of</a:t>
                </a:r>
                <a:r>
                  <a:rPr lang="en-GB" sz="1100" b="0" cap="none" baseline="0" dirty="0"/>
                  <a:t> </a:t>
                </a:r>
                <a:r>
                  <a:rPr lang="en-GB" sz="1100" b="0" cap="none" dirty="0"/>
                  <a:t>respondents (314)</a:t>
                </a:r>
              </a:p>
            </c:rich>
          </c:tx>
          <c:overlay val="0"/>
          <c:spPr>
            <a:noFill/>
            <a:ln>
              <a:noFill/>
            </a:ln>
            <a:effectLst/>
          </c:spPr>
          <c:txPr>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endParaRPr lang="en-US"/>
            </a:p>
          </c:txPr>
        </c:title>
        <c:numFmt formatCode="0.00%"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valAx>
      <c:spPr>
        <a:noFill/>
        <a:ln>
          <a:noFill/>
        </a:ln>
        <a:effectLst/>
      </c:spPr>
    </c:plotArea>
    <c:legend>
      <c:legendPos val="b"/>
      <c:layout>
        <c:manualLayout>
          <c:xMode val="edge"/>
          <c:yMode val="edge"/>
          <c:x val="0.32651382301565995"/>
          <c:y val="0.94235641801355929"/>
          <c:w val="0.67038819744386446"/>
          <c:h val="4.457441953280660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25"/>
      <c:rotY val="0"/>
      <c:rAngAx val="0"/>
      <c:perspective val="0"/>
    </c:view3D>
    <c:floor>
      <c:thickness val="0"/>
    </c:floor>
    <c:sideWall>
      <c:thickness val="0"/>
    </c:sideWall>
    <c:backWall>
      <c:thickness val="0"/>
    </c:backWall>
    <c:plotArea>
      <c:layout>
        <c:manualLayout>
          <c:layoutTarget val="inner"/>
          <c:xMode val="edge"/>
          <c:yMode val="edge"/>
          <c:x val="0.17862165963431786"/>
          <c:y val="0.18701298701298702"/>
          <c:w val="0.60196905766526021"/>
          <c:h val="0.61298701298701297"/>
        </c:manualLayout>
      </c:layout>
      <c:pie3DChart>
        <c:varyColors val="1"/>
        <c:ser>
          <c:idx val="0"/>
          <c:order val="0"/>
          <c:tx>
            <c:strRef>
              <c:f>Sheet1!$A$2</c:f>
              <c:strCache>
                <c:ptCount val="1"/>
              </c:strCache>
            </c:strRef>
          </c:tx>
          <c:spPr>
            <a:solidFill>
              <a:schemeClr val="accent1"/>
            </a:solidFill>
            <a:ln w="12691">
              <a:solidFill>
                <a:schemeClr val="tx1"/>
              </a:solidFill>
              <a:prstDash val="solid"/>
            </a:ln>
          </c:spPr>
          <c:explosion val="10"/>
          <c:dPt>
            <c:idx val="0"/>
            <c:bubble3D val="0"/>
            <c:spPr>
              <a:gradFill flip="none" rotWithShape="1">
                <a:gsLst>
                  <a:gs pos="0">
                    <a:schemeClr val="accent1">
                      <a:lumMod val="40000"/>
                      <a:lumOff val="60000"/>
                    </a:schemeClr>
                  </a:gs>
                  <a:gs pos="0">
                    <a:srgbClr val="3333FF"/>
                  </a:gs>
                  <a:gs pos="100000">
                    <a:srgbClr val="3366FF"/>
                  </a:gs>
                </a:gsLst>
                <a:path path="circle">
                  <a:fillToRect l="100000" t="100000"/>
                </a:path>
                <a:tileRect r="-100000" b="-100000"/>
              </a:gradFill>
              <a:ln w="12691">
                <a:solidFill>
                  <a:schemeClr val="tx1"/>
                </a:solidFill>
                <a:prstDash val="solid"/>
              </a:ln>
            </c:spPr>
            <c:extLst>
              <c:ext xmlns:c16="http://schemas.microsoft.com/office/drawing/2014/chart" uri="{C3380CC4-5D6E-409C-BE32-E72D297353CC}">
                <c16:uniqueId val="{00000000-0CC2-4E3F-B27F-6600024C4BD8}"/>
              </c:ext>
            </c:extLst>
          </c:dPt>
          <c:dPt>
            <c:idx val="1"/>
            <c:bubble3D val="0"/>
            <c:spPr>
              <a:gradFill flip="none" rotWithShape="1">
                <a:gsLst>
                  <a:gs pos="0">
                    <a:srgbClr val="FF3300"/>
                  </a:gs>
                  <a:gs pos="100000">
                    <a:srgbClr val="FF6600"/>
                  </a:gs>
                </a:gsLst>
                <a:path path="circle">
                  <a:fillToRect l="100000" t="100000"/>
                </a:path>
                <a:tileRect r="-100000" b="-100000"/>
              </a:gradFill>
              <a:ln w="12691">
                <a:solidFill>
                  <a:schemeClr val="tx1"/>
                </a:solidFill>
                <a:prstDash val="solid"/>
              </a:ln>
            </c:spPr>
            <c:extLst>
              <c:ext xmlns:c16="http://schemas.microsoft.com/office/drawing/2014/chart" uri="{C3380CC4-5D6E-409C-BE32-E72D297353CC}">
                <c16:uniqueId val="{00000001-0CC2-4E3F-B27F-6600024C4BD8}"/>
              </c:ext>
            </c:extLst>
          </c:dPt>
          <c:dPt>
            <c:idx val="2"/>
            <c:bubble3D val="0"/>
            <c:spPr>
              <a:gradFill flip="none" rotWithShape="1">
                <a:gsLst>
                  <a:gs pos="0">
                    <a:srgbClr val="00B0F0"/>
                  </a:gs>
                  <a:gs pos="100000">
                    <a:srgbClr val="66CCFF"/>
                  </a:gs>
                </a:gsLst>
                <a:path path="circle">
                  <a:fillToRect l="100000" t="100000"/>
                </a:path>
                <a:tileRect r="-100000" b="-100000"/>
              </a:gradFill>
              <a:ln w="12691">
                <a:solidFill>
                  <a:schemeClr val="tx1"/>
                </a:solidFill>
                <a:prstDash val="solid"/>
              </a:ln>
            </c:spPr>
            <c:extLst>
              <c:ext xmlns:c16="http://schemas.microsoft.com/office/drawing/2014/chart" uri="{C3380CC4-5D6E-409C-BE32-E72D297353CC}">
                <c16:uniqueId val="{00000002-0CC2-4E3F-B27F-6600024C4BD8}"/>
              </c:ext>
            </c:extLst>
          </c:dPt>
          <c:dPt>
            <c:idx val="3"/>
            <c:bubble3D val="0"/>
            <c:spPr>
              <a:gradFill flip="none" rotWithShape="1">
                <a:gsLst>
                  <a:gs pos="0">
                    <a:srgbClr val="008000"/>
                  </a:gs>
                  <a:gs pos="100000">
                    <a:srgbClr val="33CC33"/>
                  </a:gs>
                </a:gsLst>
                <a:path path="circle">
                  <a:fillToRect l="100000" t="100000"/>
                </a:path>
                <a:tileRect r="-100000" b="-100000"/>
              </a:gradFill>
              <a:ln w="12691">
                <a:solidFill>
                  <a:schemeClr val="tx1"/>
                </a:solidFill>
                <a:prstDash val="solid"/>
              </a:ln>
            </c:spPr>
            <c:extLst>
              <c:ext xmlns:c16="http://schemas.microsoft.com/office/drawing/2014/chart" uri="{C3380CC4-5D6E-409C-BE32-E72D297353CC}">
                <c16:uniqueId val="{00000003-0CC2-4E3F-B27F-6600024C4BD8}"/>
              </c:ext>
            </c:extLst>
          </c:dPt>
          <c:dPt>
            <c:idx val="4"/>
            <c:bubble3D val="0"/>
            <c:spPr>
              <a:gradFill flip="none" rotWithShape="1">
                <a:gsLst>
                  <a:gs pos="0">
                    <a:schemeClr val="accent4"/>
                  </a:gs>
                  <a:gs pos="100000">
                    <a:schemeClr val="accent4">
                      <a:lumMod val="40000"/>
                      <a:lumOff val="60000"/>
                    </a:schemeClr>
                  </a:gs>
                </a:gsLst>
                <a:path path="circle">
                  <a:fillToRect l="100000" t="100000"/>
                </a:path>
                <a:tileRect r="-100000" b="-100000"/>
              </a:gradFill>
              <a:ln w="12691">
                <a:solidFill>
                  <a:schemeClr val="tx1"/>
                </a:solidFill>
                <a:prstDash val="solid"/>
              </a:ln>
            </c:spPr>
            <c:extLst>
              <c:ext xmlns:c16="http://schemas.microsoft.com/office/drawing/2014/chart" uri="{C3380CC4-5D6E-409C-BE32-E72D297353CC}">
                <c16:uniqueId val="{00000004-0CC2-4E3F-B27F-6600024C4BD8}"/>
              </c:ext>
            </c:extLst>
          </c:dPt>
          <c:dLbls>
            <c:dLbl>
              <c:idx val="0"/>
              <c:layout>
                <c:manualLayout>
                  <c:x val="-2.7358413959629679E-2"/>
                  <c:y val="-4.7178542300684134E-2"/>
                </c:manualLayout>
              </c:layout>
              <c:numFmt formatCode="0%" sourceLinked="0"/>
              <c:spPr>
                <a:noFill/>
                <a:ln w="25382">
                  <a:noFill/>
                </a:ln>
              </c:spPr>
              <c:txPr>
                <a:bodyPr/>
                <a:lstStyle/>
                <a:p>
                  <a:pPr>
                    <a:defRPr sz="1549" b="1" i="0" u="none" strike="noStrike" baseline="0">
                      <a:solidFill>
                        <a:schemeClr val="bg1"/>
                      </a:solidFill>
                      <a:latin typeface="Arial"/>
                      <a:ea typeface="Arial"/>
                      <a:cs typeface="Arial"/>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0CC2-4E3F-B27F-6600024C4BD8}"/>
                </c:ext>
              </c:extLst>
            </c:dLbl>
            <c:dLbl>
              <c:idx val="1"/>
              <c:layout>
                <c:manualLayout>
                  <c:x val="1.4403439171633638E-2"/>
                  <c:y val="4.823474497620656E-3"/>
                </c:manualLayout>
              </c:layout>
              <c:numFmt formatCode="0%" sourceLinked="0"/>
              <c:spPr>
                <a:noFill/>
                <a:ln w="25382">
                  <a:noFill/>
                </a:ln>
              </c:spPr>
              <c:txPr>
                <a:bodyPr/>
                <a:lstStyle/>
                <a:p>
                  <a:pPr>
                    <a:defRPr sz="1549" b="1" i="0" u="none" strike="noStrike" baseline="0">
                      <a:solidFill>
                        <a:schemeClr val="bg1"/>
                      </a:solidFill>
                      <a:latin typeface="Arial"/>
                      <a:ea typeface="Arial"/>
                      <a:cs typeface="Arial"/>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CC2-4E3F-B27F-6600024C4BD8}"/>
                </c:ext>
              </c:extLst>
            </c:dLbl>
            <c:dLbl>
              <c:idx val="2"/>
              <c:layout>
                <c:manualLayout>
                  <c:x val="3.5140404099117269E-3"/>
                  <c:y val="3.6860671061552025E-2"/>
                </c:manualLayout>
              </c:layout>
              <c:numFmt formatCode="0%" sourceLinked="0"/>
              <c:spPr>
                <a:noFill/>
                <a:ln w="25382">
                  <a:noFill/>
                </a:ln>
              </c:spPr>
              <c:txPr>
                <a:bodyPr/>
                <a:lstStyle/>
                <a:p>
                  <a:pPr>
                    <a:defRPr sz="1549" b="1" i="0" u="none" strike="noStrike" baseline="0">
                      <a:solidFill>
                        <a:schemeClr val="bg1"/>
                      </a:solidFill>
                      <a:latin typeface="Arial"/>
                      <a:ea typeface="Arial"/>
                      <a:cs typeface="Arial"/>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0CC2-4E3F-B27F-6600024C4BD8}"/>
                </c:ext>
              </c:extLst>
            </c:dLbl>
            <c:dLbl>
              <c:idx val="3"/>
              <c:layout>
                <c:manualLayout>
                  <c:x val="-4.017359930008485E-4"/>
                  <c:y val="-7.1916590422608728E-2"/>
                </c:manualLayout>
              </c:layout>
              <c:numFmt formatCode="0%" sourceLinked="0"/>
              <c:spPr>
                <a:noFill/>
                <a:ln w="25382">
                  <a:noFill/>
                </a:ln>
              </c:spPr>
              <c:txPr>
                <a:bodyPr/>
                <a:lstStyle/>
                <a:p>
                  <a:pPr>
                    <a:defRPr sz="1549" b="1" i="0" u="none" strike="noStrike" baseline="0">
                      <a:solidFill>
                        <a:schemeClr val="bg1"/>
                      </a:solidFill>
                      <a:latin typeface="Arial"/>
                      <a:ea typeface="Arial"/>
                      <a:cs typeface="Arial"/>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CC2-4E3F-B27F-6600024C4BD8}"/>
                </c:ext>
              </c:extLst>
            </c:dLbl>
            <c:dLbl>
              <c:idx val="4"/>
              <c:layout>
                <c:manualLayout>
                  <c:x val="5.0987750103270224E-2"/>
                  <c:y val="-5.632357240451713E-2"/>
                </c:manualLayout>
              </c:layout>
              <c:numFmt formatCode="0%" sourceLinked="0"/>
              <c:spPr>
                <a:noFill/>
                <a:ln w="25382">
                  <a:noFill/>
                </a:ln>
              </c:spPr>
              <c:txPr>
                <a:bodyPr/>
                <a:lstStyle/>
                <a:p>
                  <a:pPr>
                    <a:defRPr sz="1549" b="1" i="0" u="none" strike="noStrike" baseline="0">
                      <a:solidFill>
                        <a:schemeClr val="bg1"/>
                      </a:solidFill>
                      <a:latin typeface="Arial"/>
                      <a:ea typeface="Arial"/>
                      <a:cs typeface="Arial"/>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0CC2-4E3F-B27F-6600024C4BD8}"/>
                </c:ext>
              </c:extLst>
            </c:dLbl>
            <c:numFmt formatCode="0%" sourceLinked="0"/>
            <c:spPr>
              <a:noFill/>
              <a:ln w="25382">
                <a:noFill/>
              </a:ln>
            </c:spPr>
            <c:txPr>
              <a:bodyPr wrap="square" lIns="38100" tIns="19050" rIns="38100" bIns="19050" anchor="ctr">
                <a:spAutoFit/>
              </a:bodyPr>
              <a:lstStyle/>
              <a:p>
                <a:pPr>
                  <a:defRPr sz="1549" b="1" i="0" u="none" strike="noStrike" baseline="0">
                    <a:solidFill>
                      <a:schemeClr val="bg1"/>
                    </a:solidFill>
                    <a:latin typeface="Arial"/>
                    <a:ea typeface="Arial"/>
                    <a:cs typeface="Arial"/>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Sheet1!$B$1:$F$1</c:f>
              <c:strCache>
                <c:ptCount val="5"/>
                <c:pt idx="0">
                  <c:v>Segment 1</c:v>
                </c:pt>
                <c:pt idx="1">
                  <c:v>Segment 2</c:v>
                </c:pt>
                <c:pt idx="2">
                  <c:v>Segment 3</c:v>
                </c:pt>
                <c:pt idx="3">
                  <c:v>Segment 4</c:v>
                </c:pt>
                <c:pt idx="4">
                  <c:v>Segment 5</c:v>
                </c:pt>
              </c:strCache>
            </c:strRef>
          </c:cat>
          <c:val>
            <c:numRef>
              <c:f>Sheet1!$B$2:$F$2</c:f>
              <c:numCache>
                <c:formatCode>0.0%</c:formatCode>
                <c:ptCount val="5"/>
                <c:pt idx="0">
                  <c:v>0.387820512820513</c:v>
                </c:pt>
                <c:pt idx="1">
                  <c:v>0.23076923076923078</c:v>
                </c:pt>
                <c:pt idx="2">
                  <c:v>0.19230769230769232</c:v>
                </c:pt>
                <c:pt idx="3">
                  <c:v>0.15384615384615385</c:v>
                </c:pt>
                <c:pt idx="4">
                  <c:v>3.5256410256410256E-2</c:v>
                </c:pt>
              </c:numCache>
            </c:numRef>
          </c:val>
          <c:extLst>
            <c:ext xmlns:c16="http://schemas.microsoft.com/office/drawing/2014/chart" uri="{C3380CC4-5D6E-409C-BE32-E72D297353CC}">
              <c16:uniqueId val="{00000005-0CC2-4E3F-B27F-6600024C4BD8}"/>
            </c:ext>
          </c:extLst>
        </c:ser>
        <c:dLbls>
          <c:showLegendKey val="0"/>
          <c:showVal val="0"/>
          <c:showCatName val="0"/>
          <c:showSerName val="0"/>
          <c:showPercent val="0"/>
          <c:showBubbleSize val="0"/>
          <c:showLeaderLines val="1"/>
        </c:dLbls>
      </c:pie3DChart>
      <c:spPr>
        <a:noFill/>
        <a:ln w="25382">
          <a:noFill/>
        </a:ln>
      </c:spPr>
    </c:plotArea>
    <c:plotVisOnly val="1"/>
    <c:dispBlanksAs val="zero"/>
    <c:showDLblsOverMax val="0"/>
  </c:chart>
  <c:spPr>
    <a:noFill/>
    <a:ln>
      <a:noFill/>
    </a:ln>
  </c:spPr>
  <c:txPr>
    <a:bodyPr/>
    <a:lstStyle/>
    <a:p>
      <a:pPr>
        <a:defRPr sz="1799" b="1" i="0" u="none" strike="noStrike" baseline="0">
          <a:solidFill>
            <a:schemeClr val="tx1"/>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r>
              <a:rPr lang="en-US" sz="1800" dirty="0">
                <a:effectLst>
                  <a:outerShdw blurRad="38100" dist="38100" dir="2700000" algn="tl">
                    <a:srgbClr val="000000">
                      <a:alpha val="43137"/>
                    </a:srgbClr>
                  </a:outerShdw>
                </a:effectLst>
              </a:rPr>
              <a:t>DoBIH</a:t>
            </a:r>
            <a:r>
              <a:rPr lang="en-US" sz="1800" baseline="0" dirty="0">
                <a:effectLst>
                  <a:outerShdw blurRad="38100" dist="38100" dir="2700000" algn="tl">
                    <a:srgbClr val="000000">
                      <a:alpha val="43137"/>
                    </a:srgbClr>
                  </a:outerShdw>
                </a:effectLst>
              </a:rPr>
              <a:t> version</a:t>
            </a:r>
            <a:endParaRPr lang="en-US" sz="1800" dirty="0">
              <a:effectLst>
                <a:outerShdw blurRad="38100" dist="38100" dir="2700000" algn="tl">
                  <a:srgbClr val="000000">
                    <a:alpha val="43137"/>
                  </a:srgbClr>
                </a:outerShdw>
              </a:effectLst>
            </a:endParaRPr>
          </a:p>
        </c:rich>
      </c:tx>
      <c:overlay val="0"/>
      <c:spPr>
        <a:noFill/>
        <a:ln>
          <a:noFill/>
        </a:ln>
        <a:effectLst/>
      </c:spPr>
      <c:txPr>
        <a:bodyPr rot="0" spcFirstLastPara="1" vertOverflow="ellipsis" vert="horz" wrap="square" anchor="ctr" anchorCtr="1"/>
        <a:lstStyle/>
        <a:p>
          <a:pPr>
            <a:defRPr sz="18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endParaRPr lang="en-US"/>
        </a:p>
      </c:txPr>
    </c:title>
    <c:autoTitleDeleted val="0"/>
    <c:plotArea>
      <c:layout>
        <c:manualLayout>
          <c:layoutTarget val="inner"/>
          <c:xMode val="edge"/>
          <c:yMode val="edge"/>
          <c:x val="0.41689394803910379"/>
          <c:y val="0.22711035185042563"/>
          <c:w val="0.58310605196089615"/>
          <c:h val="0.71855116569075217"/>
        </c:manualLayout>
      </c:layout>
      <c:barChart>
        <c:barDir val="bar"/>
        <c:grouping val="clustered"/>
        <c:varyColors val="0"/>
        <c:ser>
          <c:idx val="0"/>
          <c:order val="0"/>
          <c:tx>
            <c:strRef>
              <c:f>Sheet1!$B$1</c:f>
              <c:strCache>
                <c:ptCount val="1"/>
                <c:pt idx="0">
                  <c:v>Column1</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dLbl>
              <c:idx val="2"/>
              <c:layout>
                <c:manualLayout>
                  <c:x val="-5.160989387196166E-2"/>
                  <c:y val="2.333793090572176E-6"/>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4.9806763285024147E-2"/>
                      <c:h val="8.6990970554532573E-2"/>
                    </c:manualLayout>
                  </c15:layout>
                </c:ext>
                <c:ext xmlns:c16="http://schemas.microsoft.com/office/drawing/2014/chart" uri="{C3380CC4-5D6E-409C-BE32-E72D297353CC}">
                  <c16:uniqueId val="{00000000-7C53-4C6E-877E-6A014D559B1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Sheet1!$A$2:$A$6</c:f>
              <c:strCache>
                <c:ptCount val="5"/>
                <c:pt idx="0">
                  <c:v>v16.1 (71)</c:v>
                </c:pt>
                <c:pt idx="1">
                  <c:v>v16  (15)</c:v>
                </c:pt>
                <c:pt idx="2">
                  <c:v>v15.x  (8)</c:v>
                </c:pt>
                <c:pt idx="3">
                  <c:v>pre-v15 (3)</c:v>
                </c:pt>
                <c:pt idx="4">
                  <c:v>not sure (20)</c:v>
                </c:pt>
              </c:strCache>
            </c:strRef>
          </c:cat>
          <c:val>
            <c:numRef>
              <c:f>Sheet1!$B$2:$B$6</c:f>
              <c:numCache>
                <c:formatCode>0%</c:formatCode>
                <c:ptCount val="5"/>
                <c:pt idx="0">
                  <c:v>0.60169491525423724</c:v>
                </c:pt>
                <c:pt idx="1">
                  <c:v>0.1271186440677966</c:v>
                </c:pt>
                <c:pt idx="2">
                  <c:v>6.7796610169491525E-2</c:v>
                </c:pt>
                <c:pt idx="3">
                  <c:v>2.5423728813559324E-2</c:v>
                </c:pt>
                <c:pt idx="4">
                  <c:v>0.16949152542372878</c:v>
                </c:pt>
              </c:numCache>
            </c:numRef>
          </c:val>
          <c:extLst>
            <c:ext xmlns:c16="http://schemas.microsoft.com/office/drawing/2014/chart" uri="{C3380CC4-5D6E-409C-BE32-E72D297353CC}">
              <c16:uniqueId val="{00000000-A575-49D9-BAE0-895993D5B1E8}"/>
            </c:ext>
          </c:extLst>
        </c:ser>
        <c:dLbls>
          <c:dLblPos val="inEnd"/>
          <c:showLegendKey val="0"/>
          <c:showVal val="1"/>
          <c:showCatName val="0"/>
          <c:showSerName val="0"/>
          <c:showPercent val="0"/>
          <c:showBubbleSize val="0"/>
        </c:dLbls>
        <c:gapWidth val="50"/>
        <c:overlap val="-2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r>
                  <a:rPr lang="en-GB" sz="1100" b="0" cap="none" dirty="0"/>
                  <a:t>% of Access/Excel/csv users</a:t>
                </a:r>
              </a:p>
            </c:rich>
          </c:tx>
          <c:overlay val="0"/>
          <c:spPr>
            <a:noFill/>
            <a:ln>
              <a:noFill/>
            </a:ln>
            <a:effectLst/>
          </c:spPr>
          <c:txPr>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endParaRPr lang="en-US"/>
            </a:p>
          </c:txPr>
        </c:title>
        <c:numFmt formatCode="0%"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GB" sz="2000" b="1" dirty="0"/>
              <a:t>mean</a:t>
            </a:r>
            <a:r>
              <a:rPr lang="en-GB" sz="2000" b="1" baseline="0" dirty="0"/>
              <a:t> opinion</a:t>
            </a:r>
            <a:endParaRPr lang="en-GB" sz="2000" b="1" dirty="0"/>
          </a:p>
        </c:rich>
      </c:tx>
      <c:layout>
        <c:manualLayout>
          <c:xMode val="edge"/>
          <c:yMode val="edge"/>
          <c:x val="0.30844173980335432"/>
          <c:y val="1.3603108425037003E-2"/>
        </c:manualLayout>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I prefer metric lists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Sheet1!$A$2:$A$6</c:f>
              <c:strCache>
                <c:ptCount val="5"/>
                <c:pt idx="0">
                  <c:v>Segment 1 (121, 39%)</c:v>
                </c:pt>
                <c:pt idx="1">
                  <c:v>Segment 2 (72, 23%)</c:v>
                </c:pt>
                <c:pt idx="2">
                  <c:v>Segment 3 (60, 19%)</c:v>
                </c:pt>
                <c:pt idx="3">
                  <c:v>Segment 4 (48, 15%)</c:v>
                </c:pt>
                <c:pt idx="4">
                  <c:v>Segment 5 (11, 4%)</c:v>
                </c:pt>
              </c:strCache>
            </c:strRef>
          </c:cat>
          <c:val>
            <c:numRef>
              <c:f>Sheet1!$B$2:$B$6</c:f>
              <c:numCache>
                <c:formatCode>0.00</c:formatCode>
                <c:ptCount val="5"/>
                <c:pt idx="0">
                  <c:v>0.14166666666666666</c:v>
                </c:pt>
                <c:pt idx="1">
                  <c:v>0.971830985915493</c:v>
                </c:pt>
                <c:pt idx="2">
                  <c:v>0.46666666666666667</c:v>
                </c:pt>
                <c:pt idx="3">
                  <c:v>0.58333333333333337</c:v>
                </c:pt>
                <c:pt idx="4">
                  <c:v>0.2</c:v>
                </c:pt>
              </c:numCache>
            </c:numRef>
          </c:val>
          <c:smooth val="0"/>
          <c:extLst>
            <c:ext xmlns:c16="http://schemas.microsoft.com/office/drawing/2014/chart" uri="{C3380CC4-5D6E-409C-BE32-E72D297353CC}">
              <c16:uniqueId val="{00000000-7C3C-4CED-96F5-CE8BA4F815E8}"/>
            </c:ext>
          </c:extLst>
        </c:ser>
        <c:ser>
          <c:idx val="1"/>
          <c:order val="1"/>
          <c:tx>
            <c:strRef>
              <c:f>Sheet1!$C$1</c:f>
              <c:strCache>
                <c:ptCount val="1"/>
                <c:pt idx="0">
                  <c:v>I dislike lists lacking objective qualification criteria</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Sheet1!$A$2:$A$6</c:f>
              <c:strCache>
                <c:ptCount val="5"/>
                <c:pt idx="0">
                  <c:v>Segment 1 (121, 39%)</c:v>
                </c:pt>
                <c:pt idx="1">
                  <c:v>Segment 2 (72, 23%)</c:v>
                </c:pt>
                <c:pt idx="2">
                  <c:v>Segment 3 (60, 19%)</c:v>
                </c:pt>
                <c:pt idx="3">
                  <c:v>Segment 4 (48, 15%)</c:v>
                </c:pt>
                <c:pt idx="4">
                  <c:v>Segment 5 (11, 4%)</c:v>
                </c:pt>
              </c:strCache>
            </c:strRef>
          </c:cat>
          <c:val>
            <c:numRef>
              <c:f>Sheet1!$C$2:$C$6</c:f>
              <c:numCache>
                <c:formatCode>0.00</c:formatCode>
                <c:ptCount val="5"/>
                <c:pt idx="0">
                  <c:v>-0.27731092436974791</c:v>
                </c:pt>
                <c:pt idx="1">
                  <c:v>0.20967741935483872</c:v>
                </c:pt>
                <c:pt idx="2">
                  <c:v>-0.5</c:v>
                </c:pt>
                <c:pt idx="3">
                  <c:v>0.38297872340425532</c:v>
                </c:pt>
                <c:pt idx="4">
                  <c:v>-1.3636363636363635</c:v>
                </c:pt>
              </c:numCache>
            </c:numRef>
          </c:val>
          <c:smooth val="0"/>
          <c:extLst>
            <c:ext xmlns:c16="http://schemas.microsoft.com/office/drawing/2014/chart" uri="{C3380CC4-5D6E-409C-BE32-E72D297353CC}">
              <c16:uniqueId val="{00000001-7C3C-4CED-96F5-CE8BA4F815E8}"/>
            </c:ext>
          </c:extLst>
        </c:ser>
        <c:ser>
          <c:idx val="2"/>
          <c:order val="2"/>
          <c:tx>
            <c:strRef>
              <c:f>Sheet1!$D$1</c:f>
              <c:strCache>
                <c:ptCount val="1"/>
                <c:pt idx="0">
                  <c:v>The DoBIH has too many lists</c:v>
                </c:pt>
              </c:strCache>
            </c:strRef>
          </c:tx>
          <c:spPr>
            <a:ln w="28575" cap="rnd">
              <a:solidFill>
                <a:schemeClr val="accent3"/>
              </a:solidFill>
              <a:prstDash val="sysDash"/>
              <a:round/>
            </a:ln>
            <a:effectLst/>
          </c:spPr>
          <c:marker>
            <c:symbol val="circle"/>
            <c:size val="5"/>
            <c:spPr>
              <a:solidFill>
                <a:schemeClr val="accent3"/>
              </a:solidFill>
              <a:ln w="9525">
                <a:solidFill>
                  <a:schemeClr val="accent3"/>
                </a:solidFill>
              </a:ln>
              <a:effectLst/>
            </c:spPr>
          </c:marker>
          <c:cat>
            <c:strRef>
              <c:f>Sheet1!$A$2:$A$6</c:f>
              <c:strCache>
                <c:ptCount val="5"/>
                <c:pt idx="0">
                  <c:v>Segment 1 (121, 39%)</c:v>
                </c:pt>
                <c:pt idx="1">
                  <c:v>Segment 2 (72, 23%)</c:v>
                </c:pt>
                <c:pt idx="2">
                  <c:v>Segment 3 (60, 19%)</c:v>
                </c:pt>
                <c:pt idx="3">
                  <c:v>Segment 4 (48, 15%)</c:v>
                </c:pt>
                <c:pt idx="4">
                  <c:v>Segment 5 (11, 4%)</c:v>
                </c:pt>
              </c:strCache>
            </c:strRef>
          </c:cat>
          <c:val>
            <c:numRef>
              <c:f>Sheet1!$D$2:$D$6</c:f>
              <c:numCache>
                <c:formatCode>0.00</c:formatCode>
                <c:ptCount val="5"/>
                <c:pt idx="0">
                  <c:v>-0.4462809917355372</c:v>
                </c:pt>
                <c:pt idx="1">
                  <c:v>-0.56060606060606055</c:v>
                </c:pt>
                <c:pt idx="2">
                  <c:v>-1.3728813559322033</c:v>
                </c:pt>
                <c:pt idx="3">
                  <c:v>1</c:v>
                </c:pt>
                <c:pt idx="4">
                  <c:v>-1.8181818181818181</c:v>
                </c:pt>
              </c:numCache>
            </c:numRef>
          </c:val>
          <c:smooth val="0"/>
          <c:extLst>
            <c:ext xmlns:c16="http://schemas.microsoft.com/office/drawing/2014/chart" uri="{C3380CC4-5D6E-409C-BE32-E72D297353CC}">
              <c16:uniqueId val="{00000002-7C3C-4CED-96F5-CE8BA4F815E8}"/>
            </c:ext>
          </c:extLst>
        </c:ser>
        <c:ser>
          <c:idx val="3"/>
          <c:order val="3"/>
          <c:tx>
            <c:strRef>
              <c:f>Sheet1!$E$1</c:f>
              <c:strCache>
                <c:ptCount val="1"/>
                <c:pt idx="0">
                  <c:v>I like traditional lists such as Munros or Wainwrights</c:v>
                </c:pt>
              </c:strCache>
            </c:strRef>
          </c:tx>
          <c:spPr>
            <a:ln w="28575" cap="rnd">
              <a:solidFill>
                <a:schemeClr val="accent4"/>
              </a:solidFill>
              <a:prstDash val="sysDash"/>
              <a:round/>
            </a:ln>
            <a:effectLst/>
          </c:spPr>
          <c:marker>
            <c:symbol val="circle"/>
            <c:size val="5"/>
            <c:spPr>
              <a:solidFill>
                <a:schemeClr val="accent4"/>
              </a:solidFill>
              <a:ln w="9525">
                <a:solidFill>
                  <a:schemeClr val="accent4"/>
                </a:solidFill>
              </a:ln>
              <a:effectLst/>
            </c:spPr>
          </c:marker>
          <c:cat>
            <c:strRef>
              <c:f>Sheet1!$A$2:$A$6</c:f>
              <c:strCache>
                <c:ptCount val="5"/>
                <c:pt idx="0">
                  <c:v>Segment 1 (121, 39%)</c:v>
                </c:pt>
                <c:pt idx="1">
                  <c:v>Segment 2 (72, 23%)</c:v>
                </c:pt>
                <c:pt idx="2">
                  <c:v>Segment 3 (60, 19%)</c:v>
                </c:pt>
                <c:pt idx="3">
                  <c:v>Segment 4 (48, 15%)</c:v>
                </c:pt>
                <c:pt idx="4">
                  <c:v>Segment 5 (11, 4%)</c:v>
                </c:pt>
              </c:strCache>
            </c:strRef>
          </c:cat>
          <c:val>
            <c:numRef>
              <c:f>Sheet1!$E$2:$E$6</c:f>
              <c:numCache>
                <c:formatCode>0.00</c:formatCode>
                <c:ptCount val="5"/>
                <c:pt idx="0">
                  <c:v>0.8833333333333333</c:v>
                </c:pt>
                <c:pt idx="1">
                  <c:v>0.58571428571428574</c:v>
                </c:pt>
                <c:pt idx="2">
                  <c:v>1</c:v>
                </c:pt>
                <c:pt idx="3">
                  <c:v>0.8125</c:v>
                </c:pt>
                <c:pt idx="4">
                  <c:v>1.1818181818181819</c:v>
                </c:pt>
              </c:numCache>
            </c:numRef>
          </c:val>
          <c:smooth val="0"/>
          <c:extLst>
            <c:ext xmlns:c16="http://schemas.microsoft.com/office/drawing/2014/chart" uri="{C3380CC4-5D6E-409C-BE32-E72D297353CC}">
              <c16:uniqueId val="{00000003-7C3C-4CED-96F5-CE8BA4F815E8}"/>
            </c:ext>
          </c:extLst>
        </c:ser>
        <c:ser>
          <c:idx val="4"/>
          <c:order val="4"/>
          <c:tx>
            <c:strRef>
              <c:f>Sheet1!$F$1</c:f>
              <c:strCache>
                <c:ptCount val="1"/>
                <c:pt idx="0">
                  <c:v>I prefer lists based on prominence (drop, relative height)</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strRef>
              <c:f>Sheet1!$A$2:$A$6</c:f>
              <c:strCache>
                <c:ptCount val="5"/>
                <c:pt idx="0">
                  <c:v>Segment 1 (121, 39%)</c:v>
                </c:pt>
                <c:pt idx="1">
                  <c:v>Segment 2 (72, 23%)</c:v>
                </c:pt>
                <c:pt idx="2">
                  <c:v>Segment 3 (60, 19%)</c:v>
                </c:pt>
                <c:pt idx="3">
                  <c:v>Segment 4 (48, 15%)</c:v>
                </c:pt>
                <c:pt idx="4">
                  <c:v>Segment 5 (11, 4%)</c:v>
                </c:pt>
              </c:strCache>
            </c:strRef>
          </c:cat>
          <c:val>
            <c:numRef>
              <c:f>Sheet1!$F$2:$F$6</c:f>
              <c:numCache>
                <c:formatCode>0.00</c:formatCode>
                <c:ptCount val="5"/>
                <c:pt idx="0">
                  <c:v>0.23140495867768596</c:v>
                </c:pt>
                <c:pt idx="1">
                  <c:v>1.1194029850746268</c:v>
                </c:pt>
                <c:pt idx="2">
                  <c:v>0.46551724137931033</c:v>
                </c:pt>
                <c:pt idx="3">
                  <c:v>0.87234042553191493</c:v>
                </c:pt>
                <c:pt idx="4">
                  <c:v>-0.27272727272727271</c:v>
                </c:pt>
              </c:numCache>
            </c:numRef>
          </c:val>
          <c:smooth val="0"/>
          <c:extLst>
            <c:ext xmlns:c16="http://schemas.microsoft.com/office/drawing/2014/chart" uri="{C3380CC4-5D6E-409C-BE32-E72D297353CC}">
              <c16:uniqueId val="{00000004-7C3C-4CED-96F5-CE8BA4F815E8}"/>
            </c:ext>
          </c:extLst>
        </c:ser>
        <c:ser>
          <c:idx val="5"/>
          <c:order val="5"/>
          <c:tx>
            <c:strRef>
              <c:f>Sheet1!$G$1</c:f>
              <c:strCache>
                <c:ptCount val="1"/>
                <c:pt idx="0">
                  <c:v>Metric alternatives should be provided for popular imperial lists such as Munros and Corbetts</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strRef>
              <c:f>Sheet1!$A$2:$A$6</c:f>
              <c:strCache>
                <c:ptCount val="5"/>
                <c:pt idx="0">
                  <c:v>Segment 1 (121, 39%)</c:v>
                </c:pt>
                <c:pt idx="1">
                  <c:v>Segment 2 (72, 23%)</c:v>
                </c:pt>
                <c:pt idx="2">
                  <c:v>Segment 3 (60, 19%)</c:v>
                </c:pt>
                <c:pt idx="3">
                  <c:v>Segment 4 (48, 15%)</c:v>
                </c:pt>
                <c:pt idx="4">
                  <c:v>Segment 5 (11, 4%)</c:v>
                </c:pt>
              </c:strCache>
            </c:strRef>
          </c:cat>
          <c:val>
            <c:numRef>
              <c:f>Sheet1!$G$2:$G$6</c:f>
              <c:numCache>
                <c:formatCode>0.00</c:formatCode>
                <c:ptCount val="5"/>
                <c:pt idx="0">
                  <c:v>-7.5630252100840331E-2</c:v>
                </c:pt>
                <c:pt idx="1">
                  <c:v>0.19402985074626866</c:v>
                </c:pt>
                <c:pt idx="2">
                  <c:v>0.16949152542372881</c:v>
                </c:pt>
                <c:pt idx="3">
                  <c:v>0.21739130434782608</c:v>
                </c:pt>
                <c:pt idx="4">
                  <c:v>0</c:v>
                </c:pt>
              </c:numCache>
            </c:numRef>
          </c:val>
          <c:smooth val="0"/>
          <c:extLst>
            <c:ext xmlns:c16="http://schemas.microsoft.com/office/drawing/2014/chart" uri="{C3380CC4-5D6E-409C-BE32-E72D297353CC}">
              <c16:uniqueId val="{00000005-7C3C-4CED-96F5-CE8BA4F815E8}"/>
            </c:ext>
          </c:extLst>
        </c:ser>
        <c:ser>
          <c:idx val="6"/>
          <c:order val="6"/>
          <c:tx>
            <c:strRef>
              <c:f>Sheet1!$H$1</c:f>
              <c:strCache>
                <c:ptCount val="1"/>
                <c:pt idx="0">
                  <c:v>Having lots of lists is not a problem, I just pick the ones I want</c:v>
                </c:pt>
              </c:strCache>
            </c:strRef>
          </c:tx>
          <c:spPr>
            <a:ln w="28575" cap="rnd">
              <a:solidFill>
                <a:schemeClr val="accent1">
                  <a:lumMod val="60000"/>
                </a:schemeClr>
              </a:solidFill>
              <a:prstDash val="sysDash"/>
              <a:round/>
            </a:ln>
            <a:effectLst/>
          </c:spPr>
          <c:marker>
            <c:symbol val="circle"/>
            <c:size val="5"/>
            <c:spPr>
              <a:solidFill>
                <a:schemeClr val="accent1">
                  <a:lumMod val="60000"/>
                </a:schemeClr>
              </a:solidFill>
              <a:ln w="9525">
                <a:solidFill>
                  <a:schemeClr val="accent1">
                    <a:lumMod val="60000"/>
                  </a:schemeClr>
                </a:solidFill>
              </a:ln>
              <a:effectLst/>
            </c:spPr>
          </c:marker>
          <c:cat>
            <c:strRef>
              <c:f>Sheet1!$A$2:$A$6</c:f>
              <c:strCache>
                <c:ptCount val="5"/>
                <c:pt idx="0">
                  <c:v>Segment 1 (121, 39%)</c:v>
                </c:pt>
                <c:pt idx="1">
                  <c:v>Segment 2 (72, 23%)</c:v>
                </c:pt>
                <c:pt idx="2">
                  <c:v>Segment 3 (60, 19%)</c:v>
                </c:pt>
                <c:pt idx="3">
                  <c:v>Segment 4 (48, 15%)</c:v>
                </c:pt>
                <c:pt idx="4">
                  <c:v>Segment 5 (11, 4%)</c:v>
                </c:pt>
              </c:strCache>
            </c:strRef>
          </c:cat>
          <c:val>
            <c:numRef>
              <c:f>Sheet1!$H$2:$H$6</c:f>
              <c:numCache>
                <c:formatCode>0.00</c:formatCode>
                <c:ptCount val="5"/>
                <c:pt idx="0">
                  <c:v>1.1983471074380165</c:v>
                </c:pt>
                <c:pt idx="1">
                  <c:v>1.5833333333333333</c:v>
                </c:pt>
                <c:pt idx="2">
                  <c:v>1.8833333333333333</c:v>
                </c:pt>
                <c:pt idx="3">
                  <c:v>0.19148936170212766</c:v>
                </c:pt>
                <c:pt idx="4">
                  <c:v>2</c:v>
                </c:pt>
              </c:numCache>
            </c:numRef>
          </c:val>
          <c:smooth val="0"/>
          <c:extLst>
            <c:ext xmlns:c16="http://schemas.microsoft.com/office/drawing/2014/chart" uri="{C3380CC4-5D6E-409C-BE32-E72D297353CC}">
              <c16:uniqueId val="{00000006-7C3C-4CED-96F5-CE8BA4F815E8}"/>
            </c:ext>
          </c:extLst>
        </c:ser>
        <c:ser>
          <c:idx val="7"/>
          <c:order val="7"/>
          <c:tx>
            <c:strRef>
              <c:f>Sheet1!$I$1</c:f>
              <c:strCache>
                <c:ptCount val="1"/>
                <c:pt idx="0">
                  <c:v>The DoBIH should add lists based on demand,irrespective of their merits</c:v>
                </c:pt>
              </c:strCache>
            </c:strRef>
          </c:tx>
          <c:spPr>
            <a:ln w="28575" cap="rnd">
              <a:solidFill>
                <a:srgbClr val="FF00FF"/>
              </a:solidFill>
              <a:round/>
            </a:ln>
            <a:effectLst/>
          </c:spPr>
          <c:marker>
            <c:symbol val="circle"/>
            <c:size val="5"/>
            <c:spPr>
              <a:solidFill>
                <a:srgbClr val="FF00FF"/>
              </a:solidFill>
              <a:ln w="9525">
                <a:solidFill>
                  <a:srgbClr val="FF00FF"/>
                </a:solidFill>
              </a:ln>
              <a:effectLst/>
            </c:spPr>
          </c:marker>
          <c:cat>
            <c:strRef>
              <c:f>Sheet1!$A$2:$A$6</c:f>
              <c:strCache>
                <c:ptCount val="5"/>
                <c:pt idx="0">
                  <c:v>Segment 1 (121, 39%)</c:v>
                </c:pt>
                <c:pt idx="1">
                  <c:v>Segment 2 (72, 23%)</c:v>
                </c:pt>
                <c:pt idx="2">
                  <c:v>Segment 3 (60, 19%)</c:v>
                </c:pt>
                <c:pt idx="3">
                  <c:v>Segment 4 (48, 15%)</c:v>
                </c:pt>
                <c:pt idx="4">
                  <c:v>Segment 5 (11, 4%)</c:v>
                </c:pt>
              </c:strCache>
            </c:strRef>
          </c:cat>
          <c:val>
            <c:numRef>
              <c:f>Sheet1!$I$2:$I$6</c:f>
              <c:numCache>
                <c:formatCode>0.00</c:formatCode>
                <c:ptCount val="5"/>
                <c:pt idx="0">
                  <c:v>8.4033613445378148E-3</c:v>
                </c:pt>
                <c:pt idx="1">
                  <c:v>-4.6153846153846156E-2</c:v>
                </c:pt>
                <c:pt idx="2">
                  <c:v>0.20338983050847459</c:v>
                </c:pt>
                <c:pt idx="3">
                  <c:v>-0.9375</c:v>
                </c:pt>
                <c:pt idx="4">
                  <c:v>1.8181818181818181</c:v>
                </c:pt>
              </c:numCache>
            </c:numRef>
          </c:val>
          <c:smooth val="0"/>
          <c:extLst>
            <c:ext xmlns:c16="http://schemas.microsoft.com/office/drawing/2014/chart" uri="{C3380CC4-5D6E-409C-BE32-E72D297353CC}">
              <c16:uniqueId val="{00000007-7C3C-4CED-96F5-CE8BA4F815E8}"/>
            </c:ext>
          </c:extLst>
        </c:ser>
        <c:ser>
          <c:idx val="8"/>
          <c:order val="8"/>
          <c:tx>
            <c:strRef>
              <c:f>Sheet1!$J$1</c:f>
              <c:strCache>
                <c:ptCount val="1"/>
                <c:pt idx="0">
                  <c:v>The DoBIH influences my bagging activity</c:v>
                </c:pt>
              </c:strCache>
            </c:strRef>
          </c:tx>
          <c:spPr>
            <a:ln w="28575" cap="rnd">
              <a:solidFill>
                <a:schemeClr val="accent3">
                  <a:lumMod val="60000"/>
                </a:schemeClr>
              </a:solidFill>
              <a:round/>
            </a:ln>
            <a:effectLst/>
          </c:spPr>
          <c:marker>
            <c:symbol val="circle"/>
            <c:size val="5"/>
            <c:spPr>
              <a:solidFill>
                <a:schemeClr val="accent3">
                  <a:lumMod val="60000"/>
                </a:schemeClr>
              </a:solidFill>
              <a:ln w="9525">
                <a:solidFill>
                  <a:schemeClr val="accent3">
                    <a:lumMod val="60000"/>
                  </a:schemeClr>
                </a:solidFill>
              </a:ln>
              <a:effectLst/>
            </c:spPr>
          </c:marker>
          <c:cat>
            <c:strRef>
              <c:f>Sheet1!$A$2:$A$6</c:f>
              <c:strCache>
                <c:ptCount val="5"/>
                <c:pt idx="0">
                  <c:v>Segment 1 (121, 39%)</c:v>
                </c:pt>
                <c:pt idx="1">
                  <c:v>Segment 2 (72, 23%)</c:v>
                </c:pt>
                <c:pt idx="2">
                  <c:v>Segment 3 (60, 19%)</c:v>
                </c:pt>
                <c:pt idx="3">
                  <c:v>Segment 4 (48, 15%)</c:v>
                </c:pt>
                <c:pt idx="4">
                  <c:v>Segment 5 (11, 4%)</c:v>
                </c:pt>
              </c:strCache>
            </c:strRef>
          </c:cat>
          <c:val>
            <c:numRef>
              <c:f>Sheet1!$J$2:$J$6</c:f>
              <c:numCache>
                <c:formatCode>0.00</c:formatCode>
                <c:ptCount val="5"/>
                <c:pt idx="0">
                  <c:v>0.33613445378151263</c:v>
                </c:pt>
                <c:pt idx="1">
                  <c:v>1.1159420289855073</c:v>
                </c:pt>
                <c:pt idx="2">
                  <c:v>1.2372881355932204</c:v>
                </c:pt>
                <c:pt idx="3">
                  <c:v>0.27083333333333331</c:v>
                </c:pt>
                <c:pt idx="4">
                  <c:v>0.54545454545454541</c:v>
                </c:pt>
              </c:numCache>
            </c:numRef>
          </c:val>
          <c:smooth val="0"/>
          <c:extLst>
            <c:ext xmlns:c16="http://schemas.microsoft.com/office/drawing/2014/chart" uri="{C3380CC4-5D6E-409C-BE32-E72D297353CC}">
              <c16:uniqueId val="{00000008-7C3C-4CED-96F5-CE8BA4F815E8}"/>
            </c:ext>
          </c:extLst>
        </c:ser>
        <c:ser>
          <c:idx val="9"/>
          <c:order val="9"/>
          <c:tx>
            <c:strRef>
              <c:f>Sheet1!$K$1</c:f>
              <c:strCache>
                <c:ptCount val="1"/>
                <c:pt idx="0">
                  <c:v>Time to call a halt to more Lake District lists</c:v>
                </c:pt>
              </c:strCache>
            </c:strRef>
          </c:tx>
          <c:spPr>
            <a:ln w="28575" cap="rnd">
              <a:solidFill>
                <a:schemeClr val="accent4">
                  <a:lumMod val="60000"/>
                </a:schemeClr>
              </a:solidFill>
              <a:prstDash val="sysDash"/>
              <a:round/>
            </a:ln>
            <a:effectLst/>
          </c:spPr>
          <c:marker>
            <c:symbol val="circle"/>
            <c:size val="5"/>
            <c:spPr>
              <a:solidFill>
                <a:schemeClr val="accent4">
                  <a:lumMod val="60000"/>
                </a:schemeClr>
              </a:solidFill>
              <a:ln w="9525">
                <a:solidFill>
                  <a:schemeClr val="accent4">
                    <a:lumMod val="60000"/>
                  </a:schemeClr>
                </a:solidFill>
              </a:ln>
              <a:effectLst/>
            </c:spPr>
          </c:marker>
          <c:cat>
            <c:strRef>
              <c:f>Sheet1!$A$2:$A$6</c:f>
              <c:strCache>
                <c:ptCount val="5"/>
                <c:pt idx="0">
                  <c:v>Segment 1 (121, 39%)</c:v>
                </c:pt>
                <c:pt idx="1">
                  <c:v>Segment 2 (72, 23%)</c:v>
                </c:pt>
                <c:pt idx="2">
                  <c:v>Segment 3 (60, 19%)</c:v>
                </c:pt>
                <c:pt idx="3">
                  <c:v>Segment 4 (48, 15%)</c:v>
                </c:pt>
                <c:pt idx="4">
                  <c:v>Segment 5 (11, 4%)</c:v>
                </c:pt>
              </c:strCache>
            </c:strRef>
          </c:cat>
          <c:val>
            <c:numRef>
              <c:f>Sheet1!$K$2:$K$6</c:f>
              <c:numCache>
                <c:formatCode>0.00</c:formatCode>
                <c:ptCount val="5"/>
                <c:pt idx="0">
                  <c:v>0.1</c:v>
                </c:pt>
                <c:pt idx="1">
                  <c:v>0.62121212121212122</c:v>
                </c:pt>
                <c:pt idx="2">
                  <c:v>-8.4745762711864403E-2</c:v>
                </c:pt>
                <c:pt idx="3">
                  <c:v>1.5625</c:v>
                </c:pt>
                <c:pt idx="4">
                  <c:v>-1.5454545454545454</c:v>
                </c:pt>
              </c:numCache>
            </c:numRef>
          </c:val>
          <c:smooth val="0"/>
          <c:extLst>
            <c:ext xmlns:c16="http://schemas.microsoft.com/office/drawing/2014/chart" uri="{C3380CC4-5D6E-409C-BE32-E72D297353CC}">
              <c16:uniqueId val="{00000009-7C3C-4CED-96F5-CE8BA4F815E8}"/>
            </c:ext>
          </c:extLst>
        </c:ser>
        <c:ser>
          <c:idx val="10"/>
          <c:order val="10"/>
          <c:tx>
            <c:strRef>
              <c:f>Sheet1!$L$1</c:f>
              <c:strCache>
                <c:ptCount val="1"/>
                <c:pt idx="0">
                  <c:v>Hill lists are not just for baggers, they have a topographical function</c:v>
                </c:pt>
              </c:strCache>
            </c:strRef>
          </c:tx>
          <c:spPr>
            <a:ln w="28575" cap="rnd">
              <a:solidFill>
                <a:schemeClr val="accent5">
                  <a:lumMod val="60000"/>
                </a:schemeClr>
              </a:solidFill>
              <a:round/>
            </a:ln>
            <a:effectLst/>
          </c:spPr>
          <c:marker>
            <c:symbol val="circle"/>
            <c:size val="5"/>
            <c:spPr>
              <a:solidFill>
                <a:schemeClr val="accent5">
                  <a:lumMod val="60000"/>
                </a:schemeClr>
              </a:solidFill>
              <a:ln w="9525">
                <a:solidFill>
                  <a:schemeClr val="accent5">
                    <a:lumMod val="60000"/>
                  </a:schemeClr>
                </a:solidFill>
              </a:ln>
              <a:effectLst/>
            </c:spPr>
          </c:marker>
          <c:cat>
            <c:strRef>
              <c:f>Sheet1!$A$2:$A$6</c:f>
              <c:strCache>
                <c:ptCount val="5"/>
                <c:pt idx="0">
                  <c:v>Segment 1 (121, 39%)</c:v>
                </c:pt>
                <c:pt idx="1">
                  <c:v>Segment 2 (72, 23%)</c:v>
                </c:pt>
                <c:pt idx="2">
                  <c:v>Segment 3 (60, 19%)</c:v>
                </c:pt>
                <c:pt idx="3">
                  <c:v>Segment 4 (48, 15%)</c:v>
                </c:pt>
                <c:pt idx="4">
                  <c:v>Segment 5 (11, 4%)</c:v>
                </c:pt>
              </c:strCache>
            </c:strRef>
          </c:cat>
          <c:val>
            <c:numRef>
              <c:f>Sheet1!$L$2:$L$6</c:f>
              <c:numCache>
                <c:formatCode>0.00</c:formatCode>
                <c:ptCount val="5"/>
                <c:pt idx="0">
                  <c:v>0.40833333333333333</c:v>
                </c:pt>
                <c:pt idx="1">
                  <c:v>1.1014492753623188</c:v>
                </c:pt>
                <c:pt idx="2">
                  <c:v>0.62068965517241381</c:v>
                </c:pt>
                <c:pt idx="3">
                  <c:v>0.48936170212765956</c:v>
                </c:pt>
                <c:pt idx="4">
                  <c:v>0.36363636363636365</c:v>
                </c:pt>
              </c:numCache>
            </c:numRef>
          </c:val>
          <c:smooth val="0"/>
          <c:extLst>
            <c:ext xmlns:c16="http://schemas.microsoft.com/office/drawing/2014/chart" uri="{C3380CC4-5D6E-409C-BE32-E72D297353CC}">
              <c16:uniqueId val="{0000000A-7C3C-4CED-96F5-CE8BA4F815E8}"/>
            </c:ext>
          </c:extLst>
        </c:ser>
        <c:ser>
          <c:idx val="11"/>
          <c:order val="11"/>
          <c:tx>
            <c:strRef>
              <c:f>Sheet1!$M$1</c:f>
              <c:strCache>
                <c:ptCount val="1"/>
                <c:pt idx="0">
                  <c:v>I support the efforts of surveyors to obtain accurate data on our hills</c:v>
                </c:pt>
              </c:strCache>
            </c:strRef>
          </c:tx>
          <c:spPr>
            <a:ln w="28575" cap="rnd">
              <a:solidFill>
                <a:schemeClr val="accent6">
                  <a:lumMod val="60000"/>
                </a:schemeClr>
              </a:solidFill>
              <a:round/>
            </a:ln>
            <a:effectLst/>
          </c:spPr>
          <c:marker>
            <c:symbol val="circle"/>
            <c:size val="5"/>
            <c:spPr>
              <a:solidFill>
                <a:schemeClr val="accent6">
                  <a:lumMod val="60000"/>
                </a:schemeClr>
              </a:solidFill>
              <a:ln w="9525">
                <a:solidFill>
                  <a:schemeClr val="accent6">
                    <a:lumMod val="60000"/>
                  </a:schemeClr>
                </a:solidFill>
              </a:ln>
              <a:effectLst/>
            </c:spPr>
          </c:marker>
          <c:cat>
            <c:strRef>
              <c:f>Sheet1!$A$2:$A$6</c:f>
              <c:strCache>
                <c:ptCount val="5"/>
                <c:pt idx="0">
                  <c:v>Segment 1 (121, 39%)</c:v>
                </c:pt>
                <c:pt idx="1">
                  <c:v>Segment 2 (72, 23%)</c:v>
                </c:pt>
                <c:pt idx="2">
                  <c:v>Segment 3 (60, 19%)</c:v>
                </c:pt>
                <c:pt idx="3">
                  <c:v>Segment 4 (48, 15%)</c:v>
                </c:pt>
                <c:pt idx="4">
                  <c:v>Segment 5 (11, 4%)</c:v>
                </c:pt>
              </c:strCache>
            </c:strRef>
          </c:cat>
          <c:val>
            <c:numRef>
              <c:f>Sheet1!$M$2:$M$6</c:f>
              <c:numCache>
                <c:formatCode>0.00</c:formatCode>
                <c:ptCount val="5"/>
                <c:pt idx="0">
                  <c:v>0.88429752066115708</c:v>
                </c:pt>
                <c:pt idx="1">
                  <c:v>1.591549295774648</c:v>
                </c:pt>
                <c:pt idx="2">
                  <c:v>1.3898305084745763</c:v>
                </c:pt>
                <c:pt idx="3">
                  <c:v>0.80851063829787229</c:v>
                </c:pt>
                <c:pt idx="4">
                  <c:v>1.7272727272727273</c:v>
                </c:pt>
              </c:numCache>
            </c:numRef>
          </c:val>
          <c:smooth val="0"/>
          <c:extLst>
            <c:ext xmlns:c16="http://schemas.microsoft.com/office/drawing/2014/chart" uri="{C3380CC4-5D6E-409C-BE32-E72D297353CC}">
              <c16:uniqueId val="{0000000B-7C3C-4CED-96F5-CE8BA4F815E8}"/>
            </c:ext>
          </c:extLst>
        </c:ser>
        <c:ser>
          <c:idx val="12"/>
          <c:order val="12"/>
          <c:tx>
            <c:strRef>
              <c:f>Sheet1!$N$1</c:f>
              <c:strCache>
                <c:ptCount val="1"/>
                <c:pt idx="0">
                  <c:v>Notability and popularity should be the criteria for inclusion of a list in the DoBIH</c:v>
                </c:pt>
              </c:strCache>
            </c:strRef>
          </c:tx>
          <c:spPr>
            <a:ln w="28575" cap="rnd">
              <a:solidFill>
                <a:schemeClr val="accent1">
                  <a:lumMod val="80000"/>
                  <a:lumOff val="20000"/>
                </a:schemeClr>
              </a:solidFill>
              <a:round/>
            </a:ln>
            <a:effectLst/>
          </c:spPr>
          <c:marker>
            <c:symbol val="circle"/>
            <c:size val="5"/>
            <c:spPr>
              <a:solidFill>
                <a:schemeClr val="accent1">
                  <a:lumMod val="80000"/>
                  <a:lumOff val="20000"/>
                </a:schemeClr>
              </a:solidFill>
              <a:ln w="9525">
                <a:solidFill>
                  <a:schemeClr val="accent1">
                    <a:lumMod val="80000"/>
                    <a:lumOff val="20000"/>
                  </a:schemeClr>
                </a:solidFill>
              </a:ln>
              <a:effectLst/>
            </c:spPr>
          </c:marker>
          <c:cat>
            <c:strRef>
              <c:f>Sheet1!$A$2:$A$6</c:f>
              <c:strCache>
                <c:ptCount val="5"/>
                <c:pt idx="0">
                  <c:v>Segment 1 (121, 39%)</c:v>
                </c:pt>
                <c:pt idx="1">
                  <c:v>Segment 2 (72, 23%)</c:v>
                </c:pt>
                <c:pt idx="2">
                  <c:v>Segment 3 (60, 19%)</c:v>
                </c:pt>
                <c:pt idx="3">
                  <c:v>Segment 4 (48, 15%)</c:v>
                </c:pt>
                <c:pt idx="4">
                  <c:v>Segment 5 (11, 4%)</c:v>
                </c:pt>
              </c:strCache>
            </c:strRef>
          </c:cat>
          <c:val>
            <c:numRef>
              <c:f>Sheet1!$N$2:$N$6</c:f>
              <c:numCache>
                <c:formatCode>0.00</c:formatCode>
                <c:ptCount val="5"/>
                <c:pt idx="0">
                  <c:v>-9.3220338983050849E-2</c:v>
                </c:pt>
                <c:pt idx="1">
                  <c:v>1.4925373134328358E-2</c:v>
                </c:pt>
                <c:pt idx="2">
                  <c:v>-0.18965517241379309</c:v>
                </c:pt>
                <c:pt idx="3">
                  <c:v>-0.39583333333333331</c:v>
                </c:pt>
                <c:pt idx="4">
                  <c:v>-9.0909090909090912E-2</c:v>
                </c:pt>
              </c:numCache>
            </c:numRef>
          </c:val>
          <c:smooth val="0"/>
          <c:extLst>
            <c:ext xmlns:c16="http://schemas.microsoft.com/office/drawing/2014/chart" uri="{C3380CC4-5D6E-409C-BE32-E72D297353CC}">
              <c16:uniqueId val="{0000000C-7C3C-4CED-96F5-CE8BA4F815E8}"/>
            </c:ext>
          </c:extLst>
        </c:ser>
        <c:ser>
          <c:idx val="13"/>
          <c:order val="13"/>
          <c:tx>
            <c:strRef>
              <c:f>Sheet1!$O$1</c:f>
              <c:strCache>
                <c:ptCount val="1"/>
                <c:pt idx="0">
                  <c:v>The DoBIH should be more circumspect about adding lists that create new hills in the database than adding lists that don't</c:v>
                </c:pt>
              </c:strCache>
            </c:strRef>
          </c:tx>
          <c:spPr>
            <a:ln w="28575" cap="rnd">
              <a:solidFill>
                <a:schemeClr val="accent2">
                  <a:lumMod val="80000"/>
                  <a:lumOff val="20000"/>
                </a:schemeClr>
              </a:solidFill>
              <a:round/>
            </a:ln>
            <a:effectLst/>
          </c:spPr>
          <c:marker>
            <c:symbol val="circle"/>
            <c:size val="5"/>
            <c:spPr>
              <a:solidFill>
                <a:schemeClr val="accent2">
                  <a:lumMod val="80000"/>
                  <a:lumOff val="20000"/>
                </a:schemeClr>
              </a:solidFill>
              <a:ln w="9525">
                <a:solidFill>
                  <a:schemeClr val="accent2">
                    <a:lumMod val="80000"/>
                    <a:lumOff val="20000"/>
                  </a:schemeClr>
                </a:solidFill>
              </a:ln>
              <a:effectLst/>
            </c:spPr>
          </c:marker>
          <c:cat>
            <c:strRef>
              <c:f>Sheet1!$A$2:$A$6</c:f>
              <c:strCache>
                <c:ptCount val="5"/>
                <c:pt idx="0">
                  <c:v>Segment 1 (121, 39%)</c:v>
                </c:pt>
                <c:pt idx="1">
                  <c:v>Segment 2 (72, 23%)</c:v>
                </c:pt>
                <c:pt idx="2">
                  <c:v>Segment 3 (60, 19%)</c:v>
                </c:pt>
                <c:pt idx="3">
                  <c:v>Segment 4 (48, 15%)</c:v>
                </c:pt>
                <c:pt idx="4">
                  <c:v>Segment 5 (11, 4%)</c:v>
                </c:pt>
              </c:strCache>
            </c:strRef>
          </c:cat>
          <c:val>
            <c:numRef>
              <c:f>Sheet1!$O$2:$O$6</c:f>
              <c:numCache>
                <c:formatCode>0.00</c:formatCode>
                <c:ptCount val="5"/>
                <c:pt idx="0">
                  <c:v>-3.3898305084745763E-2</c:v>
                </c:pt>
                <c:pt idx="1">
                  <c:v>-4.6153846153846156E-2</c:v>
                </c:pt>
                <c:pt idx="2">
                  <c:v>-0.31578947368421051</c:v>
                </c:pt>
                <c:pt idx="3">
                  <c:v>0.38297872340425532</c:v>
                </c:pt>
                <c:pt idx="4">
                  <c:v>-1.3636363636363635</c:v>
                </c:pt>
              </c:numCache>
            </c:numRef>
          </c:val>
          <c:smooth val="0"/>
          <c:extLst>
            <c:ext xmlns:c16="http://schemas.microsoft.com/office/drawing/2014/chart" uri="{C3380CC4-5D6E-409C-BE32-E72D297353CC}">
              <c16:uniqueId val="{0000000D-7C3C-4CED-96F5-CE8BA4F815E8}"/>
            </c:ext>
          </c:extLst>
        </c:ser>
        <c:ser>
          <c:idx val="14"/>
          <c:order val="14"/>
          <c:tx>
            <c:strRef>
              <c:f>Sheet1!$P$1</c:f>
              <c:strCache>
                <c:ptCount val="1"/>
                <c:pt idx="0">
                  <c:v>There is scope for more regional lists</c:v>
                </c:pt>
              </c:strCache>
            </c:strRef>
          </c:tx>
          <c:spPr>
            <a:ln w="28575" cap="rnd">
              <a:solidFill>
                <a:srgbClr val="FFFF00"/>
              </a:solidFill>
              <a:round/>
            </a:ln>
            <a:effectLst/>
          </c:spPr>
          <c:marker>
            <c:symbol val="circle"/>
            <c:size val="5"/>
            <c:spPr>
              <a:solidFill>
                <a:srgbClr val="FFFF00"/>
              </a:solidFill>
              <a:ln w="9525">
                <a:solidFill>
                  <a:srgbClr val="FFFF00"/>
                </a:solidFill>
              </a:ln>
              <a:effectLst/>
            </c:spPr>
          </c:marker>
          <c:cat>
            <c:strRef>
              <c:f>Sheet1!$A$2:$A$6</c:f>
              <c:strCache>
                <c:ptCount val="5"/>
                <c:pt idx="0">
                  <c:v>Segment 1 (121, 39%)</c:v>
                </c:pt>
                <c:pt idx="1">
                  <c:v>Segment 2 (72, 23%)</c:v>
                </c:pt>
                <c:pt idx="2">
                  <c:v>Segment 3 (60, 19%)</c:v>
                </c:pt>
                <c:pt idx="3">
                  <c:v>Segment 4 (48, 15%)</c:v>
                </c:pt>
                <c:pt idx="4">
                  <c:v>Segment 5 (11, 4%)</c:v>
                </c:pt>
              </c:strCache>
            </c:strRef>
          </c:cat>
          <c:val>
            <c:numRef>
              <c:f>Sheet1!$P$2:$P$6</c:f>
              <c:numCache>
                <c:formatCode>0.00</c:formatCode>
                <c:ptCount val="5"/>
                <c:pt idx="0">
                  <c:v>0.11016949152542373</c:v>
                </c:pt>
                <c:pt idx="1">
                  <c:v>0.19117647058823528</c:v>
                </c:pt>
                <c:pt idx="2">
                  <c:v>0.37931034482758619</c:v>
                </c:pt>
                <c:pt idx="3">
                  <c:v>-0.75</c:v>
                </c:pt>
                <c:pt idx="4">
                  <c:v>1.5</c:v>
                </c:pt>
              </c:numCache>
            </c:numRef>
          </c:val>
          <c:smooth val="0"/>
          <c:extLst>
            <c:ext xmlns:c16="http://schemas.microsoft.com/office/drawing/2014/chart" uri="{C3380CC4-5D6E-409C-BE32-E72D297353CC}">
              <c16:uniqueId val="{0000000E-7C3C-4CED-96F5-CE8BA4F815E8}"/>
            </c:ext>
          </c:extLst>
        </c:ser>
        <c:ser>
          <c:idx val="15"/>
          <c:order val="15"/>
          <c:tx>
            <c:strRef>
              <c:f>Sheet1!$Q$1</c:f>
              <c:strCache>
                <c:ptCount val="1"/>
                <c:pt idx="0">
                  <c:v>The DoBIH is my main source of information on hills</c:v>
                </c:pt>
              </c:strCache>
            </c:strRef>
          </c:tx>
          <c:spPr>
            <a:ln w="28575" cap="rnd">
              <a:solidFill>
                <a:srgbClr val="7030A0"/>
              </a:solidFill>
              <a:round/>
            </a:ln>
            <a:effectLst/>
          </c:spPr>
          <c:marker>
            <c:symbol val="circle"/>
            <c:size val="5"/>
            <c:spPr>
              <a:solidFill>
                <a:srgbClr val="7030A0"/>
              </a:solidFill>
              <a:ln w="9525">
                <a:solidFill>
                  <a:srgbClr val="7030A0"/>
                </a:solidFill>
              </a:ln>
              <a:effectLst/>
            </c:spPr>
          </c:marker>
          <c:cat>
            <c:strRef>
              <c:f>Sheet1!$A$2:$A$6</c:f>
              <c:strCache>
                <c:ptCount val="5"/>
                <c:pt idx="0">
                  <c:v>Segment 1 (121, 39%)</c:v>
                </c:pt>
                <c:pt idx="1">
                  <c:v>Segment 2 (72, 23%)</c:v>
                </c:pt>
                <c:pt idx="2">
                  <c:v>Segment 3 (60, 19%)</c:v>
                </c:pt>
                <c:pt idx="3">
                  <c:v>Segment 4 (48, 15%)</c:v>
                </c:pt>
                <c:pt idx="4">
                  <c:v>Segment 5 (11, 4%)</c:v>
                </c:pt>
              </c:strCache>
            </c:strRef>
          </c:cat>
          <c:val>
            <c:numRef>
              <c:f>Sheet1!$Q$2:$Q$6</c:f>
              <c:numCache>
                <c:formatCode>0.00</c:formatCode>
                <c:ptCount val="5"/>
                <c:pt idx="0">
                  <c:v>0.6166666666666667</c:v>
                </c:pt>
                <c:pt idx="1">
                  <c:v>1.4782608695652173</c:v>
                </c:pt>
                <c:pt idx="2">
                  <c:v>1.3559322033898304</c:v>
                </c:pt>
                <c:pt idx="3">
                  <c:v>0.79166666666666663</c:v>
                </c:pt>
                <c:pt idx="4">
                  <c:v>0.81818181818181823</c:v>
                </c:pt>
              </c:numCache>
            </c:numRef>
          </c:val>
          <c:smooth val="0"/>
          <c:extLst>
            <c:ext xmlns:c16="http://schemas.microsoft.com/office/drawing/2014/chart" uri="{C3380CC4-5D6E-409C-BE32-E72D297353CC}">
              <c16:uniqueId val="{0000000F-7C3C-4CED-96F5-CE8BA4F815E8}"/>
            </c:ext>
          </c:extLst>
        </c:ser>
        <c:ser>
          <c:idx val="16"/>
          <c:order val="16"/>
          <c:tx>
            <c:strRef>
              <c:f>Sheet1!$R$1</c:f>
              <c:strCache>
                <c:ptCount val="1"/>
                <c:pt idx="0">
                  <c:v>There should be no new hill lists based on guidebooks</c:v>
                </c:pt>
              </c:strCache>
            </c:strRef>
          </c:tx>
          <c:spPr>
            <a:ln w="28575" cap="rnd">
              <a:solidFill>
                <a:schemeClr val="accent5">
                  <a:lumMod val="80000"/>
                  <a:lumOff val="20000"/>
                </a:schemeClr>
              </a:solidFill>
              <a:prstDash val="sysDash"/>
              <a:round/>
            </a:ln>
            <a:effectLst/>
          </c:spPr>
          <c:marker>
            <c:symbol val="circle"/>
            <c:size val="5"/>
            <c:spPr>
              <a:solidFill>
                <a:schemeClr val="accent5">
                  <a:lumMod val="80000"/>
                  <a:lumOff val="20000"/>
                </a:schemeClr>
              </a:solidFill>
              <a:ln w="9525">
                <a:solidFill>
                  <a:schemeClr val="accent5">
                    <a:lumMod val="80000"/>
                    <a:lumOff val="20000"/>
                  </a:schemeClr>
                </a:solidFill>
              </a:ln>
              <a:effectLst/>
            </c:spPr>
          </c:marker>
          <c:cat>
            <c:strRef>
              <c:f>Sheet1!$A$2:$A$6</c:f>
              <c:strCache>
                <c:ptCount val="5"/>
                <c:pt idx="0">
                  <c:v>Segment 1 (121, 39%)</c:v>
                </c:pt>
                <c:pt idx="1">
                  <c:v>Segment 2 (72, 23%)</c:v>
                </c:pt>
                <c:pt idx="2">
                  <c:v>Segment 3 (60, 19%)</c:v>
                </c:pt>
                <c:pt idx="3">
                  <c:v>Segment 4 (48, 15%)</c:v>
                </c:pt>
                <c:pt idx="4">
                  <c:v>Segment 5 (11, 4%)</c:v>
                </c:pt>
              </c:strCache>
            </c:strRef>
          </c:cat>
          <c:val>
            <c:numRef>
              <c:f>Sheet1!$R$2:$R$6</c:f>
              <c:numCache>
                <c:formatCode>0.00</c:formatCode>
                <c:ptCount val="5"/>
                <c:pt idx="0">
                  <c:v>8.4033613445378148E-3</c:v>
                </c:pt>
                <c:pt idx="1">
                  <c:v>0.5074626865671642</c:v>
                </c:pt>
                <c:pt idx="2">
                  <c:v>-0.43103448275862066</c:v>
                </c:pt>
                <c:pt idx="3">
                  <c:v>0.95833333333333337</c:v>
                </c:pt>
                <c:pt idx="4">
                  <c:v>-1.5454545454545454</c:v>
                </c:pt>
              </c:numCache>
            </c:numRef>
          </c:val>
          <c:smooth val="0"/>
          <c:extLst>
            <c:ext xmlns:c16="http://schemas.microsoft.com/office/drawing/2014/chart" uri="{C3380CC4-5D6E-409C-BE32-E72D297353CC}">
              <c16:uniqueId val="{00000010-7C3C-4CED-96F5-CE8BA4F815E8}"/>
            </c:ext>
          </c:extLst>
        </c:ser>
        <c:ser>
          <c:idx val="17"/>
          <c:order val="17"/>
          <c:tx>
            <c:strRef>
              <c:f>Sheet1!$S$1</c:f>
              <c:strCache>
                <c:ptCount val="1"/>
                <c:pt idx="0">
                  <c:v>Lists that fulfil a topographical function e.g. Subsimms and Subdodds deserve their inclusion even if few people bag them</c:v>
                </c:pt>
              </c:strCache>
            </c:strRef>
          </c:tx>
          <c:spPr>
            <a:ln w="28575" cap="rnd">
              <a:solidFill>
                <a:schemeClr val="accent6">
                  <a:lumMod val="80000"/>
                  <a:lumOff val="20000"/>
                </a:schemeClr>
              </a:solidFill>
              <a:prstDash val="sysDash"/>
              <a:round/>
            </a:ln>
            <a:effectLst/>
          </c:spPr>
          <c:marker>
            <c:symbol val="circle"/>
            <c:size val="5"/>
            <c:spPr>
              <a:solidFill>
                <a:schemeClr val="accent6">
                  <a:lumMod val="80000"/>
                  <a:lumOff val="20000"/>
                </a:schemeClr>
              </a:solidFill>
              <a:ln w="9525">
                <a:solidFill>
                  <a:schemeClr val="accent6">
                    <a:lumMod val="80000"/>
                    <a:lumOff val="20000"/>
                  </a:schemeClr>
                </a:solidFill>
              </a:ln>
              <a:effectLst/>
            </c:spPr>
          </c:marker>
          <c:cat>
            <c:strRef>
              <c:f>Sheet1!$A$2:$A$6</c:f>
              <c:strCache>
                <c:ptCount val="5"/>
                <c:pt idx="0">
                  <c:v>Segment 1 (121, 39%)</c:v>
                </c:pt>
                <c:pt idx="1">
                  <c:v>Segment 2 (72, 23%)</c:v>
                </c:pt>
                <c:pt idx="2">
                  <c:v>Segment 3 (60, 19%)</c:v>
                </c:pt>
                <c:pt idx="3">
                  <c:v>Segment 4 (48, 15%)</c:v>
                </c:pt>
                <c:pt idx="4">
                  <c:v>Segment 5 (11, 4%)</c:v>
                </c:pt>
              </c:strCache>
            </c:strRef>
          </c:cat>
          <c:val>
            <c:numRef>
              <c:f>Sheet1!$S$2:$S$6</c:f>
              <c:numCache>
                <c:formatCode>0.00</c:formatCode>
                <c:ptCount val="5"/>
                <c:pt idx="0">
                  <c:v>0.13333333333333333</c:v>
                </c:pt>
                <c:pt idx="1">
                  <c:v>0.76811594202898548</c:v>
                </c:pt>
                <c:pt idx="2">
                  <c:v>1.2372881355932204</c:v>
                </c:pt>
                <c:pt idx="3">
                  <c:v>-0.20833333333333334</c:v>
                </c:pt>
                <c:pt idx="4">
                  <c:v>1.8181818181818181</c:v>
                </c:pt>
              </c:numCache>
            </c:numRef>
          </c:val>
          <c:smooth val="0"/>
          <c:extLst>
            <c:ext xmlns:c16="http://schemas.microsoft.com/office/drawing/2014/chart" uri="{C3380CC4-5D6E-409C-BE32-E72D297353CC}">
              <c16:uniqueId val="{00000011-7C3C-4CED-96F5-CE8BA4F815E8}"/>
            </c:ext>
          </c:extLst>
        </c:ser>
        <c:ser>
          <c:idx val="18"/>
          <c:order val="18"/>
          <c:tx>
            <c:strRef>
              <c:f>Sheet1!$T$1</c:f>
              <c:strCache>
                <c:ptCount val="1"/>
                <c:pt idx="0">
                  <c:v>The DoBIH should seek to influence baggers’ objectives through the lists it offers</c:v>
                </c:pt>
              </c:strCache>
            </c:strRef>
          </c:tx>
          <c:spPr>
            <a:ln w="28575" cap="rnd">
              <a:solidFill>
                <a:schemeClr val="accent1">
                  <a:lumMod val="80000"/>
                </a:schemeClr>
              </a:solidFill>
              <a:round/>
            </a:ln>
            <a:effectLst/>
          </c:spPr>
          <c:marker>
            <c:symbol val="circle"/>
            <c:size val="5"/>
            <c:spPr>
              <a:solidFill>
                <a:schemeClr val="accent1">
                  <a:lumMod val="80000"/>
                </a:schemeClr>
              </a:solidFill>
              <a:ln w="9525">
                <a:solidFill>
                  <a:schemeClr val="accent1">
                    <a:lumMod val="80000"/>
                  </a:schemeClr>
                </a:solidFill>
              </a:ln>
              <a:effectLst/>
            </c:spPr>
          </c:marker>
          <c:cat>
            <c:strRef>
              <c:f>Sheet1!$A$2:$A$6</c:f>
              <c:strCache>
                <c:ptCount val="5"/>
                <c:pt idx="0">
                  <c:v>Segment 1 (121, 39%)</c:v>
                </c:pt>
                <c:pt idx="1">
                  <c:v>Segment 2 (72, 23%)</c:v>
                </c:pt>
                <c:pt idx="2">
                  <c:v>Segment 3 (60, 19%)</c:v>
                </c:pt>
                <c:pt idx="3">
                  <c:v>Segment 4 (48, 15%)</c:v>
                </c:pt>
                <c:pt idx="4">
                  <c:v>Segment 5 (11, 4%)</c:v>
                </c:pt>
              </c:strCache>
            </c:strRef>
          </c:cat>
          <c:val>
            <c:numRef>
              <c:f>Sheet1!$T$2:$T$6</c:f>
              <c:numCache>
                <c:formatCode>0.00</c:formatCode>
                <c:ptCount val="5"/>
                <c:pt idx="0">
                  <c:v>-0.58333333333333337</c:v>
                </c:pt>
                <c:pt idx="1">
                  <c:v>-0.58823529411764708</c:v>
                </c:pt>
                <c:pt idx="2">
                  <c:v>-0.43103448275862066</c:v>
                </c:pt>
                <c:pt idx="3">
                  <c:v>-0.54166666666666663</c:v>
                </c:pt>
                <c:pt idx="4">
                  <c:v>-1.0909090909090908</c:v>
                </c:pt>
              </c:numCache>
            </c:numRef>
          </c:val>
          <c:smooth val="0"/>
          <c:extLst>
            <c:ext xmlns:c16="http://schemas.microsoft.com/office/drawing/2014/chart" uri="{C3380CC4-5D6E-409C-BE32-E72D297353CC}">
              <c16:uniqueId val="{00000012-7C3C-4CED-96F5-CE8BA4F815E8}"/>
            </c:ext>
          </c:extLst>
        </c:ser>
        <c:ser>
          <c:idx val="19"/>
          <c:order val="19"/>
          <c:tx>
            <c:strRef>
              <c:f>Sheet1!$U$1</c:f>
              <c:strCache>
                <c:ptCount val="1"/>
                <c:pt idx="0">
                  <c:v>Detailed hill data that doesn’t relate to summit location and height is of little interest to me</c:v>
                </c:pt>
              </c:strCache>
            </c:strRef>
          </c:tx>
          <c:spPr>
            <a:ln w="28575" cap="rnd">
              <a:solidFill>
                <a:schemeClr val="accent2">
                  <a:lumMod val="80000"/>
                </a:schemeClr>
              </a:solidFill>
              <a:round/>
            </a:ln>
            <a:effectLst/>
          </c:spPr>
          <c:marker>
            <c:symbol val="circle"/>
            <c:size val="5"/>
            <c:spPr>
              <a:solidFill>
                <a:schemeClr val="accent2">
                  <a:lumMod val="80000"/>
                </a:schemeClr>
              </a:solidFill>
              <a:ln w="9525">
                <a:solidFill>
                  <a:schemeClr val="accent2">
                    <a:lumMod val="80000"/>
                  </a:schemeClr>
                </a:solidFill>
              </a:ln>
              <a:effectLst/>
            </c:spPr>
          </c:marker>
          <c:cat>
            <c:strRef>
              <c:f>Sheet1!$A$2:$A$6</c:f>
              <c:strCache>
                <c:ptCount val="5"/>
                <c:pt idx="0">
                  <c:v>Segment 1 (121, 39%)</c:v>
                </c:pt>
                <c:pt idx="1">
                  <c:v>Segment 2 (72, 23%)</c:v>
                </c:pt>
                <c:pt idx="2">
                  <c:v>Segment 3 (60, 19%)</c:v>
                </c:pt>
                <c:pt idx="3">
                  <c:v>Segment 4 (48, 15%)</c:v>
                </c:pt>
                <c:pt idx="4">
                  <c:v>Segment 5 (11, 4%)</c:v>
                </c:pt>
              </c:strCache>
            </c:strRef>
          </c:cat>
          <c:val>
            <c:numRef>
              <c:f>Sheet1!$U$2:$U$6</c:f>
              <c:numCache>
                <c:formatCode>0.00</c:formatCode>
                <c:ptCount val="5"/>
                <c:pt idx="0">
                  <c:v>-0.33333333333333331</c:v>
                </c:pt>
                <c:pt idx="1">
                  <c:v>-0.57746478873239437</c:v>
                </c:pt>
                <c:pt idx="2">
                  <c:v>-0.83050847457627119</c:v>
                </c:pt>
                <c:pt idx="3">
                  <c:v>8.3333333333333329E-2</c:v>
                </c:pt>
                <c:pt idx="4">
                  <c:v>-1.1818181818181819</c:v>
                </c:pt>
              </c:numCache>
            </c:numRef>
          </c:val>
          <c:smooth val="0"/>
          <c:extLst>
            <c:ext xmlns:c16="http://schemas.microsoft.com/office/drawing/2014/chart" uri="{C3380CC4-5D6E-409C-BE32-E72D297353CC}">
              <c16:uniqueId val="{00000013-7C3C-4CED-96F5-CE8BA4F815E8}"/>
            </c:ext>
          </c:extLst>
        </c:ser>
        <c:ser>
          <c:idx val="20"/>
          <c:order val="20"/>
          <c:tx>
            <c:strRef>
              <c:f>Sheet1!$V$1</c:f>
              <c:strCache>
                <c:ptCount val="1"/>
                <c:pt idx="0">
                  <c:v>There is no need for any more hill lists</c:v>
                </c:pt>
              </c:strCache>
            </c:strRef>
          </c:tx>
          <c:spPr>
            <a:ln w="28575" cap="rnd">
              <a:solidFill>
                <a:schemeClr val="accent3">
                  <a:lumMod val="80000"/>
                </a:schemeClr>
              </a:solidFill>
              <a:round/>
            </a:ln>
            <a:effectLst/>
          </c:spPr>
          <c:marker>
            <c:symbol val="circle"/>
            <c:size val="5"/>
            <c:spPr>
              <a:solidFill>
                <a:schemeClr val="accent3">
                  <a:lumMod val="80000"/>
                </a:schemeClr>
              </a:solidFill>
              <a:ln w="9525">
                <a:solidFill>
                  <a:schemeClr val="accent3">
                    <a:lumMod val="80000"/>
                  </a:schemeClr>
                </a:solidFill>
              </a:ln>
              <a:effectLst/>
            </c:spPr>
          </c:marker>
          <c:cat>
            <c:strRef>
              <c:f>Sheet1!$A$2:$A$6</c:f>
              <c:strCache>
                <c:ptCount val="5"/>
                <c:pt idx="0">
                  <c:v>Segment 1 (121, 39%)</c:v>
                </c:pt>
                <c:pt idx="1">
                  <c:v>Segment 2 (72, 23%)</c:v>
                </c:pt>
                <c:pt idx="2">
                  <c:v>Segment 3 (60, 19%)</c:v>
                </c:pt>
                <c:pt idx="3">
                  <c:v>Segment 4 (48, 15%)</c:v>
                </c:pt>
                <c:pt idx="4">
                  <c:v>Segment 5 (11, 4%)</c:v>
                </c:pt>
              </c:strCache>
            </c:strRef>
          </c:cat>
          <c:val>
            <c:numRef>
              <c:f>Sheet1!$V$2:$V$6</c:f>
              <c:numCache>
                <c:formatCode>0.00</c:formatCode>
                <c:ptCount val="5"/>
                <c:pt idx="0">
                  <c:v>-2.5000000000000001E-2</c:v>
                </c:pt>
                <c:pt idx="1">
                  <c:v>-0.2537313432835821</c:v>
                </c:pt>
                <c:pt idx="2">
                  <c:v>-0.93220338983050843</c:v>
                </c:pt>
                <c:pt idx="3">
                  <c:v>0.97916666666666663</c:v>
                </c:pt>
                <c:pt idx="4">
                  <c:v>-1.9090909090909092</c:v>
                </c:pt>
              </c:numCache>
            </c:numRef>
          </c:val>
          <c:smooth val="0"/>
          <c:extLst>
            <c:ext xmlns:c16="http://schemas.microsoft.com/office/drawing/2014/chart" uri="{C3380CC4-5D6E-409C-BE32-E72D297353CC}">
              <c16:uniqueId val="{00000014-7C3C-4CED-96F5-CE8BA4F815E8}"/>
            </c:ext>
          </c:extLst>
        </c:ser>
        <c:ser>
          <c:idx val="21"/>
          <c:order val="21"/>
          <c:tx>
            <c:strRef>
              <c:f>Sheet1!$W$1</c:f>
              <c:strCache>
                <c:ptCount val="1"/>
                <c:pt idx="0">
                  <c:v>A hill’s name is an important part of its data</c:v>
                </c:pt>
              </c:strCache>
            </c:strRef>
          </c:tx>
          <c:spPr>
            <a:ln w="28575" cap="rnd">
              <a:solidFill>
                <a:schemeClr val="accent4">
                  <a:lumMod val="80000"/>
                </a:schemeClr>
              </a:solidFill>
              <a:round/>
            </a:ln>
            <a:effectLst/>
          </c:spPr>
          <c:marker>
            <c:symbol val="circle"/>
            <c:size val="5"/>
            <c:spPr>
              <a:solidFill>
                <a:schemeClr val="accent4">
                  <a:lumMod val="80000"/>
                </a:schemeClr>
              </a:solidFill>
              <a:ln w="9525">
                <a:solidFill>
                  <a:schemeClr val="accent4">
                    <a:lumMod val="80000"/>
                  </a:schemeClr>
                </a:solidFill>
              </a:ln>
              <a:effectLst/>
            </c:spPr>
          </c:marker>
          <c:cat>
            <c:strRef>
              <c:f>Sheet1!$A$2:$A$6</c:f>
              <c:strCache>
                <c:ptCount val="5"/>
                <c:pt idx="0">
                  <c:v>Segment 1 (121, 39%)</c:v>
                </c:pt>
                <c:pt idx="1">
                  <c:v>Segment 2 (72, 23%)</c:v>
                </c:pt>
                <c:pt idx="2">
                  <c:v>Segment 3 (60, 19%)</c:v>
                </c:pt>
                <c:pt idx="3">
                  <c:v>Segment 4 (48, 15%)</c:v>
                </c:pt>
                <c:pt idx="4">
                  <c:v>Segment 5 (11, 4%)</c:v>
                </c:pt>
              </c:strCache>
            </c:strRef>
          </c:cat>
          <c:val>
            <c:numRef>
              <c:f>Sheet1!$W$2:$W$6</c:f>
              <c:numCache>
                <c:formatCode>0.00</c:formatCode>
                <c:ptCount val="5"/>
                <c:pt idx="0">
                  <c:v>1.1735537190082646</c:v>
                </c:pt>
                <c:pt idx="1">
                  <c:v>1.4929577464788732</c:v>
                </c:pt>
                <c:pt idx="2">
                  <c:v>1.65</c:v>
                </c:pt>
                <c:pt idx="3">
                  <c:v>1.2765957446808511</c:v>
                </c:pt>
                <c:pt idx="4">
                  <c:v>1.7272727272727273</c:v>
                </c:pt>
              </c:numCache>
            </c:numRef>
          </c:val>
          <c:smooth val="0"/>
          <c:extLst>
            <c:ext xmlns:c16="http://schemas.microsoft.com/office/drawing/2014/chart" uri="{C3380CC4-5D6E-409C-BE32-E72D297353CC}">
              <c16:uniqueId val="{00000015-7C3C-4CED-96F5-CE8BA4F815E8}"/>
            </c:ext>
          </c:extLst>
        </c:ser>
        <c:ser>
          <c:idx val="22"/>
          <c:order val="22"/>
          <c:tx>
            <c:strRef>
              <c:f>Sheet1!$X$1</c:f>
              <c:strCache>
                <c:ptCount val="1"/>
                <c:pt idx="0">
                  <c:v>The proliferation of lists with different height and drop criteria is confusing</c:v>
                </c:pt>
              </c:strCache>
            </c:strRef>
          </c:tx>
          <c:spPr>
            <a:ln w="28575" cap="rnd">
              <a:solidFill>
                <a:schemeClr val="accent5">
                  <a:lumMod val="80000"/>
                </a:schemeClr>
              </a:solidFill>
              <a:round/>
            </a:ln>
            <a:effectLst/>
          </c:spPr>
          <c:marker>
            <c:symbol val="circle"/>
            <c:size val="5"/>
            <c:spPr>
              <a:solidFill>
                <a:schemeClr val="accent5">
                  <a:lumMod val="80000"/>
                </a:schemeClr>
              </a:solidFill>
              <a:ln w="9525">
                <a:solidFill>
                  <a:schemeClr val="accent5">
                    <a:lumMod val="80000"/>
                  </a:schemeClr>
                </a:solidFill>
              </a:ln>
              <a:effectLst/>
            </c:spPr>
          </c:marker>
          <c:cat>
            <c:strRef>
              <c:f>Sheet1!$A$2:$A$6</c:f>
              <c:strCache>
                <c:ptCount val="5"/>
                <c:pt idx="0">
                  <c:v>Segment 1 (121, 39%)</c:v>
                </c:pt>
                <c:pt idx="1">
                  <c:v>Segment 2 (72, 23%)</c:v>
                </c:pt>
                <c:pt idx="2">
                  <c:v>Segment 3 (60, 19%)</c:v>
                </c:pt>
                <c:pt idx="3">
                  <c:v>Segment 4 (48, 15%)</c:v>
                </c:pt>
                <c:pt idx="4">
                  <c:v>Segment 5 (11, 4%)</c:v>
                </c:pt>
              </c:strCache>
            </c:strRef>
          </c:cat>
          <c:val>
            <c:numRef>
              <c:f>Sheet1!$X$2:$X$6</c:f>
              <c:numCache>
                <c:formatCode>0.00</c:formatCode>
                <c:ptCount val="5"/>
                <c:pt idx="0">
                  <c:v>3.3898305084745763E-2</c:v>
                </c:pt>
                <c:pt idx="1">
                  <c:v>-0.11940298507462686</c:v>
                </c:pt>
                <c:pt idx="2">
                  <c:v>-0.93220338983050843</c:v>
                </c:pt>
                <c:pt idx="3">
                  <c:v>0.60416666666666663</c:v>
                </c:pt>
                <c:pt idx="4">
                  <c:v>-1.5454545454545454</c:v>
                </c:pt>
              </c:numCache>
            </c:numRef>
          </c:val>
          <c:smooth val="0"/>
          <c:extLst>
            <c:ext xmlns:c16="http://schemas.microsoft.com/office/drawing/2014/chart" uri="{C3380CC4-5D6E-409C-BE32-E72D297353CC}">
              <c16:uniqueId val="{00000016-7C3C-4CED-96F5-CE8BA4F815E8}"/>
            </c:ext>
          </c:extLst>
        </c:ser>
        <c:ser>
          <c:idx val="23"/>
          <c:order val="23"/>
          <c:tx>
            <c:strRef>
              <c:f>Sheet1!$Y$1</c:f>
              <c:strCache>
                <c:ptCount val="1"/>
                <c:pt idx="0">
                  <c:v>The Isle of Man should be included in pan-GB lists</c:v>
                </c:pt>
              </c:strCache>
            </c:strRef>
          </c:tx>
          <c:spPr>
            <a:ln w="28575" cap="rnd">
              <a:solidFill>
                <a:schemeClr val="accent6">
                  <a:lumMod val="80000"/>
                </a:schemeClr>
              </a:solidFill>
              <a:round/>
            </a:ln>
            <a:effectLst/>
          </c:spPr>
          <c:marker>
            <c:symbol val="circle"/>
            <c:size val="5"/>
            <c:spPr>
              <a:solidFill>
                <a:schemeClr val="accent6">
                  <a:lumMod val="80000"/>
                </a:schemeClr>
              </a:solidFill>
              <a:ln w="9525">
                <a:solidFill>
                  <a:schemeClr val="accent6">
                    <a:lumMod val="80000"/>
                  </a:schemeClr>
                </a:solidFill>
              </a:ln>
              <a:effectLst/>
            </c:spPr>
          </c:marker>
          <c:cat>
            <c:strRef>
              <c:f>Sheet1!$A$2:$A$6</c:f>
              <c:strCache>
                <c:ptCount val="5"/>
                <c:pt idx="0">
                  <c:v>Segment 1 (121, 39%)</c:v>
                </c:pt>
                <c:pt idx="1">
                  <c:v>Segment 2 (72, 23%)</c:v>
                </c:pt>
                <c:pt idx="2">
                  <c:v>Segment 3 (60, 19%)</c:v>
                </c:pt>
                <c:pt idx="3">
                  <c:v>Segment 4 (48, 15%)</c:v>
                </c:pt>
                <c:pt idx="4">
                  <c:v>Segment 5 (11, 4%)</c:v>
                </c:pt>
              </c:strCache>
            </c:strRef>
          </c:cat>
          <c:val>
            <c:numRef>
              <c:f>Sheet1!$Y$2:$Y$6</c:f>
              <c:numCache>
                <c:formatCode>0.00</c:formatCode>
                <c:ptCount val="5"/>
                <c:pt idx="0">
                  <c:v>0.55833333333333335</c:v>
                </c:pt>
                <c:pt idx="1">
                  <c:v>0.65671641791044777</c:v>
                </c:pt>
                <c:pt idx="2">
                  <c:v>0.9152542372881356</c:v>
                </c:pt>
                <c:pt idx="3">
                  <c:v>0.5</c:v>
                </c:pt>
                <c:pt idx="4">
                  <c:v>1.3636363636363635</c:v>
                </c:pt>
              </c:numCache>
            </c:numRef>
          </c:val>
          <c:smooth val="0"/>
          <c:extLst>
            <c:ext xmlns:c16="http://schemas.microsoft.com/office/drawing/2014/chart" uri="{C3380CC4-5D6E-409C-BE32-E72D297353CC}">
              <c16:uniqueId val="{00000017-7C3C-4CED-96F5-CE8BA4F815E8}"/>
            </c:ext>
          </c:extLst>
        </c:ser>
        <c:ser>
          <c:idx val="24"/>
          <c:order val="24"/>
          <c:tx>
            <c:strRef>
              <c:f>Sheet1!$Z$1</c:f>
              <c:strCache>
                <c:ptCount val="1"/>
                <c:pt idx="0">
                  <c:v>Separation by distance is a valid criterion for a list</c:v>
                </c:pt>
              </c:strCache>
            </c:strRef>
          </c:tx>
          <c:spPr>
            <a:ln w="28575" cap="rnd">
              <a:solidFill>
                <a:srgbClr val="9999FF"/>
              </a:solidFill>
              <a:round/>
            </a:ln>
            <a:effectLst/>
          </c:spPr>
          <c:marker>
            <c:symbol val="circle"/>
            <c:size val="5"/>
            <c:spPr>
              <a:solidFill>
                <a:srgbClr val="9999FF"/>
              </a:solidFill>
              <a:ln w="9525">
                <a:solidFill>
                  <a:srgbClr val="9999FF"/>
                </a:solidFill>
              </a:ln>
              <a:effectLst/>
            </c:spPr>
          </c:marker>
          <c:cat>
            <c:strRef>
              <c:f>Sheet1!$A$2:$A$6</c:f>
              <c:strCache>
                <c:ptCount val="5"/>
                <c:pt idx="0">
                  <c:v>Segment 1 (121, 39%)</c:v>
                </c:pt>
                <c:pt idx="1">
                  <c:v>Segment 2 (72, 23%)</c:v>
                </c:pt>
                <c:pt idx="2">
                  <c:v>Segment 3 (60, 19%)</c:v>
                </c:pt>
                <c:pt idx="3">
                  <c:v>Segment 4 (48, 15%)</c:v>
                </c:pt>
                <c:pt idx="4">
                  <c:v>Segment 5 (11, 4%)</c:v>
                </c:pt>
              </c:strCache>
            </c:strRef>
          </c:cat>
          <c:val>
            <c:numRef>
              <c:f>Sheet1!$Z$2:$Z$6</c:f>
              <c:numCache>
                <c:formatCode>0.00</c:formatCode>
                <c:ptCount val="5"/>
                <c:pt idx="0">
                  <c:v>2.5862068965517241E-2</c:v>
                </c:pt>
                <c:pt idx="1">
                  <c:v>0.14925373134328357</c:v>
                </c:pt>
                <c:pt idx="2">
                  <c:v>0.52631578947368418</c:v>
                </c:pt>
                <c:pt idx="3">
                  <c:v>-0.29166666666666669</c:v>
                </c:pt>
                <c:pt idx="4">
                  <c:v>0.81818181818181823</c:v>
                </c:pt>
              </c:numCache>
            </c:numRef>
          </c:val>
          <c:smooth val="0"/>
          <c:extLst>
            <c:ext xmlns:c16="http://schemas.microsoft.com/office/drawing/2014/chart" uri="{C3380CC4-5D6E-409C-BE32-E72D297353CC}">
              <c16:uniqueId val="{00000018-7C3C-4CED-96F5-CE8BA4F815E8}"/>
            </c:ext>
          </c:extLst>
        </c:ser>
        <c:ser>
          <c:idx val="25"/>
          <c:order val="25"/>
          <c:tx>
            <c:strRef>
              <c:f>Sheet1!$AA$1</c:f>
              <c:strCache>
                <c:ptCount val="1"/>
                <c:pt idx="0">
                  <c:v>A historically important list deserves to be in the database even if nobody is bagging it</c:v>
                </c:pt>
              </c:strCache>
            </c:strRef>
          </c:tx>
          <c:spPr>
            <a:ln w="28575" cap="rnd">
              <a:solidFill>
                <a:schemeClr val="accent2">
                  <a:lumMod val="60000"/>
                  <a:lumOff val="40000"/>
                </a:schemeClr>
              </a:solidFill>
              <a:round/>
            </a:ln>
            <a:effectLst/>
          </c:spPr>
          <c:marker>
            <c:symbol val="circle"/>
            <c:size val="5"/>
            <c:spPr>
              <a:solidFill>
                <a:schemeClr val="accent2">
                  <a:lumMod val="60000"/>
                  <a:lumOff val="40000"/>
                </a:schemeClr>
              </a:solidFill>
              <a:ln w="9525">
                <a:solidFill>
                  <a:schemeClr val="accent2">
                    <a:lumMod val="60000"/>
                    <a:lumOff val="40000"/>
                  </a:schemeClr>
                </a:solidFill>
              </a:ln>
              <a:effectLst/>
            </c:spPr>
          </c:marker>
          <c:cat>
            <c:strRef>
              <c:f>Sheet1!$A$2:$A$6</c:f>
              <c:strCache>
                <c:ptCount val="5"/>
                <c:pt idx="0">
                  <c:v>Segment 1 (121, 39%)</c:v>
                </c:pt>
                <c:pt idx="1">
                  <c:v>Segment 2 (72, 23%)</c:v>
                </c:pt>
                <c:pt idx="2">
                  <c:v>Segment 3 (60, 19%)</c:v>
                </c:pt>
                <c:pt idx="3">
                  <c:v>Segment 4 (48, 15%)</c:v>
                </c:pt>
                <c:pt idx="4">
                  <c:v>Segment 5 (11, 4%)</c:v>
                </c:pt>
              </c:strCache>
            </c:strRef>
          </c:cat>
          <c:val>
            <c:numRef>
              <c:f>Sheet1!$AA$2:$AA$6</c:f>
              <c:numCache>
                <c:formatCode>0.00</c:formatCode>
                <c:ptCount val="5"/>
                <c:pt idx="0">
                  <c:v>0.5083333333333333</c:v>
                </c:pt>
                <c:pt idx="1">
                  <c:v>0.62857142857142856</c:v>
                </c:pt>
                <c:pt idx="2">
                  <c:v>1.1694915254237288</c:v>
                </c:pt>
                <c:pt idx="3">
                  <c:v>6.25E-2</c:v>
                </c:pt>
                <c:pt idx="4">
                  <c:v>1.8181818181818181</c:v>
                </c:pt>
              </c:numCache>
            </c:numRef>
          </c:val>
          <c:smooth val="0"/>
          <c:extLst>
            <c:ext xmlns:c16="http://schemas.microsoft.com/office/drawing/2014/chart" uri="{C3380CC4-5D6E-409C-BE32-E72D297353CC}">
              <c16:uniqueId val="{00000019-7C3C-4CED-96F5-CE8BA4F815E8}"/>
            </c:ext>
          </c:extLst>
        </c:ser>
        <c:ser>
          <c:idx val="26"/>
          <c:order val="26"/>
          <c:tx>
            <c:strRef>
              <c:f>Sheet1!$AB$1</c:f>
              <c:strCache>
                <c:ptCount val="1"/>
                <c:pt idx="0">
                  <c:v>The quality of hill data is important to me</c:v>
                </c:pt>
              </c:strCache>
            </c:strRef>
          </c:tx>
          <c:spPr>
            <a:ln w="28575" cap="rnd">
              <a:solidFill>
                <a:schemeClr val="accent4">
                  <a:lumMod val="50000"/>
                </a:schemeClr>
              </a:solidFill>
              <a:round/>
            </a:ln>
            <a:effectLst/>
          </c:spPr>
          <c:marker>
            <c:symbol val="circle"/>
            <c:size val="5"/>
            <c:spPr>
              <a:solidFill>
                <a:schemeClr val="accent4">
                  <a:lumMod val="50000"/>
                </a:schemeClr>
              </a:solidFill>
              <a:ln w="9525">
                <a:solidFill>
                  <a:schemeClr val="accent4">
                    <a:lumMod val="50000"/>
                  </a:schemeClr>
                </a:solidFill>
              </a:ln>
              <a:effectLst/>
            </c:spPr>
          </c:marker>
          <c:cat>
            <c:strRef>
              <c:f>Sheet1!$A$2:$A$6</c:f>
              <c:strCache>
                <c:ptCount val="5"/>
                <c:pt idx="0">
                  <c:v>Segment 1 (121, 39%)</c:v>
                </c:pt>
                <c:pt idx="1">
                  <c:v>Segment 2 (72, 23%)</c:v>
                </c:pt>
                <c:pt idx="2">
                  <c:v>Segment 3 (60, 19%)</c:v>
                </c:pt>
                <c:pt idx="3">
                  <c:v>Segment 4 (48, 15%)</c:v>
                </c:pt>
                <c:pt idx="4">
                  <c:v>Segment 5 (11, 4%)</c:v>
                </c:pt>
              </c:strCache>
            </c:strRef>
          </c:cat>
          <c:val>
            <c:numRef>
              <c:f>Sheet1!$AB$2:$AB$6</c:f>
              <c:numCache>
                <c:formatCode>0.00</c:formatCode>
                <c:ptCount val="5"/>
                <c:pt idx="0">
                  <c:v>0.89166666666666672</c:v>
                </c:pt>
                <c:pt idx="1">
                  <c:v>1.5571428571428572</c:v>
                </c:pt>
                <c:pt idx="2">
                  <c:v>1.6271186440677967</c:v>
                </c:pt>
                <c:pt idx="3">
                  <c:v>1.0625</c:v>
                </c:pt>
                <c:pt idx="4">
                  <c:v>0.90909090909090906</c:v>
                </c:pt>
              </c:numCache>
            </c:numRef>
          </c:val>
          <c:smooth val="0"/>
          <c:extLst>
            <c:ext xmlns:c16="http://schemas.microsoft.com/office/drawing/2014/chart" uri="{C3380CC4-5D6E-409C-BE32-E72D297353CC}">
              <c16:uniqueId val="{0000001A-7C3C-4CED-96F5-CE8BA4F815E8}"/>
            </c:ext>
          </c:extLst>
        </c:ser>
        <c:ser>
          <c:idx val="27"/>
          <c:order val="27"/>
          <c:tx>
            <c:strRef>
              <c:f>Sheet1!$AC$1</c:f>
              <c:strCache>
                <c:ptCount val="1"/>
                <c:pt idx="0">
                  <c:v>The DoBIH should include locally known hill names that don’t appear on OS maps</c:v>
                </c:pt>
              </c:strCache>
            </c:strRef>
          </c:tx>
          <c:spPr>
            <a:ln w="28575" cap="rnd">
              <a:solidFill>
                <a:srgbClr val="FFC000"/>
              </a:solidFill>
              <a:round/>
            </a:ln>
            <a:effectLst/>
          </c:spPr>
          <c:marker>
            <c:symbol val="circle"/>
            <c:size val="5"/>
            <c:spPr>
              <a:solidFill>
                <a:srgbClr val="FFC000"/>
              </a:solidFill>
              <a:ln w="9525">
                <a:solidFill>
                  <a:srgbClr val="FFC000"/>
                </a:solidFill>
              </a:ln>
              <a:effectLst/>
            </c:spPr>
          </c:marker>
          <c:cat>
            <c:strRef>
              <c:f>Sheet1!$A$2:$A$6</c:f>
              <c:strCache>
                <c:ptCount val="5"/>
                <c:pt idx="0">
                  <c:v>Segment 1 (121, 39%)</c:v>
                </c:pt>
                <c:pt idx="1">
                  <c:v>Segment 2 (72, 23%)</c:v>
                </c:pt>
                <c:pt idx="2">
                  <c:v>Segment 3 (60, 19%)</c:v>
                </c:pt>
                <c:pt idx="3">
                  <c:v>Segment 4 (48, 15%)</c:v>
                </c:pt>
                <c:pt idx="4">
                  <c:v>Segment 5 (11, 4%)</c:v>
                </c:pt>
              </c:strCache>
            </c:strRef>
          </c:cat>
          <c:val>
            <c:numRef>
              <c:f>Sheet1!$AC$2:$AC$6</c:f>
              <c:numCache>
                <c:formatCode>0.00</c:formatCode>
                <c:ptCount val="5"/>
                <c:pt idx="0">
                  <c:v>0.5</c:v>
                </c:pt>
                <c:pt idx="1">
                  <c:v>0.71014492753623193</c:v>
                </c:pt>
                <c:pt idx="2">
                  <c:v>0.83050847457627119</c:v>
                </c:pt>
                <c:pt idx="3">
                  <c:v>0.39583333333333331</c:v>
                </c:pt>
                <c:pt idx="4">
                  <c:v>1</c:v>
                </c:pt>
              </c:numCache>
            </c:numRef>
          </c:val>
          <c:smooth val="0"/>
          <c:extLst>
            <c:ext xmlns:c16="http://schemas.microsoft.com/office/drawing/2014/chart" uri="{C3380CC4-5D6E-409C-BE32-E72D297353CC}">
              <c16:uniqueId val="{0000001B-7C3C-4CED-96F5-CE8BA4F815E8}"/>
            </c:ext>
          </c:extLst>
        </c:ser>
        <c:ser>
          <c:idx val="28"/>
          <c:order val="28"/>
          <c:tx>
            <c:strRef>
              <c:f>Sheet1!$AD$1</c:f>
              <c:strCache>
                <c:ptCount val="1"/>
                <c:pt idx="0">
                  <c:v>A list whose popularity has declined to an insignificant level should be removed from the database</c:v>
                </c:pt>
              </c:strCache>
            </c:strRef>
          </c:tx>
          <c:spPr>
            <a:ln w="28575" cap="rnd">
              <a:solidFill>
                <a:schemeClr val="accent5">
                  <a:lumMod val="60000"/>
                  <a:lumOff val="40000"/>
                </a:schemeClr>
              </a:solidFill>
              <a:round/>
            </a:ln>
            <a:effectLst/>
          </c:spPr>
          <c:marker>
            <c:symbol val="circle"/>
            <c:size val="5"/>
            <c:spPr>
              <a:solidFill>
                <a:schemeClr val="accent5">
                  <a:lumMod val="60000"/>
                  <a:lumOff val="40000"/>
                </a:schemeClr>
              </a:solidFill>
              <a:ln w="9525">
                <a:solidFill>
                  <a:schemeClr val="accent5">
                    <a:lumMod val="60000"/>
                    <a:lumOff val="40000"/>
                  </a:schemeClr>
                </a:solidFill>
              </a:ln>
              <a:effectLst/>
            </c:spPr>
          </c:marker>
          <c:cat>
            <c:strRef>
              <c:f>Sheet1!$A$2:$A$6</c:f>
              <c:strCache>
                <c:ptCount val="5"/>
                <c:pt idx="0">
                  <c:v>Segment 1 (121, 39%)</c:v>
                </c:pt>
                <c:pt idx="1">
                  <c:v>Segment 2 (72, 23%)</c:v>
                </c:pt>
                <c:pt idx="2">
                  <c:v>Segment 3 (60, 19%)</c:v>
                </c:pt>
                <c:pt idx="3">
                  <c:v>Segment 4 (48, 15%)</c:v>
                </c:pt>
                <c:pt idx="4">
                  <c:v>Segment 5 (11, 4%)</c:v>
                </c:pt>
              </c:strCache>
            </c:strRef>
          </c:cat>
          <c:val>
            <c:numRef>
              <c:f>Sheet1!$AD$2:$AD$6</c:f>
              <c:numCache>
                <c:formatCode>0.00</c:formatCode>
                <c:ptCount val="5"/>
                <c:pt idx="0">
                  <c:v>-0.46666666666666667</c:v>
                </c:pt>
                <c:pt idx="1">
                  <c:v>-0.3235294117647059</c:v>
                </c:pt>
                <c:pt idx="2">
                  <c:v>-1.423728813559322</c:v>
                </c:pt>
                <c:pt idx="3">
                  <c:v>6.25E-2</c:v>
                </c:pt>
                <c:pt idx="4">
                  <c:v>-2</c:v>
                </c:pt>
              </c:numCache>
            </c:numRef>
          </c:val>
          <c:smooth val="0"/>
          <c:extLst>
            <c:ext xmlns:c16="http://schemas.microsoft.com/office/drawing/2014/chart" uri="{C3380CC4-5D6E-409C-BE32-E72D297353CC}">
              <c16:uniqueId val="{0000001C-7C3C-4CED-96F5-CE8BA4F815E8}"/>
            </c:ext>
          </c:extLst>
        </c:ser>
        <c:ser>
          <c:idx val="29"/>
          <c:order val="29"/>
          <c:tx>
            <c:strRef>
              <c:f>Sheet1!$AE$1</c:f>
              <c:strCache>
                <c:ptCount val="1"/>
                <c:pt idx="0">
                  <c:v>The DoBIH should satisfy as many baggers as possible, even if it means adding lists for which demand is low</c:v>
                </c:pt>
              </c:strCache>
            </c:strRef>
          </c:tx>
          <c:spPr>
            <a:ln w="28575" cap="rnd">
              <a:solidFill>
                <a:schemeClr val="accent6">
                  <a:lumMod val="60000"/>
                  <a:lumOff val="40000"/>
                </a:schemeClr>
              </a:solidFill>
              <a:round/>
            </a:ln>
            <a:effectLst/>
          </c:spPr>
          <c:marker>
            <c:symbol val="circle"/>
            <c:size val="5"/>
            <c:spPr>
              <a:solidFill>
                <a:schemeClr val="accent6">
                  <a:lumMod val="60000"/>
                  <a:lumOff val="40000"/>
                </a:schemeClr>
              </a:solidFill>
              <a:ln w="9525">
                <a:solidFill>
                  <a:schemeClr val="accent6">
                    <a:lumMod val="60000"/>
                    <a:lumOff val="40000"/>
                  </a:schemeClr>
                </a:solidFill>
              </a:ln>
              <a:effectLst/>
            </c:spPr>
          </c:marker>
          <c:cat>
            <c:strRef>
              <c:f>Sheet1!$A$2:$A$6</c:f>
              <c:strCache>
                <c:ptCount val="5"/>
                <c:pt idx="0">
                  <c:v>Segment 1 (121, 39%)</c:v>
                </c:pt>
                <c:pt idx="1">
                  <c:v>Segment 2 (72, 23%)</c:v>
                </c:pt>
                <c:pt idx="2">
                  <c:v>Segment 3 (60, 19%)</c:v>
                </c:pt>
                <c:pt idx="3">
                  <c:v>Segment 4 (48, 15%)</c:v>
                </c:pt>
                <c:pt idx="4">
                  <c:v>Segment 5 (11, 4%)</c:v>
                </c:pt>
              </c:strCache>
            </c:strRef>
          </c:cat>
          <c:val>
            <c:numRef>
              <c:f>Sheet1!$AE$2:$AE$6</c:f>
              <c:numCache>
                <c:formatCode>0.00</c:formatCode>
                <c:ptCount val="5"/>
                <c:pt idx="0">
                  <c:v>0.16666666666666666</c:v>
                </c:pt>
                <c:pt idx="1">
                  <c:v>7.3529411764705885E-2</c:v>
                </c:pt>
                <c:pt idx="2">
                  <c:v>0.96551724137931039</c:v>
                </c:pt>
                <c:pt idx="3">
                  <c:v>-0.68085106382978722</c:v>
                </c:pt>
                <c:pt idx="4">
                  <c:v>1.9090909090909092</c:v>
                </c:pt>
              </c:numCache>
            </c:numRef>
          </c:val>
          <c:smooth val="0"/>
          <c:extLst>
            <c:ext xmlns:c16="http://schemas.microsoft.com/office/drawing/2014/chart" uri="{C3380CC4-5D6E-409C-BE32-E72D297353CC}">
              <c16:uniqueId val="{0000001D-7C3C-4CED-96F5-CE8BA4F815E8}"/>
            </c:ext>
          </c:extLst>
        </c:ser>
        <c:ser>
          <c:idx val="30"/>
          <c:order val="30"/>
          <c:tx>
            <c:strRef>
              <c:f>Sheet1!$AF$1</c:f>
              <c:strCache>
                <c:ptCount val="1"/>
                <c:pt idx="0">
                  <c:v> I prefer to record my ascents offline, rather than in an online database such as Hill Bagging</c:v>
                </c:pt>
              </c:strCache>
            </c:strRef>
          </c:tx>
          <c:spPr>
            <a:ln w="28575" cap="rnd">
              <a:solidFill>
                <a:schemeClr val="accent1">
                  <a:lumMod val="50000"/>
                </a:schemeClr>
              </a:solidFill>
              <a:round/>
            </a:ln>
            <a:effectLst/>
          </c:spPr>
          <c:marker>
            <c:symbol val="circle"/>
            <c:size val="5"/>
            <c:spPr>
              <a:solidFill>
                <a:schemeClr val="accent1">
                  <a:lumMod val="50000"/>
                </a:schemeClr>
              </a:solidFill>
              <a:ln w="9525">
                <a:solidFill>
                  <a:schemeClr val="accent1">
                    <a:lumMod val="50000"/>
                  </a:schemeClr>
                </a:solidFill>
              </a:ln>
              <a:effectLst/>
            </c:spPr>
          </c:marker>
          <c:cat>
            <c:strRef>
              <c:f>Sheet1!$A$2:$A$6</c:f>
              <c:strCache>
                <c:ptCount val="5"/>
                <c:pt idx="0">
                  <c:v>Segment 1 (121, 39%)</c:v>
                </c:pt>
                <c:pt idx="1">
                  <c:v>Segment 2 (72, 23%)</c:v>
                </c:pt>
                <c:pt idx="2">
                  <c:v>Segment 3 (60, 19%)</c:v>
                </c:pt>
                <c:pt idx="3">
                  <c:v>Segment 4 (48, 15%)</c:v>
                </c:pt>
                <c:pt idx="4">
                  <c:v>Segment 5 (11, 4%)</c:v>
                </c:pt>
              </c:strCache>
            </c:strRef>
          </c:cat>
          <c:val>
            <c:numRef>
              <c:f>Sheet1!$AF$2:$AF$6</c:f>
              <c:numCache>
                <c:formatCode>0.00</c:formatCode>
                <c:ptCount val="5"/>
                <c:pt idx="0">
                  <c:v>-0.57499999999999996</c:v>
                </c:pt>
                <c:pt idx="1">
                  <c:v>-0.7142857142857143</c:v>
                </c:pt>
                <c:pt idx="2">
                  <c:v>-0.82758620689655171</c:v>
                </c:pt>
                <c:pt idx="3">
                  <c:v>-0.23404255319148937</c:v>
                </c:pt>
                <c:pt idx="4">
                  <c:v>-1.5454545454545454</c:v>
                </c:pt>
              </c:numCache>
            </c:numRef>
          </c:val>
          <c:smooth val="0"/>
          <c:extLst>
            <c:ext xmlns:c16="http://schemas.microsoft.com/office/drawing/2014/chart" uri="{C3380CC4-5D6E-409C-BE32-E72D297353CC}">
              <c16:uniqueId val="{0000001E-7C3C-4CED-96F5-CE8BA4F815E8}"/>
            </c:ext>
          </c:extLst>
        </c:ser>
        <c:ser>
          <c:idx val="31"/>
          <c:order val="31"/>
          <c:tx>
            <c:strRef>
              <c:f>Sheet1!$AG$1</c:f>
              <c:strCache>
                <c:ptCount val="1"/>
                <c:pt idx="0">
                  <c:v>I still make use of the original publications for reference or logging</c:v>
                </c:pt>
              </c:strCache>
            </c:strRef>
          </c:tx>
          <c:spPr>
            <a:ln w="28575" cap="rnd">
              <a:solidFill>
                <a:schemeClr val="accent2">
                  <a:lumMod val="50000"/>
                </a:schemeClr>
              </a:solidFill>
              <a:round/>
            </a:ln>
            <a:effectLst/>
          </c:spPr>
          <c:marker>
            <c:symbol val="circle"/>
            <c:size val="5"/>
            <c:spPr>
              <a:solidFill>
                <a:schemeClr val="accent2">
                  <a:lumMod val="50000"/>
                </a:schemeClr>
              </a:solidFill>
              <a:ln w="9525">
                <a:solidFill>
                  <a:schemeClr val="accent2">
                    <a:lumMod val="50000"/>
                  </a:schemeClr>
                </a:solidFill>
              </a:ln>
              <a:effectLst/>
            </c:spPr>
          </c:marker>
          <c:cat>
            <c:strRef>
              <c:f>Sheet1!$A$2:$A$6</c:f>
              <c:strCache>
                <c:ptCount val="5"/>
                <c:pt idx="0">
                  <c:v>Segment 1 (121, 39%)</c:v>
                </c:pt>
                <c:pt idx="1">
                  <c:v>Segment 2 (72, 23%)</c:v>
                </c:pt>
                <c:pt idx="2">
                  <c:v>Segment 3 (60, 19%)</c:v>
                </c:pt>
                <c:pt idx="3">
                  <c:v>Segment 4 (48, 15%)</c:v>
                </c:pt>
                <c:pt idx="4">
                  <c:v>Segment 5 (11, 4%)</c:v>
                </c:pt>
              </c:strCache>
            </c:strRef>
          </c:cat>
          <c:val>
            <c:numRef>
              <c:f>Sheet1!$AG$2:$AG$6</c:f>
              <c:numCache>
                <c:formatCode>0.00</c:formatCode>
                <c:ptCount val="5"/>
                <c:pt idx="0">
                  <c:v>0.3949579831932773</c:v>
                </c:pt>
                <c:pt idx="1">
                  <c:v>3.0769230769230771E-2</c:v>
                </c:pt>
                <c:pt idx="2">
                  <c:v>0.28813559322033899</c:v>
                </c:pt>
                <c:pt idx="3">
                  <c:v>0.31914893617021278</c:v>
                </c:pt>
                <c:pt idx="4">
                  <c:v>0.90909090909090906</c:v>
                </c:pt>
              </c:numCache>
            </c:numRef>
          </c:val>
          <c:smooth val="0"/>
          <c:extLst>
            <c:ext xmlns:c16="http://schemas.microsoft.com/office/drawing/2014/chart" uri="{C3380CC4-5D6E-409C-BE32-E72D297353CC}">
              <c16:uniqueId val="{0000001F-7C3C-4CED-96F5-CE8BA4F815E8}"/>
            </c:ext>
          </c:extLst>
        </c:ser>
        <c:dLbls>
          <c:showLegendKey val="0"/>
          <c:showVal val="0"/>
          <c:showCatName val="0"/>
          <c:showSerName val="0"/>
          <c:showPercent val="0"/>
          <c:showBubbleSize val="0"/>
        </c:dLbls>
        <c:marker val="1"/>
        <c:smooth val="0"/>
        <c:axId val="740039016"/>
        <c:axId val="740043280"/>
      </c:lineChart>
      <c:catAx>
        <c:axId val="74003901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40043280"/>
        <c:crosses val="autoZero"/>
        <c:auto val="1"/>
        <c:lblAlgn val="ctr"/>
        <c:lblOffset val="100"/>
        <c:noMultiLvlLbl val="0"/>
      </c:catAx>
      <c:valAx>
        <c:axId val="740043280"/>
        <c:scaling>
          <c:orientation val="minMax"/>
          <c:max val="2"/>
          <c:min val="-2"/>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one"/>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40039016"/>
        <c:crosses val="autoZero"/>
        <c:crossBetween val="between"/>
      </c:valAx>
      <c:spPr>
        <a:solidFill>
          <a:schemeClr val="bg1">
            <a:lumMod val="95000"/>
          </a:schemeClr>
        </a:solidFill>
        <a:ln>
          <a:noFill/>
        </a:ln>
        <a:effectLst/>
      </c:spPr>
    </c:plotArea>
    <c:legend>
      <c:legendPos val="r"/>
      <c:layout>
        <c:manualLayout>
          <c:xMode val="edge"/>
          <c:yMode val="edge"/>
          <c:x val="0.65793975130958282"/>
          <c:y val="0"/>
          <c:w val="0.33546189433038565"/>
          <c:h val="1"/>
        </c:manualLayout>
      </c:layout>
      <c:overlay val="0"/>
      <c:spPr>
        <a:noFill/>
        <a:ln>
          <a:noFill/>
        </a:ln>
        <a:effectLst/>
      </c:spPr>
      <c:txPr>
        <a:bodyPr rot="0" spcFirstLastPara="1" vertOverflow="ellipsis" vert="horz" wrap="square" anchor="ctr" anchorCtr="1"/>
        <a:lstStyle/>
        <a:p>
          <a:pPr>
            <a:defRPr sz="75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728037481423728E-2"/>
          <c:y val="8.7701336333259938E-2"/>
          <c:w val="0.80834421657704048"/>
          <c:h val="0.45230350814832315"/>
        </c:manualLayout>
      </c:layout>
      <c:lineChart>
        <c:grouping val="standard"/>
        <c:varyColors val="0"/>
        <c:ser>
          <c:idx val="0"/>
          <c:order val="0"/>
          <c:tx>
            <c:strRef>
              <c:f>Sheet1!$A$2</c:f>
              <c:strCache>
                <c:ptCount val="1"/>
                <c:pt idx="0">
                  <c:v>Segment 1 (121, 39%)</c:v>
                </c:pt>
              </c:strCache>
            </c:strRef>
          </c:tx>
          <c:spPr>
            <a:ln w="28575" cap="rnd">
              <a:solidFill>
                <a:srgbClr val="3333FF"/>
              </a:solidFill>
              <a:round/>
            </a:ln>
            <a:effectLst/>
          </c:spPr>
          <c:marker>
            <c:symbol val="circle"/>
            <c:size val="5"/>
            <c:spPr>
              <a:solidFill>
                <a:srgbClr val="3333FF"/>
              </a:solidFill>
              <a:ln w="9525">
                <a:solidFill>
                  <a:srgbClr val="3333FF"/>
                </a:solidFill>
              </a:ln>
              <a:effectLst/>
            </c:spPr>
          </c:marker>
          <c:cat>
            <c:strRef>
              <c:f>Sheet1!$B$1:$AG$1</c:f>
              <c:strCache>
                <c:ptCount val="32"/>
                <c:pt idx="0">
                  <c:v>I prefer metric lists</c:v>
                </c:pt>
                <c:pt idx="1">
                  <c:v>I dislike lists lacking objective qualification criteria</c:v>
                </c:pt>
                <c:pt idx="2">
                  <c:v>The DoBIH has too many lists</c:v>
                </c:pt>
                <c:pt idx="3">
                  <c:v>I like traditional lists such as Munros or Wainwrights</c:v>
                </c:pt>
                <c:pt idx="4">
                  <c:v>I prefer lists based on prominence (drop, relative height)</c:v>
                </c:pt>
                <c:pt idx="5">
                  <c:v>Metric alternatives should be provided for popular imperial lists such as Munros and Corbetts</c:v>
                </c:pt>
                <c:pt idx="6">
                  <c:v>Having lots of lists is not a problem, I just pick the ones I want</c:v>
                </c:pt>
                <c:pt idx="7">
                  <c:v>The DoBIH should add lists based on demand,irrespective of their merits</c:v>
                </c:pt>
                <c:pt idx="8">
                  <c:v>The DoBIH influences my bagging activity</c:v>
                </c:pt>
                <c:pt idx="9">
                  <c:v>Time to call a halt to more Lake District lists</c:v>
                </c:pt>
                <c:pt idx="10">
                  <c:v>Hill lists are not just for baggers, they have a topographical function</c:v>
                </c:pt>
                <c:pt idx="11">
                  <c:v>I support the efforts of surveyors to obtain accurate data on our hills</c:v>
                </c:pt>
                <c:pt idx="12">
                  <c:v>Notability and popularity should be the criteria for inclusion of a list in the DoBIH</c:v>
                </c:pt>
                <c:pt idx="13">
                  <c:v>The DoBIH should be more circumspect about adding lists that create new hills than lists that don't</c:v>
                </c:pt>
                <c:pt idx="14">
                  <c:v>There is scope for more regional lists</c:v>
                </c:pt>
                <c:pt idx="15">
                  <c:v>The DoBIH is my main source of information on hills</c:v>
                </c:pt>
                <c:pt idx="16">
                  <c:v>There should be no new hill lists based on guidebooks</c:v>
                </c:pt>
                <c:pt idx="17">
                  <c:v>Lists that fulfil a topographical function e.g. Subsimms and Subdodds deserve their inclusion even if few people bag them</c:v>
                </c:pt>
                <c:pt idx="18">
                  <c:v>The DoBIH should seek to influence baggers’ objectives through the lists it offers</c:v>
                </c:pt>
                <c:pt idx="19">
                  <c:v>Detailed hill data that doesn’t relate to summit location and height is of little interest to me</c:v>
                </c:pt>
                <c:pt idx="20">
                  <c:v>There is no need for any more hill lists</c:v>
                </c:pt>
                <c:pt idx="21">
                  <c:v>A hill’s name is an important part of its data</c:v>
                </c:pt>
                <c:pt idx="22">
                  <c:v>The proliferation of lists with different height and drop criteria is confusing</c:v>
                </c:pt>
                <c:pt idx="23">
                  <c:v>The Isle of Man should be included in pan-GB lists</c:v>
                </c:pt>
                <c:pt idx="24">
                  <c:v>Separation by distance is a valid criterion for a list</c:v>
                </c:pt>
                <c:pt idx="25">
                  <c:v>A historically important list deserves to be in the database even if nobody is bagging it</c:v>
                </c:pt>
                <c:pt idx="26">
                  <c:v>The quality of hill data is important to me</c:v>
                </c:pt>
                <c:pt idx="27">
                  <c:v>The DoBIH should include locally known hill names that don’t appear on OS maps</c:v>
                </c:pt>
                <c:pt idx="28">
                  <c:v>A list whose popularity has declined to an insignificant level should be removed from the database</c:v>
                </c:pt>
                <c:pt idx="29">
                  <c:v>The DoBIH should satisfy as many baggers as possible, even if it means adding lists for which demand is low</c:v>
                </c:pt>
                <c:pt idx="30">
                  <c:v> I prefer to record my ascents offline, rather than in an online database such as Hill Bagging</c:v>
                </c:pt>
                <c:pt idx="31">
                  <c:v>I still make use of the original publications for reference or logging</c:v>
                </c:pt>
              </c:strCache>
            </c:strRef>
          </c:cat>
          <c:val>
            <c:numRef>
              <c:f>Sheet1!$B$2:$AG$2</c:f>
              <c:numCache>
                <c:formatCode>0.00</c:formatCode>
                <c:ptCount val="32"/>
                <c:pt idx="0">
                  <c:v>0.14166666666666666</c:v>
                </c:pt>
                <c:pt idx="1">
                  <c:v>-0.27731092436974791</c:v>
                </c:pt>
                <c:pt idx="2">
                  <c:v>-0.4462809917355372</c:v>
                </c:pt>
                <c:pt idx="3">
                  <c:v>0.8833333333333333</c:v>
                </c:pt>
                <c:pt idx="4">
                  <c:v>0.23140495867768596</c:v>
                </c:pt>
                <c:pt idx="5">
                  <c:v>-7.5630252100840331E-2</c:v>
                </c:pt>
                <c:pt idx="6">
                  <c:v>1.1983471074380165</c:v>
                </c:pt>
                <c:pt idx="7">
                  <c:v>8.4033613445378148E-3</c:v>
                </c:pt>
                <c:pt idx="8">
                  <c:v>0.33613445378151302</c:v>
                </c:pt>
                <c:pt idx="9">
                  <c:v>0.1</c:v>
                </c:pt>
                <c:pt idx="10">
                  <c:v>0.40833333333333333</c:v>
                </c:pt>
                <c:pt idx="11">
                  <c:v>0.88429752066115708</c:v>
                </c:pt>
                <c:pt idx="12">
                  <c:v>-9.3220338983050849E-2</c:v>
                </c:pt>
                <c:pt idx="13">
                  <c:v>-3.3898305084745797E-2</c:v>
                </c:pt>
                <c:pt idx="14">
                  <c:v>0.11016949152542373</c:v>
                </c:pt>
                <c:pt idx="15">
                  <c:v>0.6166666666666667</c:v>
                </c:pt>
                <c:pt idx="16">
                  <c:v>8.4033613445378148E-3</c:v>
                </c:pt>
                <c:pt idx="17">
                  <c:v>0.13333333333333333</c:v>
                </c:pt>
                <c:pt idx="18">
                  <c:v>-0.58333333333333337</c:v>
                </c:pt>
                <c:pt idx="19">
                  <c:v>-0.33333333333333331</c:v>
                </c:pt>
                <c:pt idx="20">
                  <c:v>-2.5000000000000001E-2</c:v>
                </c:pt>
                <c:pt idx="21">
                  <c:v>1.1735537190082646</c:v>
                </c:pt>
                <c:pt idx="22">
                  <c:v>3.3898305084745763E-2</c:v>
                </c:pt>
                <c:pt idx="23">
                  <c:v>0.55833333333333335</c:v>
                </c:pt>
                <c:pt idx="24">
                  <c:v>2.5862068965517241E-2</c:v>
                </c:pt>
                <c:pt idx="25">
                  <c:v>0.5083333333333333</c:v>
                </c:pt>
                <c:pt idx="26">
                  <c:v>0.89166666666666672</c:v>
                </c:pt>
                <c:pt idx="27">
                  <c:v>0.5</c:v>
                </c:pt>
                <c:pt idx="28">
                  <c:v>-0.46666666666666667</c:v>
                </c:pt>
                <c:pt idx="29">
                  <c:v>0.16666666666666666</c:v>
                </c:pt>
                <c:pt idx="30">
                  <c:v>-0.57499999999999996</c:v>
                </c:pt>
                <c:pt idx="31">
                  <c:v>0.3949579831932773</c:v>
                </c:pt>
              </c:numCache>
            </c:numRef>
          </c:val>
          <c:smooth val="0"/>
          <c:extLst>
            <c:ext xmlns:c16="http://schemas.microsoft.com/office/drawing/2014/chart" uri="{C3380CC4-5D6E-409C-BE32-E72D297353CC}">
              <c16:uniqueId val="{00000000-7C3C-4CED-96F5-CE8BA4F815E8}"/>
            </c:ext>
          </c:extLst>
        </c:ser>
        <c:ser>
          <c:idx val="1"/>
          <c:order val="1"/>
          <c:tx>
            <c:strRef>
              <c:f>Sheet1!$A$3</c:f>
              <c:strCache>
                <c:ptCount val="1"/>
                <c:pt idx="0">
                  <c:v>Segment 2 (72, 23%)</c:v>
                </c:pt>
              </c:strCache>
            </c:strRef>
          </c:tx>
          <c:spPr>
            <a:ln w="28575" cap="rnd">
              <a:solidFill>
                <a:srgbClr val="FF3300"/>
              </a:solidFill>
              <a:round/>
            </a:ln>
            <a:effectLst/>
          </c:spPr>
          <c:marker>
            <c:symbol val="circle"/>
            <c:size val="5"/>
            <c:spPr>
              <a:solidFill>
                <a:srgbClr val="FF3300"/>
              </a:solidFill>
              <a:ln w="9525">
                <a:solidFill>
                  <a:srgbClr val="FF3300"/>
                </a:solidFill>
              </a:ln>
              <a:effectLst/>
            </c:spPr>
          </c:marker>
          <c:cat>
            <c:strRef>
              <c:f>Sheet1!$B$1:$AG$1</c:f>
              <c:strCache>
                <c:ptCount val="32"/>
                <c:pt idx="0">
                  <c:v>I prefer metric lists</c:v>
                </c:pt>
                <c:pt idx="1">
                  <c:v>I dislike lists lacking objective qualification criteria</c:v>
                </c:pt>
                <c:pt idx="2">
                  <c:v>The DoBIH has too many lists</c:v>
                </c:pt>
                <c:pt idx="3">
                  <c:v>I like traditional lists such as Munros or Wainwrights</c:v>
                </c:pt>
                <c:pt idx="4">
                  <c:v>I prefer lists based on prominence (drop, relative height)</c:v>
                </c:pt>
                <c:pt idx="5">
                  <c:v>Metric alternatives should be provided for popular imperial lists such as Munros and Corbetts</c:v>
                </c:pt>
                <c:pt idx="6">
                  <c:v>Having lots of lists is not a problem, I just pick the ones I want</c:v>
                </c:pt>
                <c:pt idx="7">
                  <c:v>The DoBIH should add lists based on demand,irrespective of their merits</c:v>
                </c:pt>
                <c:pt idx="8">
                  <c:v>The DoBIH influences my bagging activity</c:v>
                </c:pt>
                <c:pt idx="9">
                  <c:v>Time to call a halt to more Lake District lists</c:v>
                </c:pt>
                <c:pt idx="10">
                  <c:v>Hill lists are not just for baggers, they have a topographical function</c:v>
                </c:pt>
                <c:pt idx="11">
                  <c:v>I support the efforts of surveyors to obtain accurate data on our hills</c:v>
                </c:pt>
                <c:pt idx="12">
                  <c:v>Notability and popularity should be the criteria for inclusion of a list in the DoBIH</c:v>
                </c:pt>
                <c:pt idx="13">
                  <c:v>The DoBIH should be more circumspect about adding lists that create new hills than lists that don't</c:v>
                </c:pt>
                <c:pt idx="14">
                  <c:v>There is scope for more regional lists</c:v>
                </c:pt>
                <c:pt idx="15">
                  <c:v>The DoBIH is my main source of information on hills</c:v>
                </c:pt>
                <c:pt idx="16">
                  <c:v>There should be no new hill lists based on guidebooks</c:v>
                </c:pt>
                <c:pt idx="17">
                  <c:v>Lists that fulfil a topographical function e.g. Subsimms and Subdodds deserve their inclusion even if few people bag them</c:v>
                </c:pt>
                <c:pt idx="18">
                  <c:v>The DoBIH should seek to influence baggers’ objectives through the lists it offers</c:v>
                </c:pt>
                <c:pt idx="19">
                  <c:v>Detailed hill data that doesn’t relate to summit location and height is of little interest to me</c:v>
                </c:pt>
                <c:pt idx="20">
                  <c:v>There is no need for any more hill lists</c:v>
                </c:pt>
                <c:pt idx="21">
                  <c:v>A hill’s name is an important part of its data</c:v>
                </c:pt>
                <c:pt idx="22">
                  <c:v>The proliferation of lists with different height and drop criteria is confusing</c:v>
                </c:pt>
                <c:pt idx="23">
                  <c:v>The Isle of Man should be included in pan-GB lists</c:v>
                </c:pt>
                <c:pt idx="24">
                  <c:v>Separation by distance is a valid criterion for a list</c:v>
                </c:pt>
                <c:pt idx="25">
                  <c:v>A historically important list deserves to be in the database even if nobody is bagging it</c:v>
                </c:pt>
                <c:pt idx="26">
                  <c:v>The quality of hill data is important to me</c:v>
                </c:pt>
                <c:pt idx="27">
                  <c:v>The DoBIH should include locally known hill names that don’t appear on OS maps</c:v>
                </c:pt>
                <c:pt idx="28">
                  <c:v>A list whose popularity has declined to an insignificant level should be removed from the database</c:v>
                </c:pt>
                <c:pt idx="29">
                  <c:v>The DoBIH should satisfy as many baggers as possible, even if it means adding lists for which demand is low</c:v>
                </c:pt>
                <c:pt idx="30">
                  <c:v> I prefer to record my ascents offline, rather than in an online database such as Hill Bagging</c:v>
                </c:pt>
                <c:pt idx="31">
                  <c:v>I still make use of the original publications for reference or logging</c:v>
                </c:pt>
              </c:strCache>
            </c:strRef>
          </c:cat>
          <c:val>
            <c:numRef>
              <c:f>Sheet1!$B$3:$AG$3</c:f>
              <c:numCache>
                <c:formatCode>0.00</c:formatCode>
                <c:ptCount val="32"/>
                <c:pt idx="0">
                  <c:v>0.971830985915493</c:v>
                </c:pt>
                <c:pt idx="1">
                  <c:v>0.20967741935483872</c:v>
                </c:pt>
                <c:pt idx="2">
                  <c:v>-0.56060606060606055</c:v>
                </c:pt>
                <c:pt idx="3">
                  <c:v>0.58571428571428574</c:v>
                </c:pt>
                <c:pt idx="4">
                  <c:v>1.1194029850746268</c:v>
                </c:pt>
                <c:pt idx="5">
                  <c:v>0.19402985074626866</c:v>
                </c:pt>
                <c:pt idx="6">
                  <c:v>1.5833333333333333</c:v>
                </c:pt>
                <c:pt idx="7">
                  <c:v>-4.6153846153846156E-2</c:v>
                </c:pt>
                <c:pt idx="8">
                  <c:v>1.1159420289855073</c:v>
                </c:pt>
                <c:pt idx="9">
                  <c:v>0.62121212121212122</c:v>
                </c:pt>
                <c:pt idx="10">
                  <c:v>1.1014492753623188</c:v>
                </c:pt>
                <c:pt idx="11">
                  <c:v>1.591549295774648</c:v>
                </c:pt>
                <c:pt idx="12">
                  <c:v>1.4925373134328358E-2</c:v>
                </c:pt>
                <c:pt idx="13">
                  <c:v>-4.6153846153846156E-2</c:v>
                </c:pt>
                <c:pt idx="14">
                  <c:v>0.19117647058823528</c:v>
                </c:pt>
                <c:pt idx="15">
                  <c:v>1.4782608695652173</c:v>
                </c:pt>
                <c:pt idx="16">
                  <c:v>0.5074626865671642</c:v>
                </c:pt>
                <c:pt idx="17">
                  <c:v>0.76811594202898548</c:v>
                </c:pt>
                <c:pt idx="18">
                  <c:v>-0.58823529411764708</c:v>
                </c:pt>
                <c:pt idx="19">
                  <c:v>-0.57746478873239437</c:v>
                </c:pt>
                <c:pt idx="20">
                  <c:v>-0.2537313432835821</c:v>
                </c:pt>
                <c:pt idx="21">
                  <c:v>1.4929577464788732</c:v>
                </c:pt>
                <c:pt idx="22">
                  <c:v>-0.11940298507462686</c:v>
                </c:pt>
                <c:pt idx="23">
                  <c:v>0.65671641791044777</c:v>
                </c:pt>
                <c:pt idx="24">
                  <c:v>0.14925373134328357</c:v>
                </c:pt>
                <c:pt idx="25">
                  <c:v>0.62857142857142856</c:v>
                </c:pt>
                <c:pt idx="26">
                  <c:v>1.5571428571428572</c:v>
                </c:pt>
                <c:pt idx="27">
                  <c:v>0.71014492753623193</c:v>
                </c:pt>
                <c:pt idx="28">
                  <c:v>-0.3235294117647059</c:v>
                </c:pt>
                <c:pt idx="29">
                  <c:v>7.3529411764705885E-2</c:v>
                </c:pt>
                <c:pt idx="30">
                  <c:v>-0.7142857142857143</c:v>
                </c:pt>
                <c:pt idx="31">
                  <c:v>3.0769230769230771E-2</c:v>
                </c:pt>
              </c:numCache>
            </c:numRef>
          </c:val>
          <c:smooth val="0"/>
          <c:extLst>
            <c:ext xmlns:c16="http://schemas.microsoft.com/office/drawing/2014/chart" uri="{C3380CC4-5D6E-409C-BE32-E72D297353CC}">
              <c16:uniqueId val="{00000001-7C3C-4CED-96F5-CE8BA4F815E8}"/>
            </c:ext>
          </c:extLst>
        </c:ser>
        <c:ser>
          <c:idx val="2"/>
          <c:order val="2"/>
          <c:tx>
            <c:strRef>
              <c:f>Sheet1!$A$4</c:f>
              <c:strCache>
                <c:ptCount val="1"/>
                <c:pt idx="0">
                  <c:v>Segment 3 (60, 19%)</c:v>
                </c:pt>
              </c:strCache>
            </c:strRef>
          </c:tx>
          <c:spPr>
            <a:ln w="28575" cap="rnd">
              <a:solidFill>
                <a:srgbClr val="00B0F0"/>
              </a:solidFill>
              <a:prstDash val="solid"/>
              <a:round/>
            </a:ln>
            <a:effectLst/>
          </c:spPr>
          <c:marker>
            <c:symbol val="circle"/>
            <c:size val="5"/>
            <c:spPr>
              <a:solidFill>
                <a:srgbClr val="00B0F0"/>
              </a:solidFill>
              <a:ln w="9525">
                <a:solidFill>
                  <a:srgbClr val="00B0F0"/>
                </a:solidFill>
              </a:ln>
              <a:effectLst/>
            </c:spPr>
          </c:marker>
          <c:cat>
            <c:strRef>
              <c:f>Sheet1!$B$1:$AG$1</c:f>
              <c:strCache>
                <c:ptCount val="32"/>
                <c:pt idx="0">
                  <c:v>I prefer metric lists</c:v>
                </c:pt>
                <c:pt idx="1">
                  <c:v>I dislike lists lacking objective qualification criteria</c:v>
                </c:pt>
                <c:pt idx="2">
                  <c:v>The DoBIH has too many lists</c:v>
                </c:pt>
                <c:pt idx="3">
                  <c:v>I like traditional lists such as Munros or Wainwrights</c:v>
                </c:pt>
                <c:pt idx="4">
                  <c:v>I prefer lists based on prominence (drop, relative height)</c:v>
                </c:pt>
                <c:pt idx="5">
                  <c:v>Metric alternatives should be provided for popular imperial lists such as Munros and Corbetts</c:v>
                </c:pt>
                <c:pt idx="6">
                  <c:v>Having lots of lists is not a problem, I just pick the ones I want</c:v>
                </c:pt>
                <c:pt idx="7">
                  <c:v>The DoBIH should add lists based on demand,irrespective of their merits</c:v>
                </c:pt>
                <c:pt idx="8">
                  <c:v>The DoBIH influences my bagging activity</c:v>
                </c:pt>
                <c:pt idx="9">
                  <c:v>Time to call a halt to more Lake District lists</c:v>
                </c:pt>
                <c:pt idx="10">
                  <c:v>Hill lists are not just for baggers, they have a topographical function</c:v>
                </c:pt>
                <c:pt idx="11">
                  <c:v>I support the efforts of surveyors to obtain accurate data on our hills</c:v>
                </c:pt>
                <c:pt idx="12">
                  <c:v>Notability and popularity should be the criteria for inclusion of a list in the DoBIH</c:v>
                </c:pt>
                <c:pt idx="13">
                  <c:v>The DoBIH should be more circumspect about adding lists that create new hills than lists that don't</c:v>
                </c:pt>
                <c:pt idx="14">
                  <c:v>There is scope for more regional lists</c:v>
                </c:pt>
                <c:pt idx="15">
                  <c:v>The DoBIH is my main source of information on hills</c:v>
                </c:pt>
                <c:pt idx="16">
                  <c:v>There should be no new hill lists based on guidebooks</c:v>
                </c:pt>
                <c:pt idx="17">
                  <c:v>Lists that fulfil a topographical function e.g. Subsimms and Subdodds deserve their inclusion even if few people bag them</c:v>
                </c:pt>
                <c:pt idx="18">
                  <c:v>The DoBIH should seek to influence baggers’ objectives through the lists it offers</c:v>
                </c:pt>
                <c:pt idx="19">
                  <c:v>Detailed hill data that doesn’t relate to summit location and height is of little interest to me</c:v>
                </c:pt>
                <c:pt idx="20">
                  <c:v>There is no need for any more hill lists</c:v>
                </c:pt>
                <c:pt idx="21">
                  <c:v>A hill’s name is an important part of its data</c:v>
                </c:pt>
                <c:pt idx="22">
                  <c:v>The proliferation of lists with different height and drop criteria is confusing</c:v>
                </c:pt>
                <c:pt idx="23">
                  <c:v>The Isle of Man should be included in pan-GB lists</c:v>
                </c:pt>
                <c:pt idx="24">
                  <c:v>Separation by distance is a valid criterion for a list</c:v>
                </c:pt>
                <c:pt idx="25">
                  <c:v>A historically important list deserves to be in the database even if nobody is bagging it</c:v>
                </c:pt>
                <c:pt idx="26">
                  <c:v>The quality of hill data is important to me</c:v>
                </c:pt>
                <c:pt idx="27">
                  <c:v>The DoBIH should include locally known hill names that don’t appear on OS maps</c:v>
                </c:pt>
                <c:pt idx="28">
                  <c:v>A list whose popularity has declined to an insignificant level should be removed from the database</c:v>
                </c:pt>
                <c:pt idx="29">
                  <c:v>The DoBIH should satisfy as many baggers as possible, even if it means adding lists for which demand is low</c:v>
                </c:pt>
                <c:pt idx="30">
                  <c:v> I prefer to record my ascents offline, rather than in an online database such as Hill Bagging</c:v>
                </c:pt>
                <c:pt idx="31">
                  <c:v>I still make use of the original publications for reference or logging</c:v>
                </c:pt>
              </c:strCache>
            </c:strRef>
          </c:cat>
          <c:val>
            <c:numRef>
              <c:f>Sheet1!$B$4:$AG$4</c:f>
              <c:numCache>
                <c:formatCode>0.00</c:formatCode>
                <c:ptCount val="32"/>
                <c:pt idx="0">
                  <c:v>0.46666666666666667</c:v>
                </c:pt>
                <c:pt idx="1">
                  <c:v>-0.5</c:v>
                </c:pt>
                <c:pt idx="2">
                  <c:v>-1.3728813559322033</c:v>
                </c:pt>
                <c:pt idx="3">
                  <c:v>1</c:v>
                </c:pt>
                <c:pt idx="4">
                  <c:v>0.46551724137931033</c:v>
                </c:pt>
                <c:pt idx="5">
                  <c:v>0.16949152542372881</c:v>
                </c:pt>
                <c:pt idx="6">
                  <c:v>1.8833333333333333</c:v>
                </c:pt>
                <c:pt idx="7">
                  <c:v>0.20338983050847459</c:v>
                </c:pt>
                <c:pt idx="8">
                  <c:v>1.2372881355932204</c:v>
                </c:pt>
                <c:pt idx="9">
                  <c:v>-8.4745762711864403E-2</c:v>
                </c:pt>
                <c:pt idx="10">
                  <c:v>0.62068965517241381</c:v>
                </c:pt>
                <c:pt idx="11">
                  <c:v>1.3898305084745763</c:v>
                </c:pt>
                <c:pt idx="12">
                  <c:v>-0.18965517241379309</c:v>
                </c:pt>
                <c:pt idx="13">
                  <c:v>-0.31578947368421051</c:v>
                </c:pt>
                <c:pt idx="14">
                  <c:v>0.37931034482758619</c:v>
                </c:pt>
                <c:pt idx="15">
                  <c:v>1.3559322033898304</c:v>
                </c:pt>
                <c:pt idx="16">
                  <c:v>-0.43103448275862066</c:v>
                </c:pt>
                <c:pt idx="17">
                  <c:v>1.2372881355932204</c:v>
                </c:pt>
                <c:pt idx="18">
                  <c:v>-0.43103448275862066</c:v>
                </c:pt>
                <c:pt idx="19">
                  <c:v>-0.83050847457627119</c:v>
                </c:pt>
                <c:pt idx="20">
                  <c:v>-0.93220338983050843</c:v>
                </c:pt>
                <c:pt idx="21">
                  <c:v>1.65</c:v>
                </c:pt>
                <c:pt idx="22">
                  <c:v>-0.93220338983050843</c:v>
                </c:pt>
                <c:pt idx="23">
                  <c:v>0.9152542372881356</c:v>
                </c:pt>
                <c:pt idx="24">
                  <c:v>0.52631578947368418</c:v>
                </c:pt>
                <c:pt idx="25">
                  <c:v>1.1694915254237288</c:v>
                </c:pt>
                <c:pt idx="26">
                  <c:v>1.6271186440677967</c:v>
                </c:pt>
                <c:pt idx="27">
                  <c:v>0.83050847457627119</c:v>
                </c:pt>
                <c:pt idx="28">
                  <c:v>-1.423728813559322</c:v>
                </c:pt>
                <c:pt idx="29">
                  <c:v>0.96551724137931039</c:v>
                </c:pt>
                <c:pt idx="30">
                  <c:v>-0.82758620689655171</c:v>
                </c:pt>
                <c:pt idx="31">
                  <c:v>0.28813559322033899</c:v>
                </c:pt>
              </c:numCache>
            </c:numRef>
          </c:val>
          <c:smooth val="0"/>
          <c:extLst>
            <c:ext xmlns:c16="http://schemas.microsoft.com/office/drawing/2014/chart" uri="{C3380CC4-5D6E-409C-BE32-E72D297353CC}">
              <c16:uniqueId val="{00000002-7C3C-4CED-96F5-CE8BA4F815E8}"/>
            </c:ext>
          </c:extLst>
        </c:ser>
        <c:ser>
          <c:idx val="3"/>
          <c:order val="3"/>
          <c:tx>
            <c:strRef>
              <c:f>Sheet1!$A$5</c:f>
              <c:strCache>
                <c:ptCount val="1"/>
                <c:pt idx="0">
                  <c:v>Segment 4 (48, 15%)</c:v>
                </c:pt>
              </c:strCache>
            </c:strRef>
          </c:tx>
          <c:spPr>
            <a:ln w="28575" cap="rnd">
              <a:solidFill>
                <a:srgbClr val="008000"/>
              </a:solidFill>
              <a:round/>
            </a:ln>
            <a:effectLst/>
          </c:spPr>
          <c:marker>
            <c:symbol val="circle"/>
            <c:size val="5"/>
            <c:spPr>
              <a:solidFill>
                <a:srgbClr val="008000"/>
              </a:solidFill>
              <a:ln w="9525">
                <a:solidFill>
                  <a:srgbClr val="008000"/>
                </a:solidFill>
              </a:ln>
              <a:effectLst/>
            </c:spPr>
          </c:marker>
          <c:cat>
            <c:strRef>
              <c:f>Sheet1!$B$1:$AG$1</c:f>
              <c:strCache>
                <c:ptCount val="32"/>
                <c:pt idx="0">
                  <c:v>I prefer metric lists</c:v>
                </c:pt>
                <c:pt idx="1">
                  <c:v>I dislike lists lacking objective qualification criteria</c:v>
                </c:pt>
                <c:pt idx="2">
                  <c:v>The DoBIH has too many lists</c:v>
                </c:pt>
                <c:pt idx="3">
                  <c:v>I like traditional lists such as Munros or Wainwrights</c:v>
                </c:pt>
                <c:pt idx="4">
                  <c:v>I prefer lists based on prominence (drop, relative height)</c:v>
                </c:pt>
                <c:pt idx="5">
                  <c:v>Metric alternatives should be provided for popular imperial lists such as Munros and Corbetts</c:v>
                </c:pt>
                <c:pt idx="6">
                  <c:v>Having lots of lists is not a problem, I just pick the ones I want</c:v>
                </c:pt>
                <c:pt idx="7">
                  <c:v>The DoBIH should add lists based on demand,irrespective of their merits</c:v>
                </c:pt>
                <c:pt idx="8">
                  <c:v>The DoBIH influences my bagging activity</c:v>
                </c:pt>
                <c:pt idx="9">
                  <c:v>Time to call a halt to more Lake District lists</c:v>
                </c:pt>
                <c:pt idx="10">
                  <c:v>Hill lists are not just for baggers, they have a topographical function</c:v>
                </c:pt>
                <c:pt idx="11">
                  <c:v>I support the efforts of surveyors to obtain accurate data on our hills</c:v>
                </c:pt>
                <c:pt idx="12">
                  <c:v>Notability and popularity should be the criteria for inclusion of a list in the DoBIH</c:v>
                </c:pt>
                <c:pt idx="13">
                  <c:v>The DoBIH should be more circumspect about adding lists that create new hills than lists that don't</c:v>
                </c:pt>
                <c:pt idx="14">
                  <c:v>There is scope for more regional lists</c:v>
                </c:pt>
                <c:pt idx="15">
                  <c:v>The DoBIH is my main source of information on hills</c:v>
                </c:pt>
                <c:pt idx="16">
                  <c:v>There should be no new hill lists based on guidebooks</c:v>
                </c:pt>
                <c:pt idx="17">
                  <c:v>Lists that fulfil a topographical function e.g. Subsimms and Subdodds deserve their inclusion even if few people bag them</c:v>
                </c:pt>
                <c:pt idx="18">
                  <c:v>The DoBIH should seek to influence baggers’ objectives through the lists it offers</c:v>
                </c:pt>
                <c:pt idx="19">
                  <c:v>Detailed hill data that doesn’t relate to summit location and height is of little interest to me</c:v>
                </c:pt>
                <c:pt idx="20">
                  <c:v>There is no need for any more hill lists</c:v>
                </c:pt>
                <c:pt idx="21">
                  <c:v>A hill’s name is an important part of its data</c:v>
                </c:pt>
                <c:pt idx="22">
                  <c:v>The proliferation of lists with different height and drop criteria is confusing</c:v>
                </c:pt>
                <c:pt idx="23">
                  <c:v>The Isle of Man should be included in pan-GB lists</c:v>
                </c:pt>
                <c:pt idx="24">
                  <c:v>Separation by distance is a valid criterion for a list</c:v>
                </c:pt>
                <c:pt idx="25">
                  <c:v>A historically important list deserves to be in the database even if nobody is bagging it</c:v>
                </c:pt>
                <c:pt idx="26">
                  <c:v>The quality of hill data is important to me</c:v>
                </c:pt>
                <c:pt idx="27">
                  <c:v>The DoBIH should include locally known hill names that don’t appear on OS maps</c:v>
                </c:pt>
                <c:pt idx="28">
                  <c:v>A list whose popularity has declined to an insignificant level should be removed from the database</c:v>
                </c:pt>
                <c:pt idx="29">
                  <c:v>The DoBIH should satisfy as many baggers as possible, even if it means adding lists for which demand is low</c:v>
                </c:pt>
                <c:pt idx="30">
                  <c:v> I prefer to record my ascents offline, rather than in an online database such as Hill Bagging</c:v>
                </c:pt>
                <c:pt idx="31">
                  <c:v>I still make use of the original publications for reference or logging</c:v>
                </c:pt>
              </c:strCache>
            </c:strRef>
          </c:cat>
          <c:val>
            <c:numRef>
              <c:f>Sheet1!$B$5:$AG$5</c:f>
              <c:numCache>
                <c:formatCode>0.00</c:formatCode>
                <c:ptCount val="32"/>
                <c:pt idx="0">
                  <c:v>0.58333333333333337</c:v>
                </c:pt>
                <c:pt idx="1">
                  <c:v>0.38297872340425532</c:v>
                </c:pt>
                <c:pt idx="2">
                  <c:v>1</c:v>
                </c:pt>
                <c:pt idx="3">
                  <c:v>0.8125</c:v>
                </c:pt>
                <c:pt idx="4">
                  <c:v>0.87234042553191493</c:v>
                </c:pt>
                <c:pt idx="5">
                  <c:v>0.21739130434782608</c:v>
                </c:pt>
                <c:pt idx="6">
                  <c:v>0.19148936170212766</c:v>
                </c:pt>
                <c:pt idx="7">
                  <c:v>-0.9375</c:v>
                </c:pt>
                <c:pt idx="8">
                  <c:v>0.27083333333333331</c:v>
                </c:pt>
                <c:pt idx="9">
                  <c:v>1.5625</c:v>
                </c:pt>
                <c:pt idx="10">
                  <c:v>0.48936170212765956</c:v>
                </c:pt>
                <c:pt idx="11">
                  <c:v>0.80851063829787229</c:v>
                </c:pt>
                <c:pt idx="12">
                  <c:v>-0.39583333333333331</c:v>
                </c:pt>
                <c:pt idx="13">
                  <c:v>0.38297872340425532</c:v>
                </c:pt>
                <c:pt idx="14">
                  <c:v>-0.75</c:v>
                </c:pt>
                <c:pt idx="15">
                  <c:v>0.79166666666666663</c:v>
                </c:pt>
                <c:pt idx="16">
                  <c:v>0.95833333333333337</c:v>
                </c:pt>
                <c:pt idx="17">
                  <c:v>-0.20833333333333334</c:v>
                </c:pt>
                <c:pt idx="18">
                  <c:v>-0.54166666666666663</c:v>
                </c:pt>
                <c:pt idx="19">
                  <c:v>8.3333333333333329E-2</c:v>
                </c:pt>
                <c:pt idx="20">
                  <c:v>0.97916666666666663</c:v>
                </c:pt>
                <c:pt idx="21">
                  <c:v>1.2765957446808511</c:v>
                </c:pt>
                <c:pt idx="22">
                  <c:v>0.60416666666666663</c:v>
                </c:pt>
                <c:pt idx="23">
                  <c:v>0.5</c:v>
                </c:pt>
                <c:pt idx="24">
                  <c:v>-0.29166666666666669</c:v>
                </c:pt>
                <c:pt idx="25">
                  <c:v>6.25E-2</c:v>
                </c:pt>
                <c:pt idx="26">
                  <c:v>1.0625</c:v>
                </c:pt>
                <c:pt idx="27">
                  <c:v>0.39583333333333331</c:v>
                </c:pt>
                <c:pt idx="28">
                  <c:v>6.25E-2</c:v>
                </c:pt>
                <c:pt idx="29">
                  <c:v>-0.68085106382978722</c:v>
                </c:pt>
                <c:pt idx="30">
                  <c:v>-0.23404255319148937</c:v>
                </c:pt>
                <c:pt idx="31">
                  <c:v>0.31914893617021278</c:v>
                </c:pt>
              </c:numCache>
            </c:numRef>
          </c:val>
          <c:smooth val="0"/>
          <c:extLst>
            <c:ext xmlns:c16="http://schemas.microsoft.com/office/drawing/2014/chart" uri="{C3380CC4-5D6E-409C-BE32-E72D297353CC}">
              <c16:uniqueId val="{00000003-7C3C-4CED-96F5-CE8BA4F815E8}"/>
            </c:ext>
          </c:extLst>
        </c:ser>
        <c:ser>
          <c:idx val="4"/>
          <c:order val="4"/>
          <c:tx>
            <c:strRef>
              <c:f>Sheet1!$A$6</c:f>
              <c:strCache>
                <c:ptCount val="1"/>
                <c:pt idx="0">
                  <c:v>Segment 5 (11, 4%)</c:v>
                </c:pt>
              </c:strCache>
            </c:strRef>
          </c:tx>
          <c:spPr>
            <a:ln w="28575" cap="rnd">
              <a:solidFill>
                <a:schemeClr val="accent4"/>
              </a:solidFill>
              <a:round/>
            </a:ln>
            <a:effectLst/>
          </c:spPr>
          <c:marker>
            <c:symbol val="circle"/>
            <c:size val="5"/>
            <c:spPr>
              <a:solidFill>
                <a:srgbClr val="FFC000"/>
              </a:solidFill>
              <a:ln w="9525">
                <a:solidFill>
                  <a:srgbClr val="FFC000"/>
                </a:solidFill>
              </a:ln>
              <a:effectLst/>
            </c:spPr>
          </c:marker>
          <c:cat>
            <c:strRef>
              <c:f>Sheet1!$B$1:$AG$1</c:f>
              <c:strCache>
                <c:ptCount val="32"/>
                <c:pt idx="0">
                  <c:v>I prefer metric lists</c:v>
                </c:pt>
                <c:pt idx="1">
                  <c:v>I dislike lists lacking objective qualification criteria</c:v>
                </c:pt>
                <c:pt idx="2">
                  <c:v>The DoBIH has too many lists</c:v>
                </c:pt>
                <c:pt idx="3">
                  <c:v>I like traditional lists such as Munros or Wainwrights</c:v>
                </c:pt>
                <c:pt idx="4">
                  <c:v>I prefer lists based on prominence (drop, relative height)</c:v>
                </c:pt>
                <c:pt idx="5">
                  <c:v>Metric alternatives should be provided for popular imperial lists such as Munros and Corbetts</c:v>
                </c:pt>
                <c:pt idx="6">
                  <c:v>Having lots of lists is not a problem, I just pick the ones I want</c:v>
                </c:pt>
                <c:pt idx="7">
                  <c:v>The DoBIH should add lists based on demand,irrespective of their merits</c:v>
                </c:pt>
                <c:pt idx="8">
                  <c:v>The DoBIH influences my bagging activity</c:v>
                </c:pt>
                <c:pt idx="9">
                  <c:v>Time to call a halt to more Lake District lists</c:v>
                </c:pt>
                <c:pt idx="10">
                  <c:v>Hill lists are not just for baggers, they have a topographical function</c:v>
                </c:pt>
                <c:pt idx="11">
                  <c:v>I support the efforts of surveyors to obtain accurate data on our hills</c:v>
                </c:pt>
                <c:pt idx="12">
                  <c:v>Notability and popularity should be the criteria for inclusion of a list in the DoBIH</c:v>
                </c:pt>
                <c:pt idx="13">
                  <c:v>The DoBIH should be more circumspect about adding lists that create new hills than lists that don't</c:v>
                </c:pt>
                <c:pt idx="14">
                  <c:v>There is scope for more regional lists</c:v>
                </c:pt>
                <c:pt idx="15">
                  <c:v>The DoBIH is my main source of information on hills</c:v>
                </c:pt>
                <c:pt idx="16">
                  <c:v>There should be no new hill lists based on guidebooks</c:v>
                </c:pt>
                <c:pt idx="17">
                  <c:v>Lists that fulfil a topographical function e.g. Subsimms and Subdodds deserve their inclusion even if few people bag them</c:v>
                </c:pt>
                <c:pt idx="18">
                  <c:v>The DoBIH should seek to influence baggers’ objectives through the lists it offers</c:v>
                </c:pt>
                <c:pt idx="19">
                  <c:v>Detailed hill data that doesn’t relate to summit location and height is of little interest to me</c:v>
                </c:pt>
                <c:pt idx="20">
                  <c:v>There is no need for any more hill lists</c:v>
                </c:pt>
                <c:pt idx="21">
                  <c:v>A hill’s name is an important part of its data</c:v>
                </c:pt>
                <c:pt idx="22">
                  <c:v>The proliferation of lists with different height and drop criteria is confusing</c:v>
                </c:pt>
                <c:pt idx="23">
                  <c:v>The Isle of Man should be included in pan-GB lists</c:v>
                </c:pt>
                <c:pt idx="24">
                  <c:v>Separation by distance is a valid criterion for a list</c:v>
                </c:pt>
                <c:pt idx="25">
                  <c:v>A historically important list deserves to be in the database even if nobody is bagging it</c:v>
                </c:pt>
                <c:pt idx="26">
                  <c:v>The quality of hill data is important to me</c:v>
                </c:pt>
                <c:pt idx="27">
                  <c:v>The DoBIH should include locally known hill names that don’t appear on OS maps</c:v>
                </c:pt>
                <c:pt idx="28">
                  <c:v>A list whose popularity has declined to an insignificant level should be removed from the database</c:v>
                </c:pt>
                <c:pt idx="29">
                  <c:v>The DoBIH should satisfy as many baggers as possible, even if it means adding lists for which demand is low</c:v>
                </c:pt>
                <c:pt idx="30">
                  <c:v> I prefer to record my ascents offline, rather than in an online database such as Hill Bagging</c:v>
                </c:pt>
                <c:pt idx="31">
                  <c:v>I still make use of the original publications for reference or logging</c:v>
                </c:pt>
              </c:strCache>
            </c:strRef>
          </c:cat>
          <c:val>
            <c:numRef>
              <c:f>Sheet1!$B$6:$AG$6</c:f>
              <c:numCache>
                <c:formatCode>0.00</c:formatCode>
                <c:ptCount val="32"/>
                <c:pt idx="0">
                  <c:v>0.2</c:v>
                </c:pt>
                <c:pt idx="1">
                  <c:v>-1.3636363636363635</c:v>
                </c:pt>
                <c:pt idx="2">
                  <c:v>-1.8181818181818181</c:v>
                </c:pt>
                <c:pt idx="3">
                  <c:v>1.1818181818181819</c:v>
                </c:pt>
                <c:pt idx="4">
                  <c:v>-0.27272727272727271</c:v>
                </c:pt>
                <c:pt idx="5">
                  <c:v>0</c:v>
                </c:pt>
                <c:pt idx="6">
                  <c:v>2</c:v>
                </c:pt>
                <c:pt idx="7">
                  <c:v>1.8181818181818181</c:v>
                </c:pt>
                <c:pt idx="8">
                  <c:v>0.54545454545454541</c:v>
                </c:pt>
                <c:pt idx="9">
                  <c:v>-1.5454545454545454</c:v>
                </c:pt>
                <c:pt idx="10">
                  <c:v>0.36363636363636365</c:v>
                </c:pt>
                <c:pt idx="11">
                  <c:v>1.7272727272727273</c:v>
                </c:pt>
                <c:pt idx="12">
                  <c:v>-9.0909090909090912E-2</c:v>
                </c:pt>
                <c:pt idx="13">
                  <c:v>-1.3636363636363635</c:v>
                </c:pt>
                <c:pt idx="14">
                  <c:v>1.5</c:v>
                </c:pt>
                <c:pt idx="15">
                  <c:v>0.81818181818181823</c:v>
                </c:pt>
                <c:pt idx="16">
                  <c:v>-1.5454545454545454</c:v>
                </c:pt>
                <c:pt idx="17">
                  <c:v>1.8181818181818181</c:v>
                </c:pt>
                <c:pt idx="18">
                  <c:v>-1.0909090909090908</c:v>
                </c:pt>
                <c:pt idx="19">
                  <c:v>-1.1818181818181819</c:v>
                </c:pt>
                <c:pt idx="20">
                  <c:v>-1.9090909090909092</c:v>
                </c:pt>
                <c:pt idx="21">
                  <c:v>1.7272727272727273</c:v>
                </c:pt>
                <c:pt idx="22">
                  <c:v>-1.5454545454545454</c:v>
                </c:pt>
                <c:pt idx="23">
                  <c:v>1.3636363636363635</c:v>
                </c:pt>
                <c:pt idx="24">
                  <c:v>0.81818181818181823</c:v>
                </c:pt>
                <c:pt idx="25">
                  <c:v>1.8181818181818181</c:v>
                </c:pt>
                <c:pt idx="26">
                  <c:v>0.90909090909090906</c:v>
                </c:pt>
                <c:pt idx="27">
                  <c:v>1</c:v>
                </c:pt>
                <c:pt idx="28">
                  <c:v>-2</c:v>
                </c:pt>
                <c:pt idx="29">
                  <c:v>1.9090909090909092</c:v>
                </c:pt>
                <c:pt idx="30">
                  <c:v>-1.5454545454545454</c:v>
                </c:pt>
                <c:pt idx="31">
                  <c:v>0.90909090909090906</c:v>
                </c:pt>
              </c:numCache>
            </c:numRef>
          </c:val>
          <c:smooth val="0"/>
          <c:extLst>
            <c:ext xmlns:c16="http://schemas.microsoft.com/office/drawing/2014/chart" uri="{C3380CC4-5D6E-409C-BE32-E72D297353CC}">
              <c16:uniqueId val="{00000004-7C3C-4CED-96F5-CE8BA4F815E8}"/>
            </c:ext>
          </c:extLst>
        </c:ser>
        <c:dLbls>
          <c:showLegendKey val="0"/>
          <c:showVal val="0"/>
          <c:showCatName val="0"/>
          <c:showSerName val="0"/>
          <c:showPercent val="0"/>
          <c:showBubbleSize val="0"/>
        </c:dLbls>
        <c:marker val="1"/>
        <c:smooth val="0"/>
        <c:axId val="740039016"/>
        <c:axId val="740043280"/>
      </c:lineChart>
      <c:catAx>
        <c:axId val="74003901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85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defRPr>
            </a:pPr>
            <a:endParaRPr lang="en-US"/>
          </a:p>
        </c:txPr>
        <c:crossAx val="740043280"/>
        <c:crosses val="autoZero"/>
        <c:auto val="1"/>
        <c:lblAlgn val="ctr"/>
        <c:lblOffset val="100"/>
        <c:noMultiLvlLbl val="0"/>
      </c:catAx>
      <c:valAx>
        <c:axId val="740043280"/>
        <c:scaling>
          <c:orientation val="minMax"/>
          <c:max val="2"/>
          <c:min val="-2"/>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40039016"/>
        <c:crosses val="autoZero"/>
        <c:crossBetween val="between"/>
      </c:valAx>
      <c:spPr>
        <a:solidFill>
          <a:schemeClr val="bg1">
            <a:lumMod val="95000"/>
          </a:schemeClr>
        </a:solidFill>
        <a:ln>
          <a:noFill/>
        </a:ln>
        <a:effectLst/>
      </c:spPr>
    </c:plotArea>
    <c:legend>
      <c:legendPos val="r"/>
      <c:layout>
        <c:manualLayout>
          <c:xMode val="edge"/>
          <c:yMode val="edge"/>
          <c:x val="0.89519339920349605"/>
          <c:y val="2.9149518053650722E-2"/>
          <c:w val="9.8208214135220337E-2"/>
          <c:h val="0.4714220726271335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Verdana" panose="020B0604030504040204" pitchFamily="34" charset="0"/>
              <a:cs typeface="Arial" panose="020B0604020202020204" pitchFamily="34" charset="0"/>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362480858861825"/>
          <c:y val="5.0774160392673275E-2"/>
          <c:w val="0.6340116233661065"/>
          <c:h val="0.91495784453830686"/>
        </c:manualLayout>
      </c:layout>
      <c:barChart>
        <c:barDir val="bar"/>
        <c:grouping val="clustered"/>
        <c:varyColors val="1"/>
        <c:ser>
          <c:idx val="0"/>
          <c:order val="0"/>
          <c:tx>
            <c:strRef>
              <c:f>Sheet1!$B$1</c:f>
              <c:strCache>
                <c:ptCount val="1"/>
                <c:pt idx="0">
                  <c:v>Segment 1 (121, 39%)</c:v>
                </c:pt>
              </c:strCache>
            </c:strRef>
          </c:tx>
          <c:spPr>
            <a:solidFill>
              <a:schemeClr val="accent6">
                <a:lumMod val="75000"/>
              </a:schemeClr>
            </a:solidFill>
          </c:spPr>
          <c:invertIfNegative val="0"/>
          <c:dPt>
            <c:idx val="0"/>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4-7ECE-4C18-B6F2-A0AD723DE402}"/>
              </c:ext>
            </c:extLst>
          </c:dPt>
          <c:dPt>
            <c:idx val="1"/>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5-7ECE-4C18-B6F2-A0AD723DE402}"/>
              </c:ext>
            </c:extLst>
          </c:dPt>
          <c:dPt>
            <c:idx val="2"/>
            <c:invertIfNegative val="0"/>
            <c:bubble3D val="0"/>
            <c:spPr>
              <a:solidFill>
                <a:schemeClr val="accent6">
                  <a:lumMod val="40000"/>
                  <a:lumOff val="60000"/>
                </a:schemeClr>
              </a:solidFill>
              <a:ln>
                <a:noFill/>
              </a:ln>
              <a:effectLst/>
            </c:spPr>
            <c:extLst>
              <c:ext xmlns:c16="http://schemas.microsoft.com/office/drawing/2014/chart" uri="{C3380CC4-5D6E-409C-BE32-E72D297353CC}">
                <c16:uniqueId val="{00000000-7ECE-4C18-B6F2-A0AD723DE402}"/>
              </c:ext>
            </c:extLst>
          </c:dPt>
          <c:dPt>
            <c:idx val="3"/>
            <c:invertIfNegative val="0"/>
            <c:bubble3D val="0"/>
            <c:spPr>
              <a:solidFill>
                <a:schemeClr val="accent6">
                  <a:lumMod val="40000"/>
                  <a:lumOff val="60000"/>
                </a:schemeClr>
              </a:solidFill>
              <a:ln>
                <a:noFill/>
              </a:ln>
              <a:effectLst/>
            </c:spPr>
            <c:extLst>
              <c:ext xmlns:c16="http://schemas.microsoft.com/office/drawing/2014/chart" uri="{C3380CC4-5D6E-409C-BE32-E72D297353CC}">
                <c16:uniqueId val="{00000001-7ECE-4C18-B6F2-A0AD723DE402}"/>
              </c:ext>
            </c:extLst>
          </c:dPt>
          <c:dPt>
            <c:idx val="4"/>
            <c:invertIfNegative val="0"/>
            <c:bubble3D val="0"/>
            <c:spPr>
              <a:solidFill>
                <a:schemeClr val="accent6">
                  <a:lumMod val="40000"/>
                  <a:lumOff val="60000"/>
                </a:schemeClr>
              </a:solidFill>
              <a:ln>
                <a:noFill/>
              </a:ln>
              <a:effectLst/>
            </c:spPr>
            <c:extLst>
              <c:ext xmlns:c16="http://schemas.microsoft.com/office/drawing/2014/chart" uri="{C3380CC4-5D6E-409C-BE32-E72D297353CC}">
                <c16:uniqueId val="{00000002-7ECE-4C18-B6F2-A0AD723DE402}"/>
              </c:ext>
            </c:extLst>
          </c:dPt>
          <c:dPt>
            <c:idx val="5"/>
            <c:invertIfNegative val="0"/>
            <c:bubble3D val="0"/>
            <c:spPr>
              <a:solidFill>
                <a:schemeClr val="accent6">
                  <a:lumMod val="20000"/>
                  <a:lumOff val="80000"/>
                </a:schemeClr>
              </a:solidFill>
              <a:ln>
                <a:noFill/>
              </a:ln>
              <a:effectLst/>
            </c:spPr>
            <c:extLst>
              <c:ext xmlns:c16="http://schemas.microsoft.com/office/drawing/2014/chart" uri="{C3380CC4-5D6E-409C-BE32-E72D297353CC}">
                <c16:uniqueId val="{00000003-7ECE-4C18-B6F2-A0AD723DE402}"/>
              </c:ext>
            </c:extLst>
          </c:dPt>
          <c:dPt>
            <c:idx val="6"/>
            <c:invertIfNegative val="0"/>
            <c:bubble3D val="0"/>
            <c:spPr>
              <a:solidFill>
                <a:schemeClr val="accent6">
                  <a:lumMod val="20000"/>
                  <a:lumOff val="80000"/>
                </a:schemeClr>
              </a:solidFill>
              <a:ln>
                <a:noFill/>
              </a:ln>
              <a:effectLst/>
            </c:spPr>
            <c:extLst>
              <c:ext xmlns:c16="http://schemas.microsoft.com/office/drawing/2014/chart" uri="{C3380CC4-5D6E-409C-BE32-E72D297353CC}">
                <c16:uniqueId val="{00000006-7ECE-4C18-B6F2-A0AD723DE402}"/>
              </c:ext>
            </c:extLst>
          </c:dPt>
          <c:dPt>
            <c:idx val="7"/>
            <c:invertIfNegative val="0"/>
            <c:bubble3D val="0"/>
            <c:spPr>
              <a:solidFill>
                <a:schemeClr val="accent6">
                  <a:lumMod val="20000"/>
                  <a:lumOff val="80000"/>
                </a:schemeClr>
              </a:solidFill>
              <a:ln>
                <a:noFill/>
              </a:ln>
              <a:effectLst/>
            </c:spPr>
            <c:extLst>
              <c:ext xmlns:c16="http://schemas.microsoft.com/office/drawing/2014/chart" uri="{C3380CC4-5D6E-409C-BE32-E72D297353CC}">
                <c16:uniqueId val="{00000007-7ECE-4C18-B6F2-A0AD723DE402}"/>
              </c:ext>
            </c:extLst>
          </c:dPt>
          <c:dPt>
            <c:idx val="8"/>
            <c:invertIfNegative val="0"/>
            <c:bubble3D val="0"/>
            <c:spPr>
              <a:solidFill>
                <a:schemeClr val="bg1">
                  <a:lumMod val="85000"/>
                </a:schemeClr>
              </a:solidFill>
              <a:ln>
                <a:noFill/>
              </a:ln>
              <a:effectLst/>
            </c:spPr>
            <c:extLst>
              <c:ext xmlns:c16="http://schemas.microsoft.com/office/drawing/2014/chart" uri="{C3380CC4-5D6E-409C-BE32-E72D297353CC}">
                <c16:uniqueId val="{00000008-7ECE-4C18-B6F2-A0AD723DE402}"/>
              </c:ext>
            </c:extLst>
          </c:dPt>
          <c:dPt>
            <c:idx val="9"/>
            <c:invertIfNegative val="0"/>
            <c:bubble3D val="0"/>
            <c:spPr>
              <a:solidFill>
                <a:schemeClr val="bg1">
                  <a:lumMod val="85000"/>
                </a:schemeClr>
              </a:solidFill>
              <a:ln>
                <a:noFill/>
              </a:ln>
              <a:effectLst/>
            </c:spPr>
            <c:extLst>
              <c:ext xmlns:c16="http://schemas.microsoft.com/office/drawing/2014/chart" uri="{C3380CC4-5D6E-409C-BE32-E72D297353CC}">
                <c16:uniqueId val="{00000009-7ECE-4C18-B6F2-A0AD723DE402}"/>
              </c:ext>
            </c:extLst>
          </c:dPt>
          <c:dPt>
            <c:idx val="10"/>
            <c:invertIfNegative val="0"/>
            <c:bubble3D val="0"/>
            <c:spPr>
              <a:solidFill>
                <a:schemeClr val="bg1">
                  <a:lumMod val="85000"/>
                </a:schemeClr>
              </a:solidFill>
              <a:ln>
                <a:noFill/>
              </a:ln>
              <a:effectLst/>
            </c:spPr>
            <c:extLst>
              <c:ext xmlns:c16="http://schemas.microsoft.com/office/drawing/2014/chart" uri="{C3380CC4-5D6E-409C-BE32-E72D297353CC}">
                <c16:uniqueId val="{0000000A-7ECE-4C18-B6F2-A0AD723DE402}"/>
              </c:ext>
            </c:extLst>
          </c:dPt>
          <c:dPt>
            <c:idx val="11"/>
            <c:invertIfNegative val="0"/>
            <c:bubble3D val="0"/>
            <c:spPr>
              <a:solidFill>
                <a:schemeClr val="bg1">
                  <a:lumMod val="85000"/>
                </a:schemeClr>
              </a:solidFill>
              <a:ln>
                <a:noFill/>
              </a:ln>
              <a:effectLst/>
            </c:spPr>
            <c:extLst>
              <c:ext xmlns:c16="http://schemas.microsoft.com/office/drawing/2014/chart" uri="{C3380CC4-5D6E-409C-BE32-E72D297353CC}">
                <c16:uniqueId val="{0000000B-7ECE-4C18-B6F2-A0AD723DE402}"/>
              </c:ext>
            </c:extLst>
          </c:dPt>
          <c:dPt>
            <c:idx val="12"/>
            <c:invertIfNegative val="0"/>
            <c:bubble3D val="0"/>
            <c:spPr>
              <a:solidFill>
                <a:schemeClr val="bg1">
                  <a:lumMod val="85000"/>
                </a:schemeClr>
              </a:solidFill>
              <a:ln>
                <a:noFill/>
              </a:ln>
              <a:effectLst/>
            </c:spPr>
            <c:extLst>
              <c:ext xmlns:c16="http://schemas.microsoft.com/office/drawing/2014/chart" uri="{C3380CC4-5D6E-409C-BE32-E72D297353CC}">
                <c16:uniqueId val="{0000000C-7ECE-4C18-B6F2-A0AD723DE402}"/>
              </c:ext>
            </c:extLst>
          </c:dPt>
          <c:dPt>
            <c:idx val="13"/>
            <c:invertIfNegative val="0"/>
            <c:bubble3D val="0"/>
            <c:spPr>
              <a:solidFill>
                <a:schemeClr val="bg1">
                  <a:lumMod val="85000"/>
                </a:schemeClr>
              </a:solidFill>
              <a:ln>
                <a:noFill/>
              </a:ln>
              <a:effectLst/>
            </c:spPr>
            <c:extLst>
              <c:ext xmlns:c16="http://schemas.microsoft.com/office/drawing/2014/chart" uri="{C3380CC4-5D6E-409C-BE32-E72D297353CC}">
                <c16:uniqueId val="{0000000D-7ECE-4C18-B6F2-A0AD723DE402}"/>
              </c:ext>
            </c:extLst>
          </c:dPt>
          <c:dPt>
            <c:idx val="14"/>
            <c:invertIfNegative val="0"/>
            <c:bubble3D val="0"/>
            <c:spPr>
              <a:solidFill>
                <a:schemeClr val="bg1">
                  <a:lumMod val="85000"/>
                </a:schemeClr>
              </a:solidFill>
              <a:ln>
                <a:noFill/>
              </a:ln>
              <a:effectLst/>
            </c:spPr>
            <c:extLst>
              <c:ext xmlns:c16="http://schemas.microsoft.com/office/drawing/2014/chart" uri="{C3380CC4-5D6E-409C-BE32-E72D297353CC}">
                <c16:uniqueId val="{0000000E-7ECE-4C18-B6F2-A0AD723DE402}"/>
              </c:ext>
            </c:extLst>
          </c:dPt>
          <c:dPt>
            <c:idx val="15"/>
            <c:invertIfNegative val="0"/>
            <c:bubble3D val="0"/>
            <c:spPr>
              <a:solidFill>
                <a:schemeClr val="bg1">
                  <a:lumMod val="85000"/>
                </a:schemeClr>
              </a:solidFill>
              <a:ln>
                <a:noFill/>
              </a:ln>
              <a:effectLst/>
            </c:spPr>
            <c:extLst>
              <c:ext xmlns:c16="http://schemas.microsoft.com/office/drawing/2014/chart" uri="{C3380CC4-5D6E-409C-BE32-E72D297353CC}">
                <c16:uniqueId val="{0000000F-7ECE-4C18-B6F2-A0AD723DE402}"/>
              </c:ext>
            </c:extLst>
          </c:dPt>
          <c:dPt>
            <c:idx val="16"/>
            <c:invertIfNegative val="0"/>
            <c:bubble3D val="0"/>
            <c:spPr>
              <a:solidFill>
                <a:schemeClr val="bg1">
                  <a:lumMod val="85000"/>
                </a:schemeClr>
              </a:solidFill>
              <a:ln>
                <a:noFill/>
              </a:ln>
              <a:effectLst/>
            </c:spPr>
            <c:extLst>
              <c:ext xmlns:c16="http://schemas.microsoft.com/office/drawing/2014/chart" uri="{C3380CC4-5D6E-409C-BE32-E72D297353CC}">
                <c16:uniqueId val="{00000011-7ECE-4C18-B6F2-A0AD723DE402}"/>
              </c:ext>
            </c:extLst>
          </c:dPt>
          <c:dPt>
            <c:idx val="17"/>
            <c:invertIfNegative val="0"/>
            <c:bubble3D val="0"/>
            <c:spPr>
              <a:solidFill>
                <a:schemeClr val="bg1">
                  <a:lumMod val="85000"/>
                </a:schemeClr>
              </a:solidFill>
              <a:ln>
                <a:noFill/>
              </a:ln>
              <a:effectLst/>
            </c:spPr>
            <c:extLst>
              <c:ext xmlns:c16="http://schemas.microsoft.com/office/drawing/2014/chart" uri="{C3380CC4-5D6E-409C-BE32-E72D297353CC}">
                <c16:uniqueId val="{00000010-7ECE-4C18-B6F2-A0AD723DE402}"/>
              </c:ext>
            </c:extLst>
          </c:dPt>
          <c:dPt>
            <c:idx val="18"/>
            <c:invertIfNegative val="0"/>
            <c:bubble3D val="0"/>
            <c:spPr>
              <a:solidFill>
                <a:schemeClr val="bg1">
                  <a:lumMod val="85000"/>
                </a:schemeClr>
              </a:solidFill>
              <a:ln>
                <a:noFill/>
              </a:ln>
              <a:effectLst/>
            </c:spPr>
            <c:extLst>
              <c:ext xmlns:c16="http://schemas.microsoft.com/office/drawing/2014/chart" uri="{C3380CC4-5D6E-409C-BE32-E72D297353CC}">
                <c16:uniqueId val="{0000001B-7ECE-4C18-B6F2-A0AD723DE402}"/>
              </c:ext>
            </c:extLst>
          </c:dPt>
          <c:dPt>
            <c:idx val="19"/>
            <c:invertIfNegative val="0"/>
            <c:bubble3D val="0"/>
            <c:spPr>
              <a:solidFill>
                <a:schemeClr val="bg1">
                  <a:lumMod val="85000"/>
                </a:schemeClr>
              </a:solidFill>
              <a:ln>
                <a:noFill/>
              </a:ln>
              <a:effectLst/>
            </c:spPr>
            <c:extLst>
              <c:ext xmlns:c16="http://schemas.microsoft.com/office/drawing/2014/chart" uri="{C3380CC4-5D6E-409C-BE32-E72D297353CC}">
                <c16:uniqueId val="{00000012-7ECE-4C18-B6F2-A0AD723DE402}"/>
              </c:ext>
            </c:extLst>
          </c:dPt>
          <c:dPt>
            <c:idx val="20"/>
            <c:invertIfNegative val="0"/>
            <c:bubble3D val="0"/>
            <c:spPr>
              <a:solidFill>
                <a:schemeClr val="bg1">
                  <a:lumMod val="85000"/>
                </a:schemeClr>
              </a:solidFill>
              <a:ln>
                <a:noFill/>
              </a:ln>
              <a:effectLst/>
            </c:spPr>
            <c:extLst>
              <c:ext xmlns:c16="http://schemas.microsoft.com/office/drawing/2014/chart" uri="{C3380CC4-5D6E-409C-BE32-E72D297353CC}">
                <c16:uniqueId val="{00000015-7ECE-4C18-B6F2-A0AD723DE402}"/>
              </c:ext>
            </c:extLst>
          </c:dPt>
          <c:dPt>
            <c:idx val="21"/>
            <c:invertIfNegative val="0"/>
            <c:bubble3D val="0"/>
            <c:spPr>
              <a:solidFill>
                <a:schemeClr val="bg1">
                  <a:lumMod val="85000"/>
                </a:schemeClr>
              </a:solidFill>
              <a:ln>
                <a:noFill/>
              </a:ln>
              <a:effectLst/>
            </c:spPr>
            <c:extLst>
              <c:ext xmlns:c16="http://schemas.microsoft.com/office/drawing/2014/chart" uri="{C3380CC4-5D6E-409C-BE32-E72D297353CC}">
                <c16:uniqueId val="{00000014-7ECE-4C18-B6F2-A0AD723DE402}"/>
              </c:ext>
            </c:extLst>
          </c:dPt>
          <c:dPt>
            <c:idx val="22"/>
            <c:invertIfNegative val="0"/>
            <c:bubble3D val="0"/>
            <c:spPr>
              <a:solidFill>
                <a:schemeClr val="bg1">
                  <a:lumMod val="85000"/>
                </a:schemeClr>
              </a:solidFill>
              <a:ln>
                <a:noFill/>
              </a:ln>
              <a:effectLst/>
            </c:spPr>
            <c:extLst>
              <c:ext xmlns:c16="http://schemas.microsoft.com/office/drawing/2014/chart" uri="{C3380CC4-5D6E-409C-BE32-E72D297353CC}">
                <c16:uniqueId val="{00000013-7ECE-4C18-B6F2-A0AD723DE402}"/>
              </c:ext>
            </c:extLst>
          </c:dPt>
          <c:dPt>
            <c:idx val="23"/>
            <c:invertIfNegative val="0"/>
            <c:bubble3D val="0"/>
            <c:spPr>
              <a:solidFill>
                <a:schemeClr val="bg1">
                  <a:lumMod val="85000"/>
                </a:schemeClr>
              </a:solidFill>
              <a:ln>
                <a:noFill/>
              </a:ln>
              <a:effectLst/>
            </c:spPr>
            <c:extLst>
              <c:ext xmlns:c16="http://schemas.microsoft.com/office/drawing/2014/chart" uri="{C3380CC4-5D6E-409C-BE32-E72D297353CC}">
                <c16:uniqueId val="{00000016-7ECE-4C18-B6F2-A0AD723DE402}"/>
              </c:ext>
            </c:extLst>
          </c:dPt>
          <c:dPt>
            <c:idx val="24"/>
            <c:invertIfNegative val="0"/>
            <c:bubble3D val="0"/>
            <c:spPr>
              <a:solidFill>
                <a:schemeClr val="bg1">
                  <a:lumMod val="85000"/>
                </a:schemeClr>
              </a:solidFill>
              <a:ln>
                <a:noFill/>
              </a:ln>
              <a:effectLst/>
            </c:spPr>
            <c:extLst>
              <c:ext xmlns:c16="http://schemas.microsoft.com/office/drawing/2014/chart" uri="{C3380CC4-5D6E-409C-BE32-E72D297353CC}">
                <c16:uniqueId val="{00000017-7ECE-4C18-B6F2-A0AD723DE402}"/>
              </c:ext>
            </c:extLst>
          </c:dPt>
          <c:dPt>
            <c:idx val="25"/>
            <c:invertIfNegative val="0"/>
            <c:bubble3D val="0"/>
            <c:spPr>
              <a:solidFill>
                <a:schemeClr val="bg1">
                  <a:lumMod val="85000"/>
                </a:schemeClr>
              </a:solidFill>
              <a:ln>
                <a:noFill/>
              </a:ln>
              <a:effectLst/>
            </c:spPr>
            <c:extLst>
              <c:ext xmlns:c16="http://schemas.microsoft.com/office/drawing/2014/chart" uri="{C3380CC4-5D6E-409C-BE32-E72D297353CC}">
                <c16:uniqueId val="{00000018-7ECE-4C18-B6F2-A0AD723DE402}"/>
              </c:ext>
            </c:extLst>
          </c:dPt>
          <c:dPt>
            <c:idx val="26"/>
            <c:invertIfNegative val="0"/>
            <c:bubble3D val="0"/>
            <c:spPr>
              <a:solidFill>
                <a:schemeClr val="bg1">
                  <a:lumMod val="85000"/>
                </a:schemeClr>
              </a:solidFill>
              <a:ln>
                <a:noFill/>
              </a:ln>
              <a:effectLst/>
            </c:spPr>
            <c:extLst>
              <c:ext xmlns:c16="http://schemas.microsoft.com/office/drawing/2014/chart" uri="{C3380CC4-5D6E-409C-BE32-E72D297353CC}">
                <c16:uniqueId val="{00000019-7ECE-4C18-B6F2-A0AD723DE402}"/>
              </c:ext>
            </c:extLst>
          </c:dPt>
          <c:dPt>
            <c:idx val="27"/>
            <c:invertIfNegative val="0"/>
            <c:bubble3D val="0"/>
            <c:spPr>
              <a:solidFill>
                <a:schemeClr val="accent2">
                  <a:lumMod val="20000"/>
                  <a:lumOff val="80000"/>
                </a:schemeClr>
              </a:solidFill>
              <a:ln>
                <a:noFill/>
              </a:ln>
              <a:effectLst/>
            </c:spPr>
            <c:extLst>
              <c:ext xmlns:c16="http://schemas.microsoft.com/office/drawing/2014/chart" uri="{C3380CC4-5D6E-409C-BE32-E72D297353CC}">
                <c16:uniqueId val="{0000001A-7ECE-4C18-B6F2-A0AD723DE402}"/>
              </c:ext>
            </c:extLst>
          </c:dPt>
          <c:cat>
            <c:strRef>
              <c:f>Sheet1!$A$2:$A$29</c:f>
              <c:strCache>
                <c:ptCount val="28"/>
                <c:pt idx="0">
                  <c:v>Having lots of lists is not a problem, I just pick the ones I want</c:v>
                </c:pt>
                <c:pt idx="1">
                  <c:v>A hill’s name is an important part of its data</c:v>
                </c:pt>
                <c:pt idx="2">
                  <c:v>The quality of hill data is important to me</c:v>
                </c:pt>
                <c:pt idx="3">
                  <c:v>I support the efforts of surveyors to obtain accurate data on our hills</c:v>
                </c:pt>
                <c:pt idx="4">
                  <c:v>I like traditional lists such as Munros or Wainwrights</c:v>
                </c:pt>
                <c:pt idx="5">
                  <c:v>The DoBIH is my main source of information on hills</c:v>
                </c:pt>
                <c:pt idx="6">
                  <c:v>A historically important list deserves to be in the database even if nobody is bagging it</c:v>
                </c:pt>
                <c:pt idx="7">
                  <c:v>The DoBIH should include locally known hill names that don’t appear on OS maps</c:v>
                </c:pt>
                <c:pt idx="8">
                  <c:v>Hill lists are not just for baggers, they have a topographical function</c:v>
                </c:pt>
                <c:pt idx="9">
                  <c:v>The DoBIH influences my bagging activity</c:v>
                </c:pt>
                <c:pt idx="10">
                  <c:v>I prefer lists based on prominence (drop, relative height)</c:v>
                </c:pt>
                <c:pt idx="11">
                  <c:v>Satisfy as many baggers as possible, even if it means adding lists for which demand is low</c:v>
                </c:pt>
                <c:pt idx="12">
                  <c:v>I prefer metric lists</c:v>
                </c:pt>
                <c:pt idx="13">
                  <c:v>Lists fulfilling a topographical function e.g. Subsimms deserve inclusion even if few people bag them</c:v>
                </c:pt>
                <c:pt idx="14">
                  <c:v>There is scope for more regional lists</c:v>
                </c:pt>
                <c:pt idx="15">
                  <c:v>Time to call a halt to more Lake District lists</c:v>
                </c:pt>
                <c:pt idx="16">
                  <c:v>The proliferation of lists with different height and drop criteria is confusing</c:v>
                </c:pt>
                <c:pt idx="17">
                  <c:v>Separation by distance is a valid criterion for a list</c:v>
                </c:pt>
                <c:pt idx="18">
                  <c:v>The DoBIH should add lists based on demand, irrespective of their merits</c:v>
                </c:pt>
                <c:pt idx="19">
                  <c:v>There should be no new hill lists based on guidebooks</c:v>
                </c:pt>
                <c:pt idx="20">
                  <c:v>There is no need for any more hill lists</c:v>
                </c:pt>
                <c:pt idx="21">
                  <c:v>Be more circumspect about adding lists that create new hills in the DoBIH than lists that don't</c:v>
                </c:pt>
                <c:pt idx="22">
                  <c:v>Notability and popularity should be the criteria for inclusion of a list in the DoBIH</c:v>
                </c:pt>
                <c:pt idx="23">
                  <c:v>I dislike lists lacking objective qualification criteria</c:v>
                </c:pt>
                <c:pt idx="24">
                  <c:v>Detailed hill data that doesn’t relate to summit location and height is of little interest to me</c:v>
                </c:pt>
                <c:pt idx="25">
                  <c:v>The DoBIH has too many lists</c:v>
                </c:pt>
                <c:pt idx="26">
                  <c:v>A list whose popularity has declined to an insignificant level should be removed from DoBIH</c:v>
                </c:pt>
                <c:pt idx="27">
                  <c:v>The DoBIH should seek to influence baggers’ objectives through the lists it offers</c:v>
                </c:pt>
              </c:strCache>
            </c:strRef>
          </c:cat>
          <c:val>
            <c:numRef>
              <c:f>Sheet1!$B$2:$B$29</c:f>
              <c:numCache>
                <c:formatCode>0.00</c:formatCode>
                <c:ptCount val="28"/>
                <c:pt idx="0">
                  <c:v>1.1983471074380165</c:v>
                </c:pt>
                <c:pt idx="1">
                  <c:v>1.1735537190082646</c:v>
                </c:pt>
                <c:pt idx="2">
                  <c:v>0.89166666666666672</c:v>
                </c:pt>
                <c:pt idx="3">
                  <c:v>0.88429752066115708</c:v>
                </c:pt>
                <c:pt idx="4">
                  <c:v>0.8833333333333333</c:v>
                </c:pt>
                <c:pt idx="5">
                  <c:v>0.6166666666666667</c:v>
                </c:pt>
                <c:pt idx="6">
                  <c:v>0.5083333333333333</c:v>
                </c:pt>
                <c:pt idx="7">
                  <c:v>0.5</c:v>
                </c:pt>
                <c:pt idx="8">
                  <c:v>0.40833333333333333</c:v>
                </c:pt>
                <c:pt idx="9">
                  <c:v>0.33613445378151263</c:v>
                </c:pt>
                <c:pt idx="10">
                  <c:v>0.23140495867768596</c:v>
                </c:pt>
                <c:pt idx="11">
                  <c:v>0.16666666666666666</c:v>
                </c:pt>
                <c:pt idx="12">
                  <c:v>0.14166666666666666</c:v>
                </c:pt>
                <c:pt idx="13">
                  <c:v>0.13333333333333333</c:v>
                </c:pt>
                <c:pt idx="14">
                  <c:v>0.11016949152542373</c:v>
                </c:pt>
                <c:pt idx="15">
                  <c:v>0.1</c:v>
                </c:pt>
                <c:pt idx="16">
                  <c:v>3.3898305084745763E-2</c:v>
                </c:pt>
                <c:pt idx="17">
                  <c:v>2.5862068965517241E-2</c:v>
                </c:pt>
                <c:pt idx="18">
                  <c:v>8.4033613445378148E-3</c:v>
                </c:pt>
                <c:pt idx="19">
                  <c:v>8.4033613445378148E-3</c:v>
                </c:pt>
                <c:pt idx="20">
                  <c:v>-2.5000000000000001E-2</c:v>
                </c:pt>
                <c:pt idx="21">
                  <c:v>-3.3898305084745763E-2</c:v>
                </c:pt>
                <c:pt idx="22">
                  <c:v>-9.3220338983050849E-2</c:v>
                </c:pt>
                <c:pt idx="23">
                  <c:v>-0.27731092436974791</c:v>
                </c:pt>
                <c:pt idx="24">
                  <c:v>-0.33333333333333331</c:v>
                </c:pt>
                <c:pt idx="25">
                  <c:v>-0.4462809917355372</c:v>
                </c:pt>
                <c:pt idx="26">
                  <c:v>-0.46666666666666667</c:v>
                </c:pt>
                <c:pt idx="27">
                  <c:v>-0.58333333333333337</c:v>
                </c:pt>
              </c:numCache>
            </c:numRef>
          </c:val>
          <c:extLst>
            <c:ext xmlns:c16="http://schemas.microsoft.com/office/drawing/2014/chart" uri="{C3380CC4-5D6E-409C-BE32-E72D297353CC}">
              <c16:uniqueId val="{00000000-408C-4517-8F0A-4298AD8594FE}"/>
            </c:ext>
          </c:extLst>
        </c:ser>
        <c:dLbls>
          <c:showLegendKey val="0"/>
          <c:showVal val="0"/>
          <c:showCatName val="0"/>
          <c:showSerName val="0"/>
          <c:showPercent val="0"/>
          <c:showBubbleSize val="0"/>
        </c:dLbls>
        <c:gapWidth val="80"/>
        <c:axId val="666851064"/>
        <c:axId val="666855000"/>
      </c:barChart>
      <c:catAx>
        <c:axId val="666851064"/>
        <c:scaling>
          <c:orientation val="maxMin"/>
        </c:scaling>
        <c:delete val="0"/>
        <c:axPos val="l"/>
        <c:numFmt formatCode="General" sourceLinked="1"/>
        <c:majorTickMark val="none"/>
        <c:minorTickMark val="none"/>
        <c:tickLblPos val="low"/>
        <c:spPr>
          <a:solidFill>
            <a:schemeClr val="bg1"/>
          </a:solidFill>
          <a:ln w="9525" cap="flat" cmpd="sng" algn="ctr">
            <a:solidFill>
              <a:schemeClr val="tx1">
                <a:lumMod val="15000"/>
                <a:lumOff val="85000"/>
              </a:schemeClr>
            </a:solidFill>
            <a:round/>
          </a:ln>
          <a:effectLst/>
        </c:spPr>
        <c:txPr>
          <a:bodyPr rot="-60000000" spcFirstLastPara="1" vertOverflow="ellipsis" vert="horz" wrap="square" anchor="ctr" anchorCtr="0"/>
          <a:lstStyle/>
          <a:p>
            <a:pPr>
              <a:defRPr sz="1200" b="0" i="0" u="none" strike="noStrike" kern="1200" baseline="0">
                <a:solidFill>
                  <a:schemeClr val="tx1">
                    <a:lumMod val="65000"/>
                    <a:lumOff val="35000"/>
                  </a:schemeClr>
                </a:solidFill>
                <a:latin typeface="+mn-lt"/>
                <a:ea typeface="Verdana" panose="020B0604030504040204" pitchFamily="34" charset="0"/>
                <a:cs typeface="Arial" panose="020B0604020202020204" pitchFamily="34" charset="0"/>
              </a:defRPr>
            </a:pPr>
            <a:endParaRPr lang="en-US"/>
          </a:p>
        </c:txPr>
        <c:crossAx val="666855000"/>
        <c:crossesAt val="0"/>
        <c:auto val="1"/>
        <c:lblAlgn val="ctr"/>
        <c:lblOffset val="500"/>
        <c:tickLblSkip val="1"/>
        <c:noMultiLvlLbl val="0"/>
      </c:catAx>
      <c:valAx>
        <c:axId val="666855000"/>
        <c:scaling>
          <c:orientation val="minMax"/>
          <c:max val="2"/>
          <c:min val="-2"/>
        </c:scaling>
        <c:delete val="0"/>
        <c:axPos val="t"/>
        <c:majorGridlines>
          <c:spPr>
            <a:ln w="9525" cap="flat" cmpd="sng" algn="ctr">
              <a:solidFill>
                <a:schemeClr val="bg1">
                  <a:lumMod val="95000"/>
                  <a:alpha val="10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6851064"/>
        <c:crosses val="autoZero"/>
        <c:crossBetween val="between"/>
      </c:valAx>
      <c:spPr>
        <a:gradFill flip="none" rotWithShape="1">
          <a:gsLst>
            <a:gs pos="0">
              <a:schemeClr val="tx1">
                <a:lumMod val="75000"/>
                <a:lumOff val="25000"/>
              </a:schemeClr>
            </a:gs>
            <a:gs pos="50000">
              <a:schemeClr val="tx1">
                <a:lumMod val="65000"/>
                <a:lumOff val="35000"/>
              </a:schemeClr>
            </a:gs>
            <a:gs pos="100000">
              <a:schemeClr val="tx1">
                <a:lumMod val="75000"/>
                <a:lumOff val="25000"/>
              </a:schemeClr>
            </a:gs>
          </a:gsLst>
          <a:path path="circle">
            <a:fillToRect l="100000" t="100000"/>
          </a:path>
          <a:tileRect r="-100000" b="-100000"/>
        </a:gra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1689394803910379"/>
          <c:y val="4.563622140075034E-2"/>
          <c:w val="0.58310605196089615"/>
          <c:h val="0.92844885052088788"/>
        </c:manualLayout>
      </c:layout>
      <c:barChart>
        <c:barDir val="bar"/>
        <c:grouping val="clustered"/>
        <c:varyColors val="0"/>
        <c:ser>
          <c:idx val="0"/>
          <c:order val="0"/>
          <c:tx>
            <c:strRef>
              <c:f>Sheet1!$B$1</c:f>
              <c:strCache>
                <c:ptCount val="1"/>
                <c:pt idx="0">
                  <c:v>bagging</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Sheet1!$A$2:$A$33</c:f>
              <c:strCache>
                <c:ptCount val="32"/>
                <c:pt idx="0">
                  <c:v>Marilyns</c:v>
                </c:pt>
                <c:pt idx="1">
                  <c:v>Humps</c:v>
                </c:pt>
                <c:pt idx="2">
                  <c:v>Tumps</c:v>
                </c:pt>
                <c:pt idx="3">
                  <c:v>Simms</c:v>
                </c:pt>
                <c:pt idx="4">
                  <c:v>Dodds</c:v>
                </c:pt>
                <c:pt idx="5">
                  <c:v>Munros</c:v>
                </c:pt>
                <c:pt idx="6">
                  <c:v>Corbetts</c:v>
                </c:pt>
                <c:pt idx="7">
                  <c:v>Grahams</c:v>
                </c:pt>
                <c:pt idx="8">
                  <c:v>Donalds</c:v>
                </c:pt>
                <c:pt idx="9">
                  <c:v>Hewitts</c:v>
                </c:pt>
                <c:pt idx="10">
                  <c:v>Nuttalls</c:v>
                </c:pt>
                <c:pt idx="11">
                  <c:v>Deweys</c:v>
                </c:pt>
                <c:pt idx="12">
                  <c:v>Donald Deweys</c:v>
                </c:pt>
                <c:pt idx="13">
                  <c:v>Highland Fives</c:v>
                </c:pt>
                <c:pt idx="14">
                  <c:v>Wainwrights</c:v>
                </c:pt>
                <c:pt idx="15">
                  <c:v>Birketts</c:v>
                </c:pt>
                <c:pt idx="16">
                  <c:v>Synges</c:v>
                </c:pt>
                <c:pt idx="17">
                  <c:v>Fellrangers</c:v>
                </c:pt>
                <c:pt idx="18">
                  <c:v>County Tops</c:v>
                </c:pt>
                <c:pt idx="19">
                  <c:v>SIBs</c:v>
                </c:pt>
                <c:pt idx="20">
                  <c:v>Submarilyns</c:v>
                </c:pt>
                <c:pt idx="21">
                  <c:v>Subhumps</c:v>
                </c:pt>
                <c:pt idx="22">
                  <c:v>Subsimms</c:v>
                </c:pt>
                <c:pt idx="23">
                  <c:v>Subdodds</c:v>
                </c:pt>
                <c:pt idx="24">
                  <c:v>Murdos</c:v>
                </c:pt>
                <c:pt idx="25">
                  <c:v>Corbett Tops</c:v>
                </c:pt>
                <c:pt idx="26">
                  <c:v>Graham Tops</c:v>
                </c:pt>
                <c:pt idx="27">
                  <c:v>New Donalds</c:v>
                </c:pt>
                <c:pt idx="28">
                  <c:v>Buxton &amp; Lewis</c:v>
                </c:pt>
                <c:pt idx="29">
                  <c:v>Bridge</c:v>
                </c:pt>
                <c:pt idx="30">
                  <c:v>Trail 100</c:v>
                </c:pt>
                <c:pt idx="31">
                  <c:v>Irish lists</c:v>
                </c:pt>
              </c:strCache>
            </c:strRef>
          </c:cat>
          <c:val>
            <c:numRef>
              <c:f>Sheet1!$B$2:$B$33</c:f>
              <c:numCache>
                <c:formatCode>0%</c:formatCode>
                <c:ptCount val="32"/>
                <c:pt idx="0">
                  <c:v>0.78512396694000008</c:v>
                </c:pt>
                <c:pt idx="1">
                  <c:v>0.57851239668999999</c:v>
                </c:pt>
                <c:pt idx="2">
                  <c:v>0.46280991735999999</c:v>
                </c:pt>
                <c:pt idx="3">
                  <c:v>0.31404958678</c:v>
                </c:pt>
                <c:pt idx="4">
                  <c:v>0.23966942149000001</c:v>
                </c:pt>
                <c:pt idx="5">
                  <c:v>0.77685950413000004</c:v>
                </c:pt>
                <c:pt idx="6">
                  <c:v>0.72727272727000003</c:v>
                </c:pt>
                <c:pt idx="7">
                  <c:v>0.67768595041000002</c:v>
                </c:pt>
                <c:pt idx="8">
                  <c:v>0.55371900825999998</c:v>
                </c:pt>
                <c:pt idx="9">
                  <c:v>0.40495867768999999</c:v>
                </c:pt>
                <c:pt idx="10">
                  <c:v>0.42148760331000001</c:v>
                </c:pt>
                <c:pt idx="11">
                  <c:v>0.29752066116000003</c:v>
                </c:pt>
                <c:pt idx="12">
                  <c:v>0.18181818182000001</c:v>
                </c:pt>
                <c:pt idx="13">
                  <c:v>0.21487603306</c:v>
                </c:pt>
                <c:pt idx="14">
                  <c:v>0.61157024793000003</c:v>
                </c:pt>
                <c:pt idx="15">
                  <c:v>0.32231404959000004</c:v>
                </c:pt>
                <c:pt idx="16">
                  <c:v>0.19834710744</c:v>
                </c:pt>
                <c:pt idx="17">
                  <c:v>0.17355371901000002</c:v>
                </c:pt>
                <c:pt idx="18">
                  <c:v>0.45454545455000001</c:v>
                </c:pt>
                <c:pt idx="19">
                  <c:v>0.23966942149000001</c:v>
                </c:pt>
                <c:pt idx="20">
                  <c:v>0.19834710744</c:v>
                </c:pt>
                <c:pt idx="21">
                  <c:v>0.14876033058000002</c:v>
                </c:pt>
                <c:pt idx="22">
                  <c:v>0.11570247934</c:v>
                </c:pt>
                <c:pt idx="23">
                  <c:v>0.10743801653</c:v>
                </c:pt>
                <c:pt idx="24">
                  <c:v>0.32231404959000004</c:v>
                </c:pt>
                <c:pt idx="25">
                  <c:v>0.32231404959000004</c:v>
                </c:pt>
                <c:pt idx="26">
                  <c:v>0.30578512397000002</c:v>
                </c:pt>
                <c:pt idx="27">
                  <c:v>0.33057851239999997</c:v>
                </c:pt>
                <c:pt idx="28">
                  <c:v>0.14876033058000002</c:v>
                </c:pt>
                <c:pt idx="29">
                  <c:v>0.14049586777</c:v>
                </c:pt>
                <c:pt idx="30">
                  <c:v>0.28925619834999999</c:v>
                </c:pt>
                <c:pt idx="31">
                  <c:v>0.10743801653</c:v>
                </c:pt>
              </c:numCache>
            </c:numRef>
          </c:val>
          <c:extLst>
            <c:ext xmlns:c16="http://schemas.microsoft.com/office/drawing/2014/chart" uri="{C3380CC4-5D6E-409C-BE32-E72D297353CC}">
              <c16:uniqueId val="{00000000-879D-4760-8E9E-A841CEA835A4}"/>
            </c:ext>
          </c:extLst>
        </c:ser>
        <c:dLbls>
          <c:dLblPos val="inEnd"/>
          <c:showLegendKey val="0"/>
          <c:showVal val="1"/>
          <c:showCatName val="0"/>
          <c:showSerName val="0"/>
          <c:showPercent val="0"/>
          <c:showBubbleSize val="0"/>
        </c:dLbls>
        <c:gapWidth val="50"/>
        <c:overlap val="-2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tickLblSkip val="1"/>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r>
                  <a:rPr lang="en-GB" sz="1100" b="0" i="0" cap="none" dirty="0"/>
                  <a:t>% of respondents </a:t>
                </a:r>
                <a:r>
                  <a:rPr lang="en-GB" sz="1100" b="0" i="0" cap="none" dirty="0">
                    <a:solidFill>
                      <a:srgbClr val="D9D9D9"/>
                    </a:solidFill>
                  </a:rPr>
                  <a:t>bagging</a:t>
                </a:r>
                <a:r>
                  <a:rPr lang="en-GB" sz="1100" b="0" i="0" cap="none" baseline="0" dirty="0"/>
                  <a:t> (or intentionally completed)</a:t>
                </a:r>
                <a:endParaRPr lang="en-GB" sz="1100" b="0" i="0" cap="none" dirty="0"/>
              </a:p>
            </c:rich>
          </c:tx>
          <c:overlay val="0"/>
          <c:spPr>
            <a:noFill/>
            <a:ln>
              <a:noFill/>
            </a:ln>
            <a:effectLst/>
          </c:spPr>
          <c:txPr>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endParaRPr lang="en-US"/>
            </a:p>
          </c:txPr>
        </c:title>
        <c:numFmt formatCode="0%"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362480858861825"/>
          <c:y val="5.0774160392673275E-2"/>
          <c:w val="0.6340116233661065"/>
          <c:h val="0.91495784453830686"/>
        </c:manualLayout>
      </c:layout>
      <c:barChart>
        <c:barDir val="bar"/>
        <c:grouping val="clustered"/>
        <c:varyColors val="1"/>
        <c:ser>
          <c:idx val="0"/>
          <c:order val="0"/>
          <c:tx>
            <c:strRef>
              <c:f>Sheet1!$B$1</c:f>
              <c:strCache>
                <c:ptCount val="1"/>
                <c:pt idx="0">
                  <c:v>Segment 2 (72, 23%)2</c:v>
                </c:pt>
              </c:strCache>
            </c:strRef>
          </c:tx>
          <c:spPr>
            <a:solidFill>
              <a:schemeClr val="accent6">
                <a:lumMod val="75000"/>
              </a:schemeClr>
            </a:solidFill>
          </c:spPr>
          <c:invertIfNegative val="0"/>
          <c:dPt>
            <c:idx val="0"/>
            <c:invertIfNegative val="0"/>
            <c:bubble3D val="0"/>
            <c:spPr>
              <a:pattFill prst="pct70">
                <a:fgClr>
                  <a:schemeClr val="accent6">
                    <a:lumMod val="50000"/>
                  </a:schemeClr>
                </a:fgClr>
                <a:bgClr>
                  <a:schemeClr val="bg1"/>
                </a:bgClr>
              </a:pattFill>
              <a:ln>
                <a:noFill/>
              </a:ln>
              <a:effectLst/>
            </c:spPr>
            <c:extLst>
              <c:ext xmlns:c16="http://schemas.microsoft.com/office/drawing/2014/chart" uri="{C3380CC4-5D6E-409C-BE32-E72D297353CC}">
                <c16:uniqueId val="{00000001-7015-4BA0-A143-6472F51211C2}"/>
              </c:ext>
            </c:extLst>
          </c:dPt>
          <c:dPt>
            <c:idx val="1"/>
            <c:invertIfNegative val="0"/>
            <c:bubble3D val="0"/>
            <c:spPr>
              <a:pattFill prst="pct70">
                <a:fgClr>
                  <a:schemeClr val="accent6">
                    <a:lumMod val="50000"/>
                  </a:schemeClr>
                </a:fgClr>
                <a:bgClr>
                  <a:schemeClr val="bg1"/>
                </a:bgClr>
              </a:pattFill>
              <a:ln>
                <a:noFill/>
              </a:ln>
              <a:effectLst/>
            </c:spPr>
            <c:extLst>
              <c:ext xmlns:c16="http://schemas.microsoft.com/office/drawing/2014/chart" uri="{C3380CC4-5D6E-409C-BE32-E72D297353CC}">
                <c16:uniqueId val="{00000003-7015-4BA0-A143-6472F51211C2}"/>
              </c:ext>
            </c:extLst>
          </c:dPt>
          <c:dPt>
            <c:idx val="2"/>
            <c:invertIfNegative val="0"/>
            <c:bubble3D val="0"/>
            <c:spPr>
              <a:pattFill prst="pct70">
                <a:fgClr>
                  <a:schemeClr val="accent6">
                    <a:lumMod val="50000"/>
                  </a:schemeClr>
                </a:fgClr>
                <a:bgClr>
                  <a:schemeClr val="bg1"/>
                </a:bgClr>
              </a:pattFill>
              <a:ln>
                <a:noFill/>
              </a:ln>
              <a:effectLst/>
            </c:spPr>
            <c:extLst>
              <c:ext xmlns:c16="http://schemas.microsoft.com/office/drawing/2014/chart" uri="{C3380CC4-5D6E-409C-BE32-E72D297353CC}">
                <c16:uniqueId val="{00000005-7015-4BA0-A143-6472F51211C2}"/>
              </c:ext>
            </c:extLst>
          </c:dPt>
          <c:dPt>
            <c:idx val="3"/>
            <c:invertIfNegative val="0"/>
            <c:bubble3D val="0"/>
            <c:spPr>
              <a:solidFill>
                <a:schemeClr val="accent6">
                  <a:lumMod val="75000"/>
                </a:schemeClr>
              </a:solidFill>
              <a:ln>
                <a:noFill/>
              </a:ln>
              <a:effectLst/>
            </c:spPr>
            <c:extLst>
              <c:ext xmlns:c16="http://schemas.microsoft.com/office/drawing/2014/chart" uri="{C3380CC4-5D6E-409C-BE32-E72D297353CC}">
                <c16:uniqueId val="{00000007-7015-4BA0-A143-6472F51211C2}"/>
              </c:ext>
            </c:extLst>
          </c:dPt>
          <c:dPt>
            <c:idx val="4"/>
            <c:invertIfNegative val="0"/>
            <c:bubble3D val="0"/>
            <c:spPr>
              <a:solidFill>
                <a:schemeClr val="accent6">
                  <a:lumMod val="75000"/>
                </a:schemeClr>
              </a:solidFill>
              <a:ln>
                <a:noFill/>
              </a:ln>
              <a:effectLst/>
            </c:spPr>
            <c:extLst>
              <c:ext xmlns:c16="http://schemas.microsoft.com/office/drawing/2014/chart" uri="{C3380CC4-5D6E-409C-BE32-E72D297353CC}">
                <c16:uniqueId val="{00000009-7015-4BA0-A143-6472F51211C2}"/>
              </c:ext>
            </c:extLst>
          </c:dPt>
          <c:dPt>
            <c:idx val="5"/>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B-7015-4BA0-A143-6472F51211C2}"/>
              </c:ext>
            </c:extLst>
          </c:dPt>
          <c:dPt>
            <c:idx val="6"/>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D-7015-4BA0-A143-6472F51211C2}"/>
              </c:ext>
            </c:extLst>
          </c:dPt>
          <c:dPt>
            <c:idx val="7"/>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F-7015-4BA0-A143-6472F51211C2}"/>
              </c:ext>
            </c:extLst>
          </c:dPt>
          <c:dPt>
            <c:idx val="8"/>
            <c:invertIfNegative val="0"/>
            <c:bubble3D val="0"/>
            <c:spPr>
              <a:solidFill>
                <a:schemeClr val="accent6">
                  <a:lumMod val="40000"/>
                  <a:lumOff val="60000"/>
                </a:schemeClr>
              </a:solidFill>
              <a:ln>
                <a:noFill/>
              </a:ln>
              <a:effectLst/>
            </c:spPr>
            <c:extLst>
              <c:ext xmlns:c16="http://schemas.microsoft.com/office/drawing/2014/chart" uri="{C3380CC4-5D6E-409C-BE32-E72D297353CC}">
                <c16:uniqueId val="{00000011-7015-4BA0-A143-6472F51211C2}"/>
              </c:ext>
            </c:extLst>
          </c:dPt>
          <c:dPt>
            <c:idx val="9"/>
            <c:invertIfNegative val="0"/>
            <c:bubble3D val="0"/>
            <c:spPr>
              <a:solidFill>
                <a:schemeClr val="accent6">
                  <a:lumMod val="40000"/>
                  <a:lumOff val="60000"/>
                </a:schemeClr>
              </a:solidFill>
              <a:ln>
                <a:noFill/>
              </a:ln>
              <a:effectLst/>
            </c:spPr>
            <c:extLst>
              <c:ext xmlns:c16="http://schemas.microsoft.com/office/drawing/2014/chart" uri="{C3380CC4-5D6E-409C-BE32-E72D297353CC}">
                <c16:uniqueId val="{00000013-7015-4BA0-A143-6472F51211C2}"/>
              </c:ext>
            </c:extLst>
          </c:dPt>
          <c:dPt>
            <c:idx val="10"/>
            <c:invertIfNegative val="0"/>
            <c:bubble3D val="0"/>
            <c:spPr>
              <a:solidFill>
                <a:schemeClr val="accent6">
                  <a:lumMod val="20000"/>
                  <a:lumOff val="80000"/>
                </a:schemeClr>
              </a:solidFill>
              <a:ln>
                <a:noFill/>
              </a:ln>
              <a:effectLst/>
            </c:spPr>
            <c:extLst>
              <c:ext xmlns:c16="http://schemas.microsoft.com/office/drawing/2014/chart" uri="{C3380CC4-5D6E-409C-BE32-E72D297353CC}">
                <c16:uniqueId val="{00000015-7015-4BA0-A143-6472F51211C2}"/>
              </c:ext>
            </c:extLst>
          </c:dPt>
          <c:dPt>
            <c:idx val="11"/>
            <c:invertIfNegative val="0"/>
            <c:bubble3D val="0"/>
            <c:spPr>
              <a:solidFill>
                <a:schemeClr val="accent6">
                  <a:lumMod val="20000"/>
                  <a:lumOff val="80000"/>
                </a:schemeClr>
              </a:solidFill>
              <a:ln>
                <a:noFill/>
              </a:ln>
              <a:effectLst/>
            </c:spPr>
            <c:extLst>
              <c:ext xmlns:c16="http://schemas.microsoft.com/office/drawing/2014/chart" uri="{C3380CC4-5D6E-409C-BE32-E72D297353CC}">
                <c16:uniqueId val="{00000017-7015-4BA0-A143-6472F51211C2}"/>
              </c:ext>
            </c:extLst>
          </c:dPt>
          <c:dPt>
            <c:idx val="12"/>
            <c:invertIfNegative val="0"/>
            <c:bubble3D val="0"/>
            <c:spPr>
              <a:solidFill>
                <a:schemeClr val="accent6">
                  <a:lumMod val="20000"/>
                  <a:lumOff val="80000"/>
                </a:schemeClr>
              </a:solidFill>
              <a:ln>
                <a:noFill/>
              </a:ln>
              <a:effectLst/>
            </c:spPr>
            <c:extLst>
              <c:ext xmlns:c16="http://schemas.microsoft.com/office/drawing/2014/chart" uri="{C3380CC4-5D6E-409C-BE32-E72D297353CC}">
                <c16:uniqueId val="{00000019-7015-4BA0-A143-6472F51211C2}"/>
              </c:ext>
            </c:extLst>
          </c:dPt>
          <c:dPt>
            <c:idx val="13"/>
            <c:invertIfNegative val="0"/>
            <c:bubble3D val="0"/>
            <c:spPr>
              <a:solidFill>
                <a:schemeClr val="accent6">
                  <a:lumMod val="20000"/>
                  <a:lumOff val="80000"/>
                </a:schemeClr>
              </a:solidFill>
              <a:ln>
                <a:noFill/>
              </a:ln>
              <a:effectLst/>
            </c:spPr>
            <c:extLst>
              <c:ext xmlns:c16="http://schemas.microsoft.com/office/drawing/2014/chart" uri="{C3380CC4-5D6E-409C-BE32-E72D297353CC}">
                <c16:uniqueId val="{0000001B-7015-4BA0-A143-6472F51211C2}"/>
              </c:ext>
            </c:extLst>
          </c:dPt>
          <c:dPt>
            <c:idx val="14"/>
            <c:invertIfNegative val="0"/>
            <c:bubble3D val="0"/>
            <c:spPr>
              <a:solidFill>
                <a:schemeClr val="accent6">
                  <a:lumMod val="20000"/>
                  <a:lumOff val="80000"/>
                </a:schemeClr>
              </a:solidFill>
              <a:ln>
                <a:noFill/>
              </a:ln>
              <a:effectLst/>
            </c:spPr>
            <c:extLst>
              <c:ext xmlns:c16="http://schemas.microsoft.com/office/drawing/2014/chart" uri="{C3380CC4-5D6E-409C-BE32-E72D297353CC}">
                <c16:uniqueId val="{0000001D-7015-4BA0-A143-6472F51211C2}"/>
              </c:ext>
            </c:extLst>
          </c:dPt>
          <c:dPt>
            <c:idx val="15"/>
            <c:invertIfNegative val="0"/>
            <c:bubble3D val="0"/>
            <c:spPr>
              <a:solidFill>
                <a:schemeClr val="bg1">
                  <a:lumMod val="85000"/>
                </a:schemeClr>
              </a:solidFill>
              <a:ln>
                <a:noFill/>
              </a:ln>
              <a:effectLst/>
            </c:spPr>
            <c:extLst>
              <c:ext xmlns:c16="http://schemas.microsoft.com/office/drawing/2014/chart" uri="{C3380CC4-5D6E-409C-BE32-E72D297353CC}">
                <c16:uniqueId val="{0000001F-7015-4BA0-A143-6472F51211C2}"/>
              </c:ext>
            </c:extLst>
          </c:dPt>
          <c:dPt>
            <c:idx val="16"/>
            <c:invertIfNegative val="0"/>
            <c:bubble3D val="0"/>
            <c:spPr>
              <a:solidFill>
                <a:schemeClr val="bg1">
                  <a:lumMod val="85000"/>
                </a:schemeClr>
              </a:solidFill>
              <a:ln>
                <a:noFill/>
              </a:ln>
              <a:effectLst/>
            </c:spPr>
            <c:extLst>
              <c:ext xmlns:c16="http://schemas.microsoft.com/office/drawing/2014/chart" uri="{C3380CC4-5D6E-409C-BE32-E72D297353CC}">
                <c16:uniqueId val="{00000021-7015-4BA0-A143-6472F51211C2}"/>
              </c:ext>
            </c:extLst>
          </c:dPt>
          <c:dPt>
            <c:idx val="17"/>
            <c:invertIfNegative val="0"/>
            <c:bubble3D val="0"/>
            <c:spPr>
              <a:solidFill>
                <a:schemeClr val="bg1">
                  <a:lumMod val="85000"/>
                </a:schemeClr>
              </a:solidFill>
              <a:ln>
                <a:noFill/>
              </a:ln>
              <a:effectLst/>
            </c:spPr>
            <c:extLst>
              <c:ext xmlns:c16="http://schemas.microsoft.com/office/drawing/2014/chart" uri="{C3380CC4-5D6E-409C-BE32-E72D297353CC}">
                <c16:uniqueId val="{00000023-7015-4BA0-A143-6472F51211C2}"/>
              </c:ext>
            </c:extLst>
          </c:dPt>
          <c:dPt>
            <c:idx val="18"/>
            <c:invertIfNegative val="0"/>
            <c:bubble3D val="0"/>
            <c:spPr>
              <a:solidFill>
                <a:schemeClr val="bg1">
                  <a:lumMod val="85000"/>
                </a:schemeClr>
              </a:solidFill>
              <a:ln>
                <a:noFill/>
              </a:ln>
              <a:effectLst/>
            </c:spPr>
            <c:extLst>
              <c:ext xmlns:c16="http://schemas.microsoft.com/office/drawing/2014/chart" uri="{C3380CC4-5D6E-409C-BE32-E72D297353CC}">
                <c16:uniqueId val="{00000025-7015-4BA0-A143-6472F51211C2}"/>
              </c:ext>
            </c:extLst>
          </c:dPt>
          <c:dPt>
            <c:idx val="19"/>
            <c:invertIfNegative val="0"/>
            <c:bubble3D val="0"/>
            <c:spPr>
              <a:solidFill>
                <a:schemeClr val="bg1">
                  <a:lumMod val="85000"/>
                </a:schemeClr>
              </a:solidFill>
              <a:ln>
                <a:noFill/>
              </a:ln>
              <a:effectLst/>
            </c:spPr>
            <c:extLst>
              <c:ext xmlns:c16="http://schemas.microsoft.com/office/drawing/2014/chart" uri="{C3380CC4-5D6E-409C-BE32-E72D297353CC}">
                <c16:uniqueId val="{00000027-7015-4BA0-A143-6472F51211C2}"/>
              </c:ext>
            </c:extLst>
          </c:dPt>
          <c:dPt>
            <c:idx val="20"/>
            <c:invertIfNegative val="0"/>
            <c:bubble3D val="0"/>
            <c:spPr>
              <a:solidFill>
                <a:schemeClr val="bg1">
                  <a:lumMod val="85000"/>
                </a:schemeClr>
              </a:solidFill>
              <a:ln>
                <a:noFill/>
              </a:ln>
              <a:effectLst/>
            </c:spPr>
            <c:extLst>
              <c:ext xmlns:c16="http://schemas.microsoft.com/office/drawing/2014/chart" uri="{C3380CC4-5D6E-409C-BE32-E72D297353CC}">
                <c16:uniqueId val="{00000029-7015-4BA0-A143-6472F51211C2}"/>
              </c:ext>
            </c:extLst>
          </c:dPt>
          <c:dPt>
            <c:idx val="21"/>
            <c:invertIfNegative val="0"/>
            <c:bubble3D val="0"/>
            <c:spPr>
              <a:solidFill>
                <a:schemeClr val="bg1">
                  <a:lumMod val="85000"/>
                </a:schemeClr>
              </a:solidFill>
              <a:ln>
                <a:noFill/>
              </a:ln>
              <a:effectLst/>
            </c:spPr>
            <c:extLst>
              <c:ext xmlns:c16="http://schemas.microsoft.com/office/drawing/2014/chart" uri="{C3380CC4-5D6E-409C-BE32-E72D297353CC}">
                <c16:uniqueId val="{0000002B-7015-4BA0-A143-6472F51211C2}"/>
              </c:ext>
            </c:extLst>
          </c:dPt>
          <c:dPt>
            <c:idx val="22"/>
            <c:invertIfNegative val="0"/>
            <c:bubble3D val="0"/>
            <c:spPr>
              <a:solidFill>
                <a:schemeClr val="bg1">
                  <a:lumMod val="85000"/>
                </a:schemeClr>
              </a:solidFill>
              <a:ln>
                <a:noFill/>
              </a:ln>
              <a:effectLst/>
            </c:spPr>
            <c:extLst>
              <c:ext xmlns:c16="http://schemas.microsoft.com/office/drawing/2014/chart" uri="{C3380CC4-5D6E-409C-BE32-E72D297353CC}">
                <c16:uniqueId val="{0000002D-7015-4BA0-A143-6472F51211C2}"/>
              </c:ext>
            </c:extLst>
          </c:dPt>
          <c:dPt>
            <c:idx val="23"/>
            <c:invertIfNegative val="0"/>
            <c:bubble3D val="0"/>
            <c:spPr>
              <a:solidFill>
                <a:schemeClr val="bg1">
                  <a:lumMod val="85000"/>
                </a:schemeClr>
              </a:solidFill>
              <a:ln>
                <a:noFill/>
              </a:ln>
              <a:effectLst/>
            </c:spPr>
            <c:extLst>
              <c:ext xmlns:c16="http://schemas.microsoft.com/office/drawing/2014/chart" uri="{C3380CC4-5D6E-409C-BE32-E72D297353CC}">
                <c16:uniqueId val="{0000002F-7015-4BA0-A143-6472F51211C2}"/>
              </c:ext>
            </c:extLst>
          </c:dPt>
          <c:dPt>
            <c:idx val="24"/>
            <c:invertIfNegative val="0"/>
            <c:bubble3D val="0"/>
            <c:spPr>
              <a:solidFill>
                <a:schemeClr val="bg1">
                  <a:lumMod val="85000"/>
                </a:schemeClr>
              </a:solidFill>
              <a:ln>
                <a:noFill/>
              </a:ln>
              <a:effectLst/>
            </c:spPr>
            <c:extLst>
              <c:ext xmlns:c16="http://schemas.microsoft.com/office/drawing/2014/chart" uri="{C3380CC4-5D6E-409C-BE32-E72D297353CC}">
                <c16:uniqueId val="{00000031-7015-4BA0-A143-6472F51211C2}"/>
              </c:ext>
            </c:extLst>
          </c:dPt>
          <c:dPt>
            <c:idx val="25"/>
            <c:invertIfNegative val="0"/>
            <c:bubble3D val="0"/>
            <c:spPr>
              <a:solidFill>
                <a:schemeClr val="accent2">
                  <a:lumMod val="20000"/>
                  <a:lumOff val="80000"/>
                </a:schemeClr>
              </a:solidFill>
              <a:ln>
                <a:noFill/>
              </a:ln>
              <a:effectLst/>
            </c:spPr>
            <c:extLst>
              <c:ext xmlns:c16="http://schemas.microsoft.com/office/drawing/2014/chart" uri="{C3380CC4-5D6E-409C-BE32-E72D297353CC}">
                <c16:uniqueId val="{00000033-7015-4BA0-A143-6472F51211C2}"/>
              </c:ext>
            </c:extLst>
          </c:dPt>
          <c:dPt>
            <c:idx val="26"/>
            <c:invertIfNegative val="0"/>
            <c:bubble3D val="0"/>
            <c:spPr>
              <a:solidFill>
                <a:schemeClr val="accent2">
                  <a:lumMod val="20000"/>
                  <a:lumOff val="80000"/>
                </a:schemeClr>
              </a:solidFill>
              <a:ln>
                <a:noFill/>
              </a:ln>
              <a:effectLst/>
            </c:spPr>
            <c:extLst>
              <c:ext xmlns:c16="http://schemas.microsoft.com/office/drawing/2014/chart" uri="{C3380CC4-5D6E-409C-BE32-E72D297353CC}">
                <c16:uniqueId val="{00000035-7015-4BA0-A143-6472F51211C2}"/>
              </c:ext>
            </c:extLst>
          </c:dPt>
          <c:dPt>
            <c:idx val="27"/>
            <c:invertIfNegative val="0"/>
            <c:bubble3D val="0"/>
            <c:spPr>
              <a:solidFill>
                <a:schemeClr val="accent2">
                  <a:lumMod val="20000"/>
                  <a:lumOff val="80000"/>
                </a:schemeClr>
              </a:solidFill>
              <a:ln>
                <a:noFill/>
              </a:ln>
              <a:effectLst/>
            </c:spPr>
            <c:extLst>
              <c:ext xmlns:c16="http://schemas.microsoft.com/office/drawing/2014/chart" uri="{C3380CC4-5D6E-409C-BE32-E72D297353CC}">
                <c16:uniqueId val="{00000037-7015-4BA0-A143-6472F51211C2}"/>
              </c:ext>
            </c:extLst>
          </c:dPt>
          <c:cat>
            <c:strRef>
              <c:f>Sheet1!$A$2:$A$29</c:f>
              <c:strCache>
                <c:ptCount val="28"/>
                <c:pt idx="0">
                  <c:v>I support the efforts of surveyors to obtain accurate data on our hills</c:v>
                </c:pt>
                <c:pt idx="1">
                  <c:v>Having lots of lists is not a problem, I just pick the ones I want</c:v>
                </c:pt>
                <c:pt idx="2">
                  <c:v>The quality of hill data is important to me</c:v>
                </c:pt>
                <c:pt idx="3">
                  <c:v>A hill’s name is an important part of its data</c:v>
                </c:pt>
                <c:pt idx="4">
                  <c:v>The DoBIH is my main source of information on hills</c:v>
                </c:pt>
                <c:pt idx="5">
                  <c:v>I prefer lists based on prominence (drop, relative height)</c:v>
                </c:pt>
                <c:pt idx="6">
                  <c:v>The DoBIH influences my bagging activity</c:v>
                </c:pt>
                <c:pt idx="7">
                  <c:v>Hill lists are not just for baggers, they have a topographical function</c:v>
                </c:pt>
                <c:pt idx="8">
                  <c:v>I prefer metric lists</c:v>
                </c:pt>
                <c:pt idx="9">
                  <c:v>Lists fulfilling a topographical function e.g. Subsimms deserve inclusion even if few people bag them</c:v>
                </c:pt>
                <c:pt idx="10">
                  <c:v>The DoBIH should include locally known hill names that don’t appear on OS maps</c:v>
                </c:pt>
                <c:pt idx="11">
                  <c:v>A historically important list deserves to be in the database even if nobody is bagging it</c:v>
                </c:pt>
                <c:pt idx="12">
                  <c:v>Time to call a halt to more Lake District lists</c:v>
                </c:pt>
                <c:pt idx="13">
                  <c:v>I like traditional lists such as Munros or Wainwrights</c:v>
                </c:pt>
                <c:pt idx="14">
                  <c:v>There should be no new hill lists based on guidebooks</c:v>
                </c:pt>
                <c:pt idx="15">
                  <c:v>I dislike lists lacking objective qualification criteria</c:v>
                </c:pt>
                <c:pt idx="16">
                  <c:v>There is scope for more regional lists</c:v>
                </c:pt>
                <c:pt idx="17">
                  <c:v>Separation by distance is a valid criterion for a list</c:v>
                </c:pt>
                <c:pt idx="18">
                  <c:v>Satisfy as many baggers as possible, even if it means adding lists for which demand is low</c:v>
                </c:pt>
                <c:pt idx="19">
                  <c:v>Notability and popularity should be the criteria for inclusion of a list in the DoBIH</c:v>
                </c:pt>
                <c:pt idx="20">
                  <c:v>The DoBIH should add lists based on demand, irrespective of their merits</c:v>
                </c:pt>
                <c:pt idx="21">
                  <c:v>Be more circumspect about adding lists that create new hills in the DoBIH than lists that don't</c:v>
                </c:pt>
                <c:pt idx="22">
                  <c:v>The proliferation of lists with different height and drop criteria is confusing</c:v>
                </c:pt>
                <c:pt idx="23">
                  <c:v>There is no need for any more hill lists</c:v>
                </c:pt>
                <c:pt idx="24">
                  <c:v>A list whose popularity has declined to an insignificant level should be removed from DoBIH</c:v>
                </c:pt>
                <c:pt idx="25">
                  <c:v>The DoBIH has too many lists</c:v>
                </c:pt>
                <c:pt idx="26">
                  <c:v>Detailed hill data that doesn’t relate to summit location and height is of little interest to me</c:v>
                </c:pt>
                <c:pt idx="27">
                  <c:v>The DoBIH should seek to influence baggers’ objectives through the lists it offers</c:v>
                </c:pt>
              </c:strCache>
            </c:strRef>
          </c:cat>
          <c:val>
            <c:numRef>
              <c:f>Sheet1!$B$2:$B$29</c:f>
              <c:numCache>
                <c:formatCode>0.00</c:formatCode>
                <c:ptCount val="28"/>
                <c:pt idx="0">
                  <c:v>1.591549295774648</c:v>
                </c:pt>
                <c:pt idx="1">
                  <c:v>1.5833333333333333</c:v>
                </c:pt>
                <c:pt idx="2">
                  <c:v>1.5571428571428572</c:v>
                </c:pt>
                <c:pt idx="3">
                  <c:v>1.4929577464788732</c:v>
                </c:pt>
                <c:pt idx="4">
                  <c:v>1.4782608695652173</c:v>
                </c:pt>
                <c:pt idx="5">
                  <c:v>1.1194029850746268</c:v>
                </c:pt>
                <c:pt idx="6">
                  <c:v>1.1159420289855073</c:v>
                </c:pt>
                <c:pt idx="7">
                  <c:v>1.1014492753623188</c:v>
                </c:pt>
                <c:pt idx="8">
                  <c:v>0.971830985915493</c:v>
                </c:pt>
                <c:pt idx="9">
                  <c:v>0.76811594202898548</c:v>
                </c:pt>
                <c:pt idx="10">
                  <c:v>0.71014492753623193</c:v>
                </c:pt>
                <c:pt idx="11">
                  <c:v>0.62857142857142856</c:v>
                </c:pt>
                <c:pt idx="12">
                  <c:v>0.62121212121212122</c:v>
                </c:pt>
                <c:pt idx="13">
                  <c:v>0.58571428571428574</c:v>
                </c:pt>
                <c:pt idx="14">
                  <c:v>0.5074626865671642</c:v>
                </c:pt>
                <c:pt idx="15">
                  <c:v>0.20967741935483872</c:v>
                </c:pt>
                <c:pt idx="16">
                  <c:v>0.19117647058823528</c:v>
                </c:pt>
                <c:pt idx="17">
                  <c:v>0.14925373134328357</c:v>
                </c:pt>
                <c:pt idx="18">
                  <c:v>7.3529411764705885E-2</c:v>
                </c:pt>
                <c:pt idx="19">
                  <c:v>1.4925373134328358E-2</c:v>
                </c:pt>
                <c:pt idx="20">
                  <c:v>-4.6153846153846156E-2</c:v>
                </c:pt>
                <c:pt idx="21">
                  <c:v>-4.6153846153846156E-2</c:v>
                </c:pt>
                <c:pt idx="22">
                  <c:v>-0.11940298507462686</c:v>
                </c:pt>
                <c:pt idx="23">
                  <c:v>-0.2537313432835821</c:v>
                </c:pt>
                <c:pt idx="24">
                  <c:v>-0.3235294117647059</c:v>
                </c:pt>
                <c:pt idx="25">
                  <c:v>-0.56060606060606055</c:v>
                </c:pt>
                <c:pt idx="26">
                  <c:v>-0.57746478873239437</c:v>
                </c:pt>
                <c:pt idx="27">
                  <c:v>-0.58823529411764708</c:v>
                </c:pt>
              </c:numCache>
            </c:numRef>
          </c:val>
          <c:extLst>
            <c:ext xmlns:c16="http://schemas.microsoft.com/office/drawing/2014/chart" uri="{C3380CC4-5D6E-409C-BE32-E72D297353CC}">
              <c16:uniqueId val="{00000038-7015-4BA0-A143-6472F51211C2}"/>
            </c:ext>
          </c:extLst>
        </c:ser>
        <c:dLbls>
          <c:showLegendKey val="0"/>
          <c:showVal val="0"/>
          <c:showCatName val="0"/>
          <c:showSerName val="0"/>
          <c:showPercent val="0"/>
          <c:showBubbleSize val="0"/>
        </c:dLbls>
        <c:gapWidth val="80"/>
        <c:axId val="666851064"/>
        <c:axId val="666855000"/>
      </c:barChart>
      <c:catAx>
        <c:axId val="666851064"/>
        <c:scaling>
          <c:orientation val="maxMin"/>
        </c:scaling>
        <c:delete val="0"/>
        <c:axPos val="l"/>
        <c:numFmt formatCode="General" sourceLinked="1"/>
        <c:majorTickMark val="none"/>
        <c:minorTickMark val="none"/>
        <c:tickLblPos val="low"/>
        <c:spPr>
          <a:solidFill>
            <a:schemeClr val="bg1"/>
          </a:solidFill>
          <a:ln w="9525" cap="flat" cmpd="sng" algn="ctr">
            <a:solidFill>
              <a:schemeClr val="tx1">
                <a:lumMod val="15000"/>
                <a:lumOff val="85000"/>
              </a:schemeClr>
            </a:solidFill>
            <a:round/>
          </a:ln>
          <a:effectLst/>
        </c:spPr>
        <c:txPr>
          <a:bodyPr rot="-60000000" spcFirstLastPara="1" vertOverflow="ellipsis" vert="horz" wrap="square" anchor="ctr" anchorCtr="0"/>
          <a:lstStyle/>
          <a:p>
            <a:pPr>
              <a:defRPr sz="1200" b="0" i="0" u="none" strike="noStrike" kern="1200" baseline="0">
                <a:solidFill>
                  <a:schemeClr val="tx1">
                    <a:lumMod val="65000"/>
                    <a:lumOff val="35000"/>
                  </a:schemeClr>
                </a:solidFill>
                <a:latin typeface="+mn-lt"/>
                <a:ea typeface="Verdana" panose="020B0604030504040204" pitchFamily="34" charset="0"/>
                <a:cs typeface="Arial" panose="020B0604020202020204" pitchFamily="34" charset="0"/>
              </a:defRPr>
            </a:pPr>
            <a:endParaRPr lang="en-US"/>
          </a:p>
        </c:txPr>
        <c:crossAx val="666855000"/>
        <c:crossesAt val="0"/>
        <c:auto val="1"/>
        <c:lblAlgn val="ctr"/>
        <c:lblOffset val="500"/>
        <c:tickLblSkip val="1"/>
        <c:noMultiLvlLbl val="0"/>
      </c:catAx>
      <c:valAx>
        <c:axId val="666855000"/>
        <c:scaling>
          <c:orientation val="minMax"/>
          <c:max val="2"/>
          <c:min val="-2"/>
        </c:scaling>
        <c:delete val="0"/>
        <c:axPos val="t"/>
        <c:majorGridlines>
          <c:spPr>
            <a:ln w="9525" cap="flat" cmpd="sng" algn="ctr">
              <a:solidFill>
                <a:schemeClr val="bg1">
                  <a:lumMod val="95000"/>
                  <a:alpha val="10000"/>
                </a:schemeClr>
              </a:solidFill>
              <a:round/>
            </a:ln>
            <a:effectLst/>
          </c:spPr>
        </c:majorGridlines>
        <c:numFmt formatCode="General" sourceLinked="0"/>
        <c:majorTickMark val="none"/>
        <c:minorTickMark val="none"/>
        <c:tickLblPos val="nextTo"/>
        <c:spPr>
          <a:noFill/>
          <a:ln>
            <a:solidFill>
              <a:schemeClr val="accent1"/>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6851064"/>
        <c:crosses val="autoZero"/>
        <c:crossBetween val="between"/>
      </c:valAx>
      <c:spPr>
        <a:gradFill flip="none" rotWithShape="1">
          <a:gsLst>
            <a:gs pos="0">
              <a:schemeClr val="tx1">
                <a:lumMod val="75000"/>
                <a:lumOff val="25000"/>
              </a:schemeClr>
            </a:gs>
            <a:gs pos="50000">
              <a:schemeClr val="tx1">
                <a:lumMod val="65000"/>
                <a:lumOff val="35000"/>
              </a:schemeClr>
            </a:gs>
            <a:gs pos="100000">
              <a:schemeClr val="tx1">
                <a:lumMod val="75000"/>
                <a:lumOff val="25000"/>
              </a:schemeClr>
            </a:gs>
          </a:gsLst>
          <a:path path="circle">
            <a:fillToRect l="100000" t="100000"/>
          </a:path>
          <a:tileRect r="-100000" b="-100000"/>
        </a:gra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1689394803910379"/>
          <c:y val="4.563622140075034E-2"/>
          <c:w val="0.58310605196089615"/>
          <c:h val="0.92844885052088788"/>
        </c:manualLayout>
      </c:layout>
      <c:barChart>
        <c:barDir val="bar"/>
        <c:grouping val="clustered"/>
        <c:varyColors val="0"/>
        <c:ser>
          <c:idx val="0"/>
          <c:order val="0"/>
          <c:tx>
            <c:strRef>
              <c:f>Sheet1!$B$1</c:f>
              <c:strCache>
                <c:ptCount val="1"/>
                <c:pt idx="0">
                  <c:v>bagging</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Sheet1!$A$2:$A$33</c:f>
              <c:strCache>
                <c:ptCount val="32"/>
                <c:pt idx="0">
                  <c:v>Marilyns</c:v>
                </c:pt>
                <c:pt idx="1">
                  <c:v>Humps</c:v>
                </c:pt>
                <c:pt idx="2">
                  <c:v>Tumps</c:v>
                </c:pt>
                <c:pt idx="3">
                  <c:v>Simms</c:v>
                </c:pt>
                <c:pt idx="4">
                  <c:v>Dodds</c:v>
                </c:pt>
                <c:pt idx="5">
                  <c:v>Munros</c:v>
                </c:pt>
                <c:pt idx="6">
                  <c:v>Corbetts</c:v>
                </c:pt>
                <c:pt idx="7">
                  <c:v>Grahams</c:v>
                </c:pt>
                <c:pt idx="8">
                  <c:v>Donalds</c:v>
                </c:pt>
                <c:pt idx="9">
                  <c:v>Hewitts</c:v>
                </c:pt>
                <c:pt idx="10">
                  <c:v>Nuttalls</c:v>
                </c:pt>
                <c:pt idx="11">
                  <c:v>Deweys</c:v>
                </c:pt>
                <c:pt idx="12">
                  <c:v>Donald Deweys</c:v>
                </c:pt>
                <c:pt idx="13">
                  <c:v>Highland Fives</c:v>
                </c:pt>
                <c:pt idx="14">
                  <c:v>Wainwrights</c:v>
                </c:pt>
                <c:pt idx="15">
                  <c:v>Birketts</c:v>
                </c:pt>
                <c:pt idx="16">
                  <c:v>Synges</c:v>
                </c:pt>
                <c:pt idx="17">
                  <c:v>Fellrangers</c:v>
                </c:pt>
                <c:pt idx="18">
                  <c:v>County Tops</c:v>
                </c:pt>
                <c:pt idx="19">
                  <c:v>SIBs</c:v>
                </c:pt>
                <c:pt idx="20">
                  <c:v>Submarilyns</c:v>
                </c:pt>
                <c:pt idx="21">
                  <c:v>Subhumps</c:v>
                </c:pt>
                <c:pt idx="22">
                  <c:v>Subsimms</c:v>
                </c:pt>
                <c:pt idx="23">
                  <c:v>Subdodds</c:v>
                </c:pt>
                <c:pt idx="24">
                  <c:v>Murdos</c:v>
                </c:pt>
                <c:pt idx="25">
                  <c:v>Corbett Tops</c:v>
                </c:pt>
                <c:pt idx="26">
                  <c:v>Graham Tops</c:v>
                </c:pt>
                <c:pt idx="27">
                  <c:v>New Donalds</c:v>
                </c:pt>
                <c:pt idx="28">
                  <c:v>Buxton &amp; Lewis</c:v>
                </c:pt>
                <c:pt idx="29">
                  <c:v>Bridge</c:v>
                </c:pt>
                <c:pt idx="30">
                  <c:v>Trail 100</c:v>
                </c:pt>
                <c:pt idx="31">
                  <c:v>Irish lists</c:v>
                </c:pt>
              </c:strCache>
            </c:strRef>
          </c:cat>
          <c:val>
            <c:numRef>
              <c:f>Sheet1!$B$2:$B$33</c:f>
              <c:numCache>
                <c:formatCode>0%</c:formatCode>
                <c:ptCount val="32"/>
                <c:pt idx="0">
                  <c:v>0.875</c:v>
                </c:pt>
                <c:pt idx="1">
                  <c:v>0.70833333333000004</c:v>
                </c:pt>
                <c:pt idx="2">
                  <c:v>0.61111111111000005</c:v>
                </c:pt>
                <c:pt idx="3">
                  <c:v>0.44444444443999997</c:v>
                </c:pt>
                <c:pt idx="4">
                  <c:v>0.29166666667000002</c:v>
                </c:pt>
                <c:pt idx="5">
                  <c:v>0.75</c:v>
                </c:pt>
                <c:pt idx="6">
                  <c:v>0.72222222221999999</c:v>
                </c:pt>
                <c:pt idx="7">
                  <c:v>0.66666666667000007</c:v>
                </c:pt>
                <c:pt idx="8">
                  <c:v>0.51388888889000006</c:v>
                </c:pt>
                <c:pt idx="9">
                  <c:v>0.5</c:v>
                </c:pt>
                <c:pt idx="10">
                  <c:v>0.52777777778000001</c:v>
                </c:pt>
                <c:pt idx="11">
                  <c:v>0.40277777778000001</c:v>
                </c:pt>
                <c:pt idx="12">
                  <c:v>0.22222222221999999</c:v>
                </c:pt>
                <c:pt idx="13">
                  <c:v>0.20833333332999998</c:v>
                </c:pt>
                <c:pt idx="14">
                  <c:v>0.56944444443999997</c:v>
                </c:pt>
                <c:pt idx="15">
                  <c:v>0.27777777778000001</c:v>
                </c:pt>
                <c:pt idx="16">
                  <c:v>0.22222222221999999</c:v>
                </c:pt>
                <c:pt idx="17">
                  <c:v>0.15277777778000001</c:v>
                </c:pt>
                <c:pt idx="18">
                  <c:v>0.52777777778000001</c:v>
                </c:pt>
                <c:pt idx="19">
                  <c:v>0.33333333332999998</c:v>
                </c:pt>
                <c:pt idx="20">
                  <c:v>0.27777777778000001</c:v>
                </c:pt>
                <c:pt idx="21">
                  <c:v>0.20833333332999998</c:v>
                </c:pt>
                <c:pt idx="22">
                  <c:v>0.15277777778000001</c:v>
                </c:pt>
                <c:pt idx="23">
                  <c:v>0.125</c:v>
                </c:pt>
                <c:pt idx="24">
                  <c:v>0.29166666667000002</c:v>
                </c:pt>
                <c:pt idx="25">
                  <c:v>0.25</c:v>
                </c:pt>
                <c:pt idx="26">
                  <c:v>0.23611111110999999</c:v>
                </c:pt>
                <c:pt idx="27">
                  <c:v>0.25</c:v>
                </c:pt>
                <c:pt idx="28">
                  <c:v>9.7222222221999999E-2</c:v>
                </c:pt>
                <c:pt idx="29">
                  <c:v>0.11111111110999999</c:v>
                </c:pt>
                <c:pt idx="30">
                  <c:v>0.13888888889000001</c:v>
                </c:pt>
                <c:pt idx="31">
                  <c:v>0.26388888889000001</c:v>
                </c:pt>
              </c:numCache>
            </c:numRef>
          </c:val>
          <c:extLst>
            <c:ext xmlns:c16="http://schemas.microsoft.com/office/drawing/2014/chart" uri="{C3380CC4-5D6E-409C-BE32-E72D297353CC}">
              <c16:uniqueId val="{00000000-879D-4760-8E9E-A841CEA835A4}"/>
            </c:ext>
          </c:extLst>
        </c:ser>
        <c:dLbls>
          <c:dLblPos val="inEnd"/>
          <c:showLegendKey val="0"/>
          <c:showVal val="1"/>
          <c:showCatName val="0"/>
          <c:showSerName val="0"/>
          <c:showPercent val="0"/>
          <c:showBubbleSize val="0"/>
        </c:dLbls>
        <c:gapWidth val="50"/>
        <c:overlap val="-2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tickLblSkip val="1"/>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r>
                  <a:rPr lang="en-GB" sz="1100" b="0" i="0" cap="none" dirty="0"/>
                  <a:t>% of respondents bagging</a:t>
                </a:r>
                <a:r>
                  <a:rPr lang="en-GB" sz="1100" b="0" i="0" cap="none" baseline="0" dirty="0"/>
                  <a:t> (or intentionally completed)</a:t>
                </a:r>
                <a:endParaRPr lang="en-GB" sz="1100" b="0" i="0" cap="none" dirty="0"/>
              </a:p>
            </c:rich>
          </c:tx>
          <c:overlay val="0"/>
          <c:spPr>
            <a:noFill/>
            <a:ln>
              <a:noFill/>
            </a:ln>
            <a:effectLst/>
          </c:spPr>
          <c:txPr>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endParaRPr lang="en-US"/>
            </a:p>
          </c:txPr>
        </c:title>
        <c:numFmt formatCode="0%"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362480858861825"/>
          <c:y val="5.0774160392673275E-2"/>
          <c:w val="0.6340116233661065"/>
          <c:h val="0.91495784453830686"/>
        </c:manualLayout>
      </c:layout>
      <c:barChart>
        <c:barDir val="bar"/>
        <c:grouping val="clustered"/>
        <c:varyColors val="1"/>
        <c:ser>
          <c:idx val="0"/>
          <c:order val="0"/>
          <c:tx>
            <c:strRef>
              <c:f>Sheet1!$B$1</c:f>
              <c:strCache>
                <c:ptCount val="1"/>
                <c:pt idx="0">
                  <c:v>Segment 3 (60, 19%)2</c:v>
                </c:pt>
              </c:strCache>
            </c:strRef>
          </c:tx>
          <c:spPr>
            <a:solidFill>
              <a:schemeClr val="accent6">
                <a:lumMod val="75000"/>
              </a:schemeClr>
            </a:solidFill>
          </c:spPr>
          <c:invertIfNegative val="0"/>
          <c:dPt>
            <c:idx val="0"/>
            <c:invertIfNegative val="0"/>
            <c:bubble3D val="0"/>
            <c:spPr>
              <a:pattFill prst="pct70">
                <a:fgClr>
                  <a:schemeClr val="accent6">
                    <a:lumMod val="50000"/>
                  </a:schemeClr>
                </a:fgClr>
                <a:bgClr>
                  <a:schemeClr val="bg1"/>
                </a:bgClr>
              </a:pattFill>
              <a:ln>
                <a:noFill/>
              </a:ln>
              <a:effectLst/>
            </c:spPr>
            <c:extLst>
              <c:ext xmlns:c16="http://schemas.microsoft.com/office/drawing/2014/chart" uri="{C3380CC4-5D6E-409C-BE32-E72D297353CC}">
                <c16:uniqueId val="{00000001-7015-4BA0-A143-6472F51211C2}"/>
              </c:ext>
            </c:extLst>
          </c:dPt>
          <c:dPt>
            <c:idx val="1"/>
            <c:invertIfNegative val="0"/>
            <c:bubble3D val="0"/>
            <c:spPr>
              <a:pattFill prst="pct70">
                <a:fgClr>
                  <a:schemeClr val="accent6">
                    <a:lumMod val="50000"/>
                  </a:schemeClr>
                </a:fgClr>
                <a:bgClr>
                  <a:schemeClr val="bg1"/>
                </a:bgClr>
              </a:pattFill>
              <a:ln>
                <a:noFill/>
              </a:ln>
              <a:effectLst/>
            </c:spPr>
            <c:extLst>
              <c:ext xmlns:c16="http://schemas.microsoft.com/office/drawing/2014/chart" uri="{C3380CC4-5D6E-409C-BE32-E72D297353CC}">
                <c16:uniqueId val="{00000003-7015-4BA0-A143-6472F51211C2}"/>
              </c:ext>
            </c:extLst>
          </c:dPt>
          <c:dPt>
            <c:idx val="2"/>
            <c:invertIfNegative val="0"/>
            <c:bubble3D val="0"/>
            <c:spPr>
              <a:pattFill prst="pct70">
                <a:fgClr>
                  <a:schemeClr val="accent6">
                    <a:lumMod val="50000"/>
                  </a:schemeClr>
                </a:fgClr>
                <a:bgClr>
                  <a:schemeClr val="bg1"/>
                </a:bgClr>
              </a:pattFill>
              <a:ln>
                <a:noFill/>
              </a:ln>
              <a:effectLst/>
            </c:spPr>
            <c:extLst>
              <c:ext xmlns:c16="http://schemas.microsoft.com/office/drawing/2014/chart" uri="{C3380CC4-5D6E-409C-BE32-E72D297353CC}">
                <c16:uniqueId val="{00000005-7015-4BA0-A143-6472F51211C2}"/>
              </c:ext>
            </c:extLst>
          </c:dPt>
          <c:dPt>
            <c:idx val="3"/>
            <c:invertIfNegative val="0"/>
            <c:bubble3D val="0"/>
            <c:spPr>
              <a:solidFill>
                <a:schemeClr val="accent6">
                  <a:lumMod val="75000"/>
                </a:schemeClr>
              </a:solidFill>
              <a:ln>
                <a:noFill/>
              </a:ln>
              <a:effectLst/>
            </c:spPr>
            <c:extLst>
              <c:ext xmlns:c16="http://schemas.microsoft.com/office/drawing/2014/chart" uri="{C3380CC4-5D6E-409C-BE32-E72D297353CC}">
                <c16:uniqueId val="{00000007-7015-4BA0-A143-6472F51211C2}"/>
              </c:ext>
            </c:extLst>
          </c:dPt>
          <c:dPt>
            <c:idx val="4"/>
            <c:invertIfNegative val="0"/>
            <c:bubble3D val="0"/>
            <c:spPr>
              <a:solidFill>
                <a:schemeClr val="accent6">
                  <a:lumMod val="75000"/>
                </a:schemeClr>
              </a:solidFill>
              <a:ln>
                <a:noFill/>
              </a:ln>
              <a:effectLst/>
            </c:spPr>
            <c:extLst>
              <c:ext xmlns:c16="http://schemas.microsoft.com/office/drawing/2014/chart" uri="{C3380CC4-5D6E-409C-BE32-E72D297353CC}">
                <c16:uniqueId val="{00000009-7015-4BA0-A143-6472F51211C2}"/>
              </c:ext>
            </c:extLst>
          </c:dPt>
          <c:dPt>
            <c:idx val="5"/>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B-7015-4BA0-A143-6472F51211C2}"/>
              </c:ext>
            </c:extLst>
          </c:dPt>
          <c:dPt>
            <c:idx val="6"/>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D-7015-4BA0-A143-6472F51211C2}"/>
              </c:ext>
            </c:extLst>
          </c:dPt>
          <c:dPt>
            <c:idx val="7"/>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F-7015-4BA0-A143-6472F51211C2}"/>
              </c:ext>
            </c:extLst>
          </c:dPt>
          <c:dPt>
            <c:idx val="8"/>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11-7015-4BA0-A143-6472F51211C2}"/>
              </c:ext>
            </c:extLst>
          </c:dPt>
          <c:dPt>
            <c:idx val="9"/>
            <c:invertIfNegative val="0"/>
            <c:bubble3D val="0"/>
            <c:spPr>
              <a:solidFill>
                <a:schemeClr val="accent6">
                  <a:lumMod val="40000"/>
                  <a:lumOff val="60000"/>
                </a:schemeClr>
              </a:solidFill>
              <a:ln>
                <a:noFill/>
              </a:ln>
              <a:effectLst/>
            </c:spPr>
            <c:extLst>
              <c:ext xmlns:c16="http://schemas.microsoft.com/office/drawing/2014/chart" uri="{C3380CC4-5D6E-409C-BE32-E72D297353CC}">
                <c16:uniqueId val="{00000013-7015-4BA0-A143-6472F51211C2}"/>
              </c:ext>
            </c:extLst>
          </c:dPt>
          <c:dPt>
            <c:idx val="10"/>
            <c:invertIfNegative val="0"/>
            <c:bubble3D val="0"/>
            <c:spPr>
              <a:solidFill>
                <a:schemeClr val="accent6">
                  <a:lumMod val="40000"/>
                  <a:lumOff val="60000"/>
                </a:schemeClr>
              </a:solidFill>
              <a:ln>
                <a:noFill/>
              </a:ln>
              <a:effectLst/>
            </c:spPr>
            <c:extLst>
              <c:ext xmlns:c16="http://schemas.microsoft.com/office/drawing/2014/chart" uri="{C3380CC4-5D6E-409C-BE32-E72D297353CC}">
                <c16:uniqueId val="{00000015-7015-4BA0-A143-6472F51211C2}"/>
              </c:ext>
            </c:extLst>
          </c:dPt>
          <c:dPt>
            <c:idx val="11"/>
            <c:invertIfNegative val="0"/>
            <c:bubble3D val="0"/>
            <c:spPr>
              <a:solidFill>
                <a:schemeClr val="accent6">
                  <a:lumMod val="20000"/>
                  <a:lumOff val="80000"/>
                </a:schemeClr>
              </a:solidFill>
              <a:ln>
                <a:noFill/>
              </a:ln>
              <a:effectLst/>
            </c:spPr>
            <c:extLst>
              <c:ext xmlns:c16="http://schemas.microsoft.com/office/drawing/2014/chart" uri="{C3380CC4-5D6E-409C-BE32-E72D297353CC}">
                <c16:uniqueId val="{00000017-7015-4BA0-A143-6472F51211C2}"/>
              </c:ext>
            </c:extLst>
          </c:dPt>
          <c:dPt>
            <c:idx val="12"/>
            <c:invertIfNegative val="0"/>
            <c:bubble3D val="0"/>
            <c:spPr>
              <a:solidFill>
                <a:schemeClr val="accent6">
                  <a:lumMod val="20000"/>
                  <a:lumOff val="80000"/>
                </a:schemeClr>
              </a:solidFill>
              <a:ln>
                <a:noFill/>
              </a:ln>
              <a:effectLst/>
            </c:spPr>
            <c:extLst>
              <c:ext xmlns:c16="http://schemas.microsoft.com/office/drawing/2014/chart" uri="{C3380CC4-5D6E-409C-BE32-E72D297353CC}">
                <c16:uniqueId val="{00000019-7015-4BA0-A143-6472F51211C2}"/>
              </c:ext>
            </c:extLst>
          </c:dPt>
          <c:dPt>
            <c:idx val="13"/>
            <c:invertIfNegative val="0"/>
            <c:bubble3D val="0"/>
            <c:spPr>
              <a:solidFill>
                <a:schemeClr val="bg1">
                  <a:lumMod val="85000"/>
                </a:schemeClr>
              </a:solidFill>
              <a:ln>
                <a:noFill/>
              </a:ln>
              <a:effectLst/>
            </c:spPr>
            <c:extLst>
              <c:ext xmlns:c16="http://schemas.microsoft.com/office/drawing/2014/chart" uri="{C3380CC4-5D6E-409C-BE32-E72D297353CC}">
                <c16:uniqueId val="{0000001B-7015-4BA0-A143-6472F51211C2}"/>
              </c:ext>
            </c:extLst>
          </c:dPt>
          <c:dPt>
            <c:idx val="14"/>
            <c:invertIfNegative val="0"/>
            <c:bubble3D val="0"/>
            <c:spPr>
              <a:solidFill>
                <a:schemeClr val="bg1">
                  <a:lumMod val="85000"/>
                </a:schemeClr>
              </a:solidFill>
              <a:ln>
                <a:noFill/>
              </a:ln>
              <a:effectLst/>
            </c:spPr>
            <c:extLst>
              <c:ext xmlns:c16="http://schemas.microsoft.com/office/drawing/2014/chart" uri="{C3380CC4-5D6E-409C-BE32-E72D297353CC}">
                <c16:uniqueId val="{0000001D-7015-4BA0-A143-6472F51211C2}"/>
              </c:ext>
            </c:extLst>
          </c:dPt>
          <c:dPt>
            <c:idx val="15"/>
            <c:invertIfNegative val="0"/>
            <c:bubble3D val="0"/>
            <c:spPr>
              <a:solidFill>
                <a:schemeClr val="bg1">
                  <a:lumMod val="85000"/>
                </a:schemeClr>
              </a:solidFill>
              <a:ln>
                <a:noFill/>
              </a:ln>
              <a:effectLst/>
            </c:spPr>
            <c:extLst>
              <c:ext xmlns:c16="http://schemas.microsoft.com/office/drawing/2014/chart" uri="{C3380CC4-5D6E-409C-BE32-E72D297353CC}">
                <c16:uniqueId val="{0000001F-7015-4BA0-A143-6472F51211C2}"/>
              </c:ext>
            </c:extLst>
          </c:dPt>
          <c:dPt>
            <c:idx val="16"/>
            <c:invertIfNegative val="0"/>
            <c:bubble3D val="0"/>
            <c:spPr>
              <a:solidFill>
                <a:schemeClr val="bg1">
                  <a:lumMod val="85000"/>
                </a:schemeClr>
              </a:solidFill>
              <a:ln>
                <a:noFill/>
              </a:ln>
              <a:effectLst/>
            </c:spPr>
            <c:extLst>
              <c:ext xmlns:c16="http://schemas.microsoft.com/office/drawing/2014/chart" uri="{C3380CC4-5D6E-409C-BE32-E72D297353CC}">
                <c16:uniqueId val="{00000021-7015-4BA0-A143-6472F51211C2}"/>
              </c:ext>
            </c:extLst>
          </c:dPt>
          <c:dPt>
            <c:idx val="17"/>
            <c:invertIfNegative val="0"/>
            <c:bubble3D val="0"/>
            <c:spPr>
              <a:solidFill>
                <a:schemeClr val="bg1">
                  <a:lumMod val="85000"/>
                </a:schemeClr>
              </a:solidFill>
              <a:ln>
                <a:noFill/>
              </a:ln>
              <a:effectLst/>
            </c:spPr>
            <c:extLst>
              <c:ext xmlns:c16="http://schemas.microsoft.com/office/drawing/2014/chart" uri="{C3380CC4-5D6E-409C-BE32-E72D297353CC}">
                <c16:uniqueId val="{00000023-7015-4BA0-A143-6472F51211C2}"/>
              </c:ext>
            </c:extLst>
          </c:dPt>
          <c:dPt>
            <c:idx val="18"/>
            <c:invertIfNegative val="0"/>
            <c:bubble3D val="0"/>
            <c:spPr>
              <a:solidFill>
                <a:schemeClr val="bg1">
                  <a:lumMod val="85000"/>
                </a:schemeClr>
              </a:solidFill>
              <a:ln>
                <a:noFill/>
              </a:ln>
              <a:effectLst/>
            </c:spPr>
            <c:extLst>
              <c:ext xmlns:c16="http://schemas.microsoft.com/office/drawing/2014/chart" uri="{C3380CC4-5D6E-409C-BE32-E72D297353CC}">
                <c16:uniqueId val="{00000025-7015-4BA0-A143-6472F51211C2}"/>
              </c:ext>
            </c:extLst>
          </c:dPt>
          <c:dPt>
            <c:idx val="19"/>
            <c:invertIfNegative val="0"/>
            <c:bubble3D val="0"/>
            <c:spPr>
              <a:solidFill>
                <a:schemeClr val="bg1">
                  <a:lumMod val="85000"/>
                </a:schemeClr>
              </a:solidFill>
              <a:ln>
                <a:noFill/>
              </a:ln>
              <a:effectLst/>
            </c:spPr>
            <c:extLst>
              <c:ext xmlns:c16="http://schemas.microsoft.com/office/drawing/2014/chart" uri="{C3380CC4-5D6E-409C-BE32-E72D297353CC}">
                <c16:uniqueId val="{00000027-7015-4BA0-A143-6472F51211C2}"/>
              </c:ext>
            </c:extLst>
          </c:dPt>
          <c:dPt>
            <c:idx val="20"/>
            <c:invertIfNegative val="0"/>
            <c:bubble3D val="0"/>
            <c:spPr>
              <a:solidFill>
                <a:schemeClr val="bg1">
                  <a:lumMod val="85000"/>
                </a:schemeClr>
              </a:solidFill>
              <a:ln>
                <a:noFill/>
              </a:ln>
              <a:effectLst/>
            </c:spPr>
            <c:extLst>
              <c:ext xmlns:c16="http://schemas.microsoft.com/office/drawing/2014/chart" uri="{C3380CC4-5D6E-409C-BE32-E72D297353CC}">
                <c16:uniqueId val="{00000029-7015-4BA0-A143-6472F51211C2}"/>
              </c:ext>
            </c:extLst>
          </c:dPt>
          <c:dPt>
            <c:idx val="21"/>
            <c:invertIfNegative val="0"/>
            <c:bubble3D val="0"/>
            <c:spPr>
              <a:solidFill>
                <a:schemeClr val="bg1">
                  <a:lumMod val="85000"/>
                </a:schemeClr>
              </a:solidFill>
              <a:ln>
                <a:noFill/>
              </a:ln>
              <a:effectLst/>
            </c:spPr>
            <c:extLst>
              <c:ext xmlns:c16="http://schemas.microsoft.com/office/drawing/2014/chart" uri="{C3380CC4-5D6E-409C-BE32-E72D297353CC}">
                <c16:uniqueId val="{0000002B-7015-4BA0-A143-6472F51211C2}"/>
              </c:ext>
            </c:extLst>
          </c:dPt>
          <c:dPt>
            <c:idx val="22"/>
            <c:invertIfNegative val="0"/>
            <c:bubble3D val="0"/>
            <c:spPr>
              <a:solidFill>
                <a:schemeClr val="accent2">
                  <a:lumMod val="20000"/>
                  <a:lumOff val="80000"/>
                </a:schemeClr>
              </a:solidFill>
              <a:ln>
                <a:noFill/>
              </a:ln>
              <a:effectLst/>
            </c:spPr>
            <c:extLst>
              <c:ext xmlns:c16="http://schemas.microsoft.com/office/drawing/2014/chart" uri="{C3380CC4-5D6E-409C-BE32-E72D297353CC}">
                <c16:uniqueId val="{0000002D-7015-4BA0-A143-6472F51211C2}"/>
              </c:ext>
            </c:extLst>
          </c:dPt>
          <c:dPt>
            <c:idx val="23"/>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2F-7015-4BA0-A143-6472F51211C2}"/>
              </c:ext>
            </c:extLst>
          </c:dPt>
          <c:dPt>
            <c:idx val="24"/>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31-7015-4BA0-A143-6472F51211C2}"/>
              </c:ext>
            </c:extLst>
          </c:dPt>
          <c:dPt>
            <c:idx val="25"/>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33-7015-4BA0-A143-6472F51211C2}"/>
              </c:ext>
            </c:extLst>
          </c:dPt>
          <c:dPt>
            <c:idx val="26"/>
            <c:invertIfNegative val="0"/>
            <c:bubble3D val="0"/>
            <c:spPr>
              <a:solidFill>
                <a:schemeClr val="accent2">
                  <a:lumMod val="75000"/>
                </a:schemeClr>
              </a:solidFill>
              <a:ln>
                <a:noFill/>
              </a:ln>
              <a:effectLst/>
            </c:spPr>
            <c:extLst>
              <c:ext xmlns:c16="http://schemas.microsoft.com/office/drawing/2014/chart" uri="{C3380CC4-5D6E-409C-BE32-E72D297353CC}">
                <c16:uniqueId val="{00000035-7015-4BA0-A143-6472F51211C2}"/>
              </c:ext>
            </c:extLst>
          </c:dPt>
          <c:dPt>
            <c:idx val="27"/>
            <c:invertIfNegative val="0"/>
            <c:bubble3D val="0"/>
            <c:spPr>
              <a:solidFill>
                <a:schemeClr val="accent2">
                  <a:lumMod val="75000"/>
                </a:schemeClr>
              </a:solidFill>
              <a:ln>
                <a:noFill/>
              </a:ln>
              <a:effectLst/>
            </c:spPr>
            <c:extLst>
              <c:ext xmlns:c16="http://schemas.microsoft.com/office/drawing/2014/chart" uri="{C3380CC4-5D6E-409C-BE32-E72D297353CC}">
                <c16:uniqueId val="{00000037-7015-4BA0-A143-6472F51211C2}"/>
              </c:ext>
            </c:extLst>
          </c:dPt>
          <c:cat>
            <c:strRef>
              <c:f>Sheet1!$A$2:$A$29</c:f>
              <c:strCache>
                <c:ptCount val="28"/>
                <c:pt idx="0">
                  <c:v>Having lots of lists is not a problem, I just pick the ones I want</c:v>
                </c:pt>
                <c:pt idx="1">
                  <c:v>A hill’s name is an important part of its data</c:v>
                </c:pt>
                <c:pt idx="2">
                  <c:v>The quality of hill data is important to me</c:v>
                </c:pt>
                <c:pt idx="3">
                  <c:v>I support the efforts of surveyors to obtain accurate data on our hills</c:v>
                </c:pt>
                <c:pt idx="4">
                  <c:v>The DoBIH is my main source of information on hills</c:v>
                </c:pt>
                <c:pt idx="5">
                  <c:v>The DoBIH influences my bagging activity</c:v>
                </c:pt>
                <c:pt idx="6">
                  <c:v>Lists fulfilling a topographical function e.g. Subsimms deserve inclusion even if few people bag them</c:v>
                </c:pt>
                <c:pt idx="7">
                  <c:v>A historically important list deserves to be in the database even if nobody is bagging it</c:v>
                </c:pt>
                <c:pt idx="8">
                  <c:v>I like traditional lists such as Munros or Wainwrights</c:v>
                </c:pt>
                <c:pt idx="9">
                  <c:v>Satisfy as many baggers as possible, even if it means adding lists for which demand is low</c:v>
                </c:pt>
                <c:pt idx="10">
                  <c:v>The DoBIH should include locally known hill names that don’t appear on OS maps</c:v>
                </c:pt>
                <c:pt idx="11">
                  <c:v>Hill lists are not just for baggers, they have a topographical function</c:v>
                </c:pt>
                <c:pt idx="12">
                  <c:v>Separation by distance is a valid criterion for a list</c:v>
                </c:pt>
                <c:pt idx="13">
                  <c:v>I prefer metric lists</c:v>
                </c:pt>
                <c:pt idx="14">
                  <c:v>I prefer lists based on prominence (drop, relative height)</c:v>
                </c:pt>
                <c:pt idx="15">
                  <c:v>There is scope for more regional lists</c:v>
                </c:pt>
                <c:pt idx="16">
                  <c:v>The DoBIH should add lists based on demand, irrespective of their merits</c:v>
                </c:pt>
                <c:pt idx="17">
                  <c:v>Time to call a halt to more Lake District lists</c:v>
                </c:pt>
                <c:pt idx="18">
                  <c:v>Notability and popularity should be the criteria for inclusion of a list in the DoBIH</c:v>
                </c:pt>
                <c:pt idx="19">
                  <c:v>Be more circumspect about adding lists that create new hills in the DoBIH than lists that don't</c:v>
                </c:pt>
                <c:pt idx="20">
                  <c:v>There should be no new hill lists based on guidebooks</c:v>
                </c:pt>
                <c:pt idx="21">
                  <c:v>The DoBIH should seek to influence baggers’ objectives through the lists it offers</c:v>
                </c:pt>
                <c:pt idx="22">
                  <c:v>I dislike lists lacking objective qualification criteria</c:v>
                </c:pt>
                <c:pt idx="23">
                  <c:v>Detailed hill data that doesn’t relate to summit location and height is of little interest to me</c:v>
                </c:pt>
                <c:pt idx="24">
                  <c:v>There is no need for any more hill lists</c:v>
                </c:pt>
                <c:pt idx="25">
                  <c:v>The proliferation of lists with different height and drop criteria is confusing</c:v>
                </c:pt>
                <c:pt idx="26">
                  <c:v>The DoBIH has too many lists</c:v>
                </c:pt>
                <c:pt idx="27">
                  <c:v>A list whose popularity has declined to an insignificant level should be removed from DoBIH</c:v>
                </c:pt>
              </c:strCache>
            </c:strRef>
          </c:cat>
          <c:val>
            <c:numRef>
              <c:f>Sheet1!$B$2:$B$29</c:f>
              <c:numCache>
                <c:formatCode>0.00</c:formatCode>
                <c:ptCount val="28"/>
                <c:pt idx="0">
                  <c:v>1.8833333333333333</c:v>
                </c:pt>
                <c:pt idx="1">
                  <c:v>1.65</c:v>
                </c:pt>
                <c:pt idx="2">
                  <c:v>1.6271186440677967</c:v>
                </c:pt>
                <c:pt idx="3">
                  <c:v>1.3898305084745763</c:v>
                </c:pt>
                <c:pt idx="4">
                  <c:v>1.3559322033898304</c:v>
                </c:pt>
                <c:pt idx="5">
                  <c:v>1.2372881355932204</c:v>
                </c:pt>
                <c:pt idx="6">
                  <c:v>1.2372881355932204</c:v>
                </c:pt>
                <c:pt idx="7">
                  <c:v>1.1694915254237288</c:v>
                </c:pt>
                <c:pt idx="8">
                  <c:v>1</c:v>
                </c:pt>
                <c:pt idx="9">
                  <c:v>0.96551724137931039</c:v>
                </c:pt>
                <c:pt idx="10">
                  <c:v>0.83050847457627119</c:v>
                </c:pt>
                <c:pt idx="11">
                  <c:v>0.62068965517241381</c:v>
                </c:pt>
                <c:pt idx="12">
                  <c:v>0.52631578947368418</c:v>
                </c:pt>
                <c:pt idx="13">
                  <c:v>0.46666666666666667</c:v>
                </c:pt>
                <c:pt idx="14">
                  <c:v>0.46551724137931033</c:v>
                </c:pt>
                <c:pt idx="15">
                  <c:v>0.37931034482758619</c:v>
                </c:pt>
                <c:pt idx="16">
                  <c:v>0.20338983050847459</c:v>
                </c:pt>
                <c:pt idx="17">
                  <c:v>-8.4745762711864403E-2</c:v>
                </c:pt>
                <c:pt idx="18">
                  <c:v>-0.18965517241379309</c:v>
                </c:pt>
                <c:pt idx="19">
                  <c:v>-0.31578947368421051</c:v>
                </c:pt>
                <c:pt idx="20">
                  <c:v>-0.43103448275862066</c:v>
                </c:pt>
                <c:pt idx="21">
                  <c:v>-0.43103448275862066</c:v>
                </c:pt>
                <c:pt idx="22">
                  <c:v>-0.5</c:v>
                </c:pt>
                <c:pt idx="23">
                  <c:v>-0.83050847457627119</c:v>
                </c:pt>
                <c:pt idx="24">
                  <c:v>-0.93220338983050843</c:v>
                </c:pt>
                <c:pt idx="25">
                  <c:v>-0.93220338983050843</c:v>
                </c:pt>
                <c:pt idx="26">
                  <c:v>-1.3728813559322033</c:v>
                </c:pt>
                <c:pt idx="27">
                  <c:v>-1.423728813559322</c:v>
                </c:pt>
              </c:numCache>
            </c:numRef>
          </c:val>
          <c:extLst>
            <c:ext xmlns:c16="http://schemas.microsoft.com/office/drawing/2014/chart" uri="{C3380CC4-5D6E-409C-BE32-E72D297353CC}">
              <c16:uniqueId val="{00000038-7015-4BA0-A143-6472F51211C2}"/>
            </c:ext>
          </c:extLst>
        </c:ser>
        <c:dLbls>
          <c:showLegendKey val="0"/>
          <c:showVal val="0"/>
          <c:showCatName val="0"/>
          <c:showSerName val="0"/>
          <c:showPercent val="0"/>
          <c:showBubbleSize val="0"/>
        </c:dLbls>
        <c:gapWidth val="80"/>
        <c:axId val="666851064"/>
        <c:axId val="666855000"/>
      </c:barChart>
      <c:catAx>
        <c:axId val="666851064"/>
        <c:scaling>
          <c:orientation val="maxMin"/>
        </c:scaling>
        <c:delete val="0"/>
        <c:axPos val="l"/>
        <c:numFmt formatCode="General" sourceLinked="1"/>
        <c:majorTickMark val="none"/>
        <c:minorTickMark val="none"/>
        <c:tickLblPos val="low"/>
        <c:spPr>
          <a:solidFill>
            <a:schemeClr val="bg1"/>
          </a:solidFill>
          <a:ln w="9525" cap="flat" cmpd="sng" algn="ctr">
            <a:solidFill>
              <a:schemeClr val="tx1">
                <a:lumMod val="15000"/>
                <a:lumOff val="85000"/>
              </a:schemeClr>
            </a:solidFill>
            <a:round/>
          </a:ln>
          <a:effectLst/>
        </c:spPr>
        <c:txPr>
          <a:bodyPr rot="-60000000" spcFirstLastPara="1" vertOverflow="ellipsis" vert="horz" wrap="square" anchor="ctr" anchorCtr="0"/>
          <a:lstStyle/>
          <a:p>
            <a:pPr>
              <a:defRPr sz="1200" b="0" i="0" u="none" strike="noStrike" kern="1200" baseline="0">
                <a:solidFill>
                  <a:schemeClr val="tx1">
                    <a:lumMod val="65000"/>
                    <a:lumOff val="35000"/>
                  </a:schemeClr>
                </a:solidFill>
                <a:latin typeface="+mn-lt"/>
                <a:ea typeface="Verdana" panose="020B0604030504040204" pitchFamily="34" charset="0"/>
                <a:cs typeface="Arial" panose="020B0604020202020204" pitchFamily="34" charset="0"/>
              </a:defRPr>
            </a:pPr>
            <a:endParaRPr lang="en-US"/>
          </a:p>
        </c:txPr>
        <c:crossAx val="666855000"/>
        <c:crossesAt val="0"/>
        <c:auto val="1"/>
        <c:lblAlgn val="ctr"/>
        <c:lblOffset val="500"/>
        <c:tickLblSkip val="1"/>
        <c:noMultiLvlLbl val="0"/>
      </c:catAx>
      <c:valAx>
        <c:axId val="666855000"/>
        <c:scaling>
          <c:orientation val="minMax"/>
          <c:max val="2"/>
          <c:min val="-2"/>
        </c:scaling>
        <c:delete val="0"/>
        <c:axPos val="t"/>
        <c:majorGridlines>
          <c:spPr>
            <a:ln w="9525" cap="flat" cmpd="sng" algn="ctr">
              <a:solidFill>
                <a:schemeClr val="bg1">
                  <a:lumMod val="95000"/>
                  <a:alpha val="10000"/>
                </a:schemeClr>
              </a:solidFill>
              <a:round/>
            </a:ln>
            <a:effectLst/>
          </c:spPr>
        </c:majorGridlines>
        <c:numFmt formatCode="General" sourceLinked="0"/>
        <c:majorTickMark val="none"/>
        <c:minorTickMark val="none"/>
        <c:tickLblPos val="nextTo"/>
        <c:spPr>
          <a:noFill/>
          <a:ln>
            <a:solidFill>
              <a:schemeClr val="accent1"/>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6851064"/>
        <c:crosses val="autoZero"/>
        <c:crossBetween val="between"/>
      </c:valAx>
      <c:spPr>
        <a:gradFill flip="none" rotWithShape="1">
          <a:gsLst>
            <a:gs pos="0">
              <a:schemeClr val="tx1">
                <a:lumMod val="75000"/>
                <a:lumOff val="25000"/>
              </a:schemeClr>
            </a:gs>
            <a:gs pos="50000">
              <a:schemeClr val="tx1">
                <a:lumMod val="65000"/>
                <a:lumOff val="35000"/>
              </a:schemeClr>
            </a:gs>
            <a:gs pos="100000">
              <a:schemeClr val="tx1">
                <a:lumMod val="75000"/>
                <a:lumOff val="25000"/>
              </a:schemeClr>
            </a:gs>
          </a:gsLst>
          <a:path path="circle">
            <a:fillToRect l="100000" t="100000"/>
          </a:path>
          <a:tileRect r="-100000" b="-100000"/>
        </a:gra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1689394803910379"/>
          <c:y val="4.563622140075034E-2"/>
          <c:w val="0.58310605196089615"/>
          <c:h val="0.92844885052088788"/>
        </c:manualLayout>
      </c:layout>
      <c:barChart>
        <c:barDir val="bar"/>
        <c:grouping val="clustered"/>
        <c:varyColors val="0"/>
        <c:ser>
          <c:idx val="0"/>
          <c:order val="0"/>
          <c:tx>
            <c:strRef>
              <c:f>Sheet1!$B$1</c:f>
              <c:strCache>
                <c:ptCount val="1"/>
                <c:pt idx="0">
                  <c:v>bagging</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Sheet1!$A$2:$A$33</c:f>
              <c:strCache>
                <c:ptCount val="32"/>
                <c:pt idx="0">
                  <c:v>Marilyns</c:v>
                </c:pt>
                <c:pt idx="1">
                  <c:v>Humps</c:v>
                </c:pt>
                <c:pt idx="2">
                  <c:v>Tumps</c:v>
                </c:pt>
                <c:pt idx="3">
                  <c:v>Simms</c:v>
                </c:pt>
                <c:pt idx="4">
                  <c:v>Dodds</c:v>
                </c:pt>
                <c:pt idx="5">
                  <c:v>Munros</c:v>
                </c:pt>
                <c:pt idx="6">
                  <c:v>Corbetts</c:v>
                </c:pt>
                <c:pt idx="7">
                  <c:v>Grahams</c:v>
                </c:pt>
                <c:pt idx="8">
                  <c:v>Donalds</c:v>
                </c:pt>
                <c:pt idx="9">
                  <c:v>Hewitts</c:v>
                </c:pt>
                <c:pt idx="10">
                  <c:v>Nuttalls</c:v>
                </c:pt>
                <c:pt idx="11">
                  <c:v>Deweys</c:v>
                </c:pt>
                <c:pt idx="12">
                  <c:v>Donald Deweys</c:v>
                </c:pt>
                <c:pt idx="13">
                  <c:v>Highland Fives</c:v>
                </c:pt>
                <c:pt idx="14">
                  <c:v>Wainwrights</c:v>
                </c:pt>
                <c:pt idx="15">
                  <c:v>Birketts</c:v>
                </c:pt>
                <c:pt idx="16">
                  <c:v>Synges</c:v>
                </c:pt>
                <c:pt idx="17">
                  <c:v>Fellrangers</c:v>
                </c:pt>
                <c:pt idx="18">
                  <c:v>County Tops</c:v>
                </c:pt>
                <c:pt idx="19">
                  <c:v>SIBs</c:v>
                </c:pt>
                <c:pt idx="20">
                  <c:v>Submarilyns</c:v>
                </c:pt>
                <c:pt idx="21">
                  <c:v>Subhumps</c:v>
                </c:pt>
                <c:pt idx="22">
                  <c:v>Subsimms</c:v>
                </c:pt>
                <c:pt idx="23">
                  <c:v>Subdodds</c:v>
                </c:pt>
                <c:pt idx="24">
                  <c:v>Murdos</c:v>
                </c:pt>
                <c:pt idx="25">
                  <c:v>Corbett Tops</c:v>
                </c:pt>
                <c:pt idx="26">
                  <c:v>Graham Tops</c:v>
                </c:pt>
                <c:pt idx="27">
                  <c:v>New Donalds</c:v>
                </c:pt>
                <c:pt idx="28">
                  <c:v>Buxton &amp; Lewis</c:v>
                </c:pt>
                <c:pt idx="29">
                  <c:v>Bridge</c:v>
                </c:pt>
                <c:pt idx="30">
                  <c:v>Trail 100</c:v>
                </c:pt>
                <c:pt idx="31">
                  <c:v>Irish lists</c:v>
                </c:pt>
              </c:strCache>
            </c:strRef>
          </c:cat>
          <c:val>
            <c:numRef>
              <c:f>Sheet1!$B$2:$B$33</c:f>
              <c:numCache>
                <c:formatCode>0%</c:formatCode>
                <c:ptCount val="32"/>
                <c:pt idx="0">
                  <c:v>0.86666666667000003</c:v>
                </c:pt>
                <c:pt idx="1">
                  <c:v>0.78333333332999999</c:v>
                </c:pt>
                <c:pt idx="2">
                  <c:v>0.70000000000000007</c:v>
                </c:pt>
                <c:pt idx="3">
                  <c:v>0.58333333333000004</c:v>
                </c:pt>
                <c:pt idx="4">
                  <c:v>0.53333333332999999</c:v>
                </c:pt>
                <c:pt idx="5">
                  <c:v>0.76666666667000005</c:v>
                </c:pt>
                <c:pt idx="6">
                  <c:v>0.68333333333000001</c:v>
                </c:pt>
                <c:pt idx="7">
                  <c:v>0.65</c:v>
                </c:pt>
                <c:pt idx="8">
                  <c:v>0.63333333332999997</c:v>
                </c:pt>
                <c:pt idx="9">
                  <c:v>0.61666666667000003</c:v>
                </c:pt>
                <c:pt idx="10">
                  <c:v>0.68333333333000001</c:v>
                </c:pt>
                <c:pt idx="11">
                  <c:v>0.58333333333000004</c:v>
                </c:pt>
                <c:pt idx="12">
                  <c:v>0.36666666667000003</c:v>
                </c:pt>
                <c:pt idx="13">
                  <c:v>0.35000000000000003</c:v>
                </c:pt>
                <c:pt idx="14">
                  <c:v>0.73333333332999995</c:v>
                </c:pt>
                <c:pt idx="15">
                  <c:v>0.58333333333000004</c:v>
                </c:pt>
                <c:pt idx="16">
                  <c:v>0.43333333333000001</c:v>
                </c:pt>
                <c:pt idx="17">
                  <c:v>0.45</c:v>
                </c:pt>
                <c:pt idx="18">
                  <c:v>0.63333333332999997</c:v>
                </c:pt>
                <c:pt idx="19">
                  <c:v>0.45</c:v>
                </c:pt>
                <c:pt idx="20">
                  <c:v>0.45</c:v>
                </c:pt>
                <c:pt idx="21">
                  <c:v>0.43333333333000001</c:v>
                </c:pt>
                <c:pt idx="22">
                  <c:v>0.41666666667000002</c:v>
                </c:pt>
                <c:pt idx="23">
                  <c:v>0.33333333332999998</c:v>
                </c:pt>
                <c:pt idx="24">
                  <c:v>0.48333333333</c:v>
                </c:pt>
                <c:pt idx="25">
                  <c:v>0.41666666667000002</c:v>
                </c:pt>
                <c:pt idx="26">
                  <c:v>0.4</c:v>
                </c:pt>
                <c:pt idx="27">
                  <c:v>0.41666666667000002</c:v>
                </c:pt>
                <c:pt idx="28">
                  <c:v>0.43333333333000001</c:v>
                </c:pt>
                <c:pt idx="29">
                  <c:v>0.43333333333000001</c:v>
                </c:pt>
                <c:pt idx="30">
                  <c:v>0.41666666667000002</c:v>
                </c:pt>
                <c:pt idx="31">
                  <c:v>0.33333333332999998</c:v>
                </c:pt>
              </c:numCache>
            </c:numRef>
          </c:val>
          <c:extLst>
            <c:ext xmlns:c16="http://schemas.microsoft.com/office/drawing/2014/chart" uri="{C3380CC4-5D6E-409C-BE32-E72D297353CC}">
              <c16:uniqueId val="{00000000-879D-4760-8E9E-A841CEA835A4}"/>
            </c:ext>
          </c:extLst>
        </c:ser>
        <c:dLbls>
          <c:dLblPos val="inEnd"/>
          <c:showLegendKey val="0"/>
          <c:showVal val="1"/>
          <c:showCatName val="0"/>
          <c:showSerName val="0"/>
          <c:showPercent val="0"/>
          <c:showBubbleSize val="0"/>
        </c:dLbls>
        <c:gapWidth val="50"/>
        <c:overlap val="-2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tickLblSkip val="1"/>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r>
                  <a:rPr lang="en-GB" sz="1100" b="0" i="0" cap="none" dirty="0"/>
                  <a:t>% of respondents bagging</a:t>
                </a:r>
                <a:r>
                  <a:rPr lang="en-GB" sz="1100" b="0" i="0" cap="none" baseline="0" dirty="0"/>
                  <a:t> (or intentionally completed)</a:t>
                </a:r>
                <a:endParaRPr lang="en-GB" sz="1100" b="0" i="0" cap="none" dirty="0"/>
              </a:p>
            </c:rich>
          </c:tx>
          <c:overlay val="0"/>
          <c:spPr>
            <a:noFill/>
            <a:ln>
              <a:noFill/>
            </a:ln>
            <a:effectLst/>
          </c:spPr>
          <c:txPr>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endParaRPr lang="en-US"/>
            </a:p>
          </c:txPr>
        </c:title>
        <c:numFmt formatCode="0%"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362480858861825"/>
          <c:y val="5.0774160392673275E-2"/>
          <c:w val="0.6340116233661065"/>
          <c:h val="0.91495784453830686"/>
        </c:manualLayout>
      </c:layout>
      <c:barChart>
        <c:barDir val="bar"/>
        <c:grouping val="clustered"/>
        <c:varyColors val="1"/>
        <c:ser>
          <c:idx val="0"/>
          <c:order val="0"/>
          <c:tx>
            <c:strRef>
              <c:f>Sheet1!$B$1</c:f>
              <c:strCache>
                <c:ptCount val="1"/>
                <c:pt idx="0">
                  <c:v>Segment 4 (48, 15%)2</c:v>
                </c:pt>
              </c:strCache>
            </c:strRef>
          </c:tx>
          <c:spPr>
            <a:solidFill>
              <a:schemeClr val="accent6">
                <a:lumMod val="75000"/>
              </a:schemeClr>
            </a:solidFill>
          </c:spPr>
          <c:invertIfNegative val="0"/>
          <c:dPt>
            <c:idx val="0"/>
            <c:invertIfNegative val="0"/>
            <c:bubble3D val="0"/>
            <c:spPr>
              <a:pattFill prst="pct70">
                <a:fgClr>
                  <a:schemeClr val="accent6">
                    <a:lumMod val="50000"/>
                  </a:schemeClr>
                </a:fgClr>
                <a:bgClr>
                  <a:schemeClr val="bg1"/>
                </a:bgClr>
              </a:pattFill>
              <a:ln>
                <a:noFill/>
              </a:ln>
              <a:effectLst/>
            </c:spPr>
            <c:extLst>
              <c:ext xmlns:c16="http://schemas.microsoft.com/office/drawing/2014/chart" uri="{C3380CC4-5D6E-409C-BE32-E72D297353CC}">
                <c16:uniqueId val="{00000001-7015-4BA0-A143-6472F51211C2}"/>
              </c:ext>
            </c:extLst>
          </c:dPt>
          <c:dPt>
            <c:idx val="1"/>
            <c:invertIfNegative val="0"/>
            <c:bubble3D val="0"/>
            <c:spPr>
              <a:solidFill>
                <a:schemeClr val="accent6">
                  <a:lumMod val="75000"/>
                </a:schemeClr>
              </a:solidFill>
              <a:ln>
                <a:noFill/>
              </a:ln>
              <a:effectLst/>
            </c:spPr>
            <c:extLst>
              <c:ext xmlns:c16="http://schemas.microsoft.com/office/drawing/2014/chart" uri="{C3380CC4-5D6E-409C-BE32-E72D297353CC}">
                <c16:uniqueId val="{00000003-7015-4BA0-A143-6472F51211C2}"/>
              </c:ext>
            </c:extLst>
          </c:dPt>
          <c:dPt>
            <c:idx val="2"/>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5-7015-4BA0-A143-6472F51211C2}"/>
              </c:ext>
            </c:extLst>
          </c:dPt>
          <c:dPt>
            <c:idx val="3"/>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7-7015-4BA0-A143-6472F51211C2}"/>
              </c:ext>
            </c:extLst>
          </c:dPt>
          <c:dPt>
            <c:idx val="4"/>
            <c:invertIfNegative val="0"/>
            <c:bubble3D val="0"/>
            <c:spPr>
              <a:solidFill>
                <a:schemeClr val="accent6">
                  <a:lumMod val="40000"/>
                  <a:lumOff val="60000"/>
                </a:schemeClr>
              </a:solidFill>
              <a:ln>
                <a:noFill/>
              </a:ln>
              <a:effectLst/>
            </c:spPr>
            <c:extLst>
              <c:ext xmlns:c16="http://schemas.microsoft.com/office/drawing/2014/chart" uri="{C3380CC4-5D6E-409C-BE32-E72D297353CC}">
                <c16:uniqueId val="{00000009-7015-4BA0-A143-6472F51211C2}"/>
              </c:ext>
            </c:extLst>
          </c:dPt>
          <c:dPt>
            <c:idx val="5"/>
            <c:invertIfNegative val="0"/>
            <c:bubble3D val="0"/>
            <c:spPr>
              <a:solidFill>
                <a:schemeClr val="accent6">
                  <a:lumMod val="40000"/>
                  <a:lumOff val="60000"/>
                </a:schemeClr>
              </a:solidFill>
              <a:ln>
                <a:noFill/>
              </a:ln>
              <a:effectLst/>
            </c:spPr>
            <c:extLst>
              <c:ext xmlns:c16="http://schemas.microsoft.com/office/drawing/2014/chart" uri="{C3380CC4-5D6E-409C-BE32-E72D297353CC}">
                <c16:uniqueId val="{0000000B-7015-4BA0-A143-6472F51211C2}"/>
              </c:ext>
            </c:extLst>
          </c:dPt>
          <c:dPt>
            <c:idx val="6"/>
            <c:invertIfNegative val="0"/>
            <c:bubble3D val="0"/>
            <c:spPr>
              <a:solidFill>
                <a:schemeClr val="accent6">
                  <a:lumMod val="40000"/>
                  <a:lumOff val="60000"/>
                </a:schemeClr>
              </a:solidFill>
              <a:ln>
                <a:noFill/>
              </a:ln>
              <a:effectLst/>
            </c:spPr>
            <c:extLst>
              <c:ext xmlns:c16="http://schemas.microsoft.com/office/drawing/2014/chart" uri="{C3380CC4-5D6E-409C-BE32-E72D297353CC}">
                <c16:uniqueId val="{0000000D-7015-4BA0-A143-6472F51211C2}"/>
              </c:ext>
            </c:extLst>
          </c:dPt>
          <c:dPt>
            <c:idx val="7"/>
            <c:invertIfNegative val="0"/>
            <c:bubble3D val="0"/>
            <c:spPr>
              <a:solidFill>
                <a:schemeClr val="accent6">
                  <a:lumMod val="40000"/>
                  <a:lumOff val="60000"/>
                </a:schemeClr>
              </a:solidFill>
              <a:ln>
                <a:noFill/>
              </a:ln>
              <a:effectLst/>
            </c:spPr>
            <c:extLst>
              <c:ext xmlns:c16="http://schemas.microsoft.com/office/drawing/2014/chart" uri="{C3380CC4-5D6E-409C-BE32-E72D297353CC}">
                <c16:uniqueId val="{0000000F-7015-4BA0-A143-6472F51211C2}"/>
              </c:ext>
            </c:extLst>
          </c:dPt>
          <c:dPt>
            <c:idx val="8"/>
            <c:invertIfNegative val="0"/>
            <c:bubble3D val="0"/>
            <c:spPr>
              <a:solidFill>
                <a:schemeClr val="accent6">
                  <a:lumMod val="40000"/>
                  <a:lumOff val="60000"/>
                </a:schemeClr>
              </a:solidFill>
              <a:ln>
                <a:noFill/>
              </a:ln>
              <a:effectLst/>
            </c:spPr>
            <c:extLst>
              <c:ext xmlns:c16="http://schemas.microsoft.com/office/drawing/2014/chart" uri="{C3380CC4-5D6E-409C-BE32-E72D297353CC}">
                <c16:uniqueId val="{00000011-7015-4BA0-A143-6472F51211C2}"/>
              </c:ext>
            </c:extLst>
          </c:dPt>
          <c:dPt>
            <c:idx val="9"/>
            <c:invertIfNegative val="0"/>
            <c:bubble3D val="0"/>
            <c:spPr>
              <a:solidFill>
                <a:schemeClr val="accent6">
                  <a:lumMod val="40000"/>
                  <a:lumOff val="60000"/>
                </a:schemeClr>
              </a:solidFill>
              <a:ln>
                <a:noFill/>
              </a:ln>
              <a:effectLst/>
            </c:spPr>
            <c:extLst>
              <c:ext xmlns:c16="http://schemas.microsoft.com/office/drawing/2014/chart" uri="{C3380CC4-5D6E-409C-BE32-E72D297353CC}">
                <c16:uniqueId val="{00000013-7015-4BA0-A143-6472F51211C2}"/>
              </c:ext>
            </c:extLst>
          </c:dPt>
          <c:dPt>
            <c:idx val="10"/>
            <c:invertIfNegative val="0"/>
            <c:bubble3D val="0"/>
            <c:spPr>
              <a:solidFill>
                <a:schemeClr val="accent6">
                  <a:lumMod val="20000"/>
                  <a:lumOff val="80000"/>
                </a:schemeClr>
              </a:solidFill>
              <a:ln>
                <a:noFill/>
              </a:ln>
              <a:effectLst/>
            </c:spPr>
            <c:extLst>
              <c:ext xmlns:c16="http://schemas.microsoft.com/office/drawing/2014/chart" uri="{C3380CC4-5D6E-409C-BE32-E72D297353CC}">
                <c16:uniqueId val="{00000015-7015-4BA0-A143-6472F51211C2}"/>
              </c:ext>
            </c:extLst>
          </c:dPt>
          <c:dPt>
            <c:idx val="11"/>
            <c:invertIfNegative val="0"/>
            <c:bubble3D val="0"/>
            <c:spPr>
              <a:solidFill>
                <a:schemeClr val="accent6">
                  <a:lumMod val="20000"/>
                  <a:lumOff val="80000"/>
                </a:schemeClr>
              </a:solidFill>
              <a:ln>
                <a:noFill/>
              </a:ln>
              <a:effectLst/>
            </c:spPr>
            <c:extLst>
              <c:ext xmlns:c16="http://schemas.microsoft.com/office/drawing/2014/chart" uri="{C3380CC4-5D6E-409C-BE32-E72D297353CC}">
                <c16:uniqueId val="{00000017-7015-4BA0-A143-6472F51211C2}"/>
              </c:ext>
            </c:extLst>
          </c:dPt>
          <c:dPt>
            <c:idx val="12"/>
            <c:invertIfNegative val="0"/>
            <c:bubble3D val="0"/>
            <c:spPr>
              <a:solidFill>
                <a:schemeClr val="bg1">
                  <a:lumMod val="85000"/>
                </a:schemeClr>
              </a:solidFill>
              <a:ln>
                <a:noFill/>
              </a:ln>
              <a:effectLst/>
            </c:spPr>
            <c:extLst>
              <c:ext xmlns:c16="http://schemas.microsoft.com/office/drawing/2014/chart" uri="{C3380CC4-5D6E-409C-BE32-E72D297353CC}">
                <c16:uniqueId val="{00000019-7015-4BA0-A143-6472F51211C2}"/>
              </c:ext>
            </c:extLst>
          </c:dPt>
          <c:dPt>
            <c:idx val="13"/>
            <c:invertIfNegative val="0"/>
            <c:bubble3D val="0"/>
            <c:spPr>
              <a:solidFill>
                <a:schemeClr val="bg1">
                  <a:lumMod val="85000"/>
                </a:schemeClr>
              </a:solidFill>
              <a:ln>
                <a:noFill/>
              </a:ln>
              <a:effectLst/>
            </c:spPr>
            <c:extLst>
              <c:ext xmlns:c16="http://schemas.microsoft.com/office/drawing/2014/chart" uri="{C3380CC4-5D6E-409C-BE32-E72D297353CC}">
                <c16:uniqueId val="{0000001B-7015-4BA0-A143-6472F51211C2}"/>
              </c:ext>
            </c:extLst>
          </c:dPt>
          <c:dPt>
            <c:idx val="14"/>
            <c:invertIfNegative val="0"/>
            <c:bubble3D val="0"/>
            <c:spPr>
              <a:solidFill>
                <a:schemeClr val="bg1">
                  <a:lumMod val="85000"/>
                </a:schemeClr>
              </a:solidFill>
              <a:ln>
                <a:noFill/>
              </a:ln>
              <a:effectLst/>
            </c:spPr>
            <c:extLst>
              <c:ext xmlns:c16="http://schemas.microsoft.com/office/drawing/2014/chart" uri="{C3380CC4-5D6E-409C-BE32-E72D297353CC}">
                <c16:uniqueId val="{0000001D-7015-4BA0-A143-6472F51211C2}"/>
              </c:ext>
            </c:extLst>
          </c:dPt>
          <c:dPt>
            <c:idx val="15"/>
            <c:invertIfNegative val="0"/>
            <c:bubble3D val="0"/>
            <c:spPr>
              <a:solidFill>
                <a:schemeClr val="bg1">
                  <a:lumMod val="85000"/>
                </a:schemeClr>
              </a:solidFill>
              <a:ln>
                <a:noFill/>
              </a:ln>
              <a:effectLst/>
            </c:spPr>
            <c:extLst>
              <c:ext xmlns:c16="http://schemas.microsoft.com/office/drawing/2014/chart" uri="{C3380CC4-5D6E-409C-BE32-E72D297353CC}">
                <c16:uniqueId val="{0000001F-7015-4BA0-A143-6472F51211C2}"/>
              </c:ext>
            </c:extLst>
          </c:dPt>
          <c:dPt>
            <c:idx val="16"/>
            <c:invertIfNegative val="0"/>
            <c:bubble3D val="0"/>
            <c:spPr>
              <a:solidFill>
                <a:schemeClr val="bg1">
                  <a:lumMod val="85000"/>
                </a:schemeClr>
              </a:solidFill>
              <a:ln>
                <a:noFill/>
              </a:ln>
              <a:effectLst/>
            </c:spPr>
            <c:extLst>
              <c:ext xmlns:c16="http://schemas.microsoft.com/office/drawing/2014/chart" uri="{C3380CC4-5D6E-409C-BE32-E72D297353CC}">
                <c16:uniqueId val="{00000021-7015-4BA0-A143-6472F51211C2}"/>
              </c:ext>
            </c:extLst>
          </c:dPt>
          <c:dPt>
            <c:idx val="17"/>
            <c:invertIfNegative val="0"/>
            <c:bubble3D val="0"/>
            <c:spPr>
              <a:solidFill>
                <a:schemeClr val="bg1">
                  <a:lumMod val="85000"/>
                </a:schemeClr>
              </a:solidFill>
              <a:ln>
                <a:noFill/>
              </a:ln>
              <a:effectLst/>
            </c:spPr>
            <c:extLst>
              <c:ext xmlns:c16="http://schemas.microsoft.com/office/drawing/2014/chart" uri="{C3380CC4-5D6E-409C-BE32-E72D297353CC}">
                <c16:uniqueId val="{00000023-7015-4BA0-A143-6472F51211C2}"/>
              </c:ext>
            </c:extLst>
          </c:dPt>
          <c:dPt>
            <c:idx val="18"/>
            <c:invertIfNegative val="0"/>
            <c:bubble3D val="0"/>
            <c:spPr>
              <a:solidFill>
                <a:schemeClr val="bg1">
                  <a:lumMod val="85000"/>
                </a:schemeClr>
              </a:solidFill>
              <a:ln>
                <a:noFill/>
              </a:ln>
              <a:effectLst/>
            </c:spPr>
            <c:extLst>
              <c:ext xmlns:c16="http://schemas.microsoft.com/office/drawing/2014/chart" uri="{C3380CC4-5D6E-409C-BE32-E72D297353CC}">
                <c16:uniqueId val="{00000025-7015-4BA0-A143-6472F51211C2}"/>
              </c:ext>
            </c:extLst>
          </c:dPt>
          <c:dPt>
            <c:idx val="19"/>
            <c:invertIfNegative val="0"/>
            <c:bubble3D val="0"/>
            <c:spPr>
              <a:solidFill>
                <a:schemeClr val="bg1">
                  <a:lumMod val="85000"/>
                </a:schemeClr>
              </a:solidFill>
              <a:ln>
                <a:noFill/>
              </a:ln>
              <a:effectLst/>
            </c:spPr>
            <c:extLst>
              <c:ext xmlns:c16="http://schemas.microsoft.com/office/drawing/2014/chart" uri="{C3380CC4-5D6E-409C-BE32-E72D297353CC}">
                <c16:uniqueId val="{00000027-7015-4BA0-A143-6472F51211C2}"/>
              </c:ext>
            </c:extLst>
          </c:dPt>
          <c:dPt>
            <c:idx val="20"/>
            <c:invertIfNegative val="0"/>
            <c:bubble3D val="0"/>
            <c:spPr>
              <a:solidFill>
                <a:schemeClr val="bg1">
                  <a:lumMod val="85000"/>
                </a:schemeClr>
              </a:solidFill>
              <a:ln>
                <a:noFill/>
              </a:ln>
              <a:effectLst/>
            </c:spPr>
            <c:extLst>
              <c:ext xmlns:c16="http://schemas.microsoft.com/office/drawing/2014/chart" uri="{C3380CC4-5D6E-409C-BE32-E72D297353CC}">
                <c16:uniqueId val="{00000029-7015-4BA0-A143-6472F51211C2}"/>
              </c:ext>
            </c:extLst>
          </c:dPt>
          <c:dPt>
            <c:idx val="21"/>
            <c:invertIfNegative val="0"/>
            <c:bubble3D val="0"/>
            <c:spPr>
              <a:solidFill>
                <a:schemeClr val="bg1">
                  <a:lumMod val="85000"/>
                </a:schemeClr>
              </a:solidFill>
              <a:ln>
                <a:noFill/>
              </a:ln>
              <a:effectLst/>
            </c:spPr>
            <c:extLst>
              <c:ext xmlns:c16="http://schemas.microsoft.com/office/drawing/2014/chart" uri="{C3380CC4-5D6E-409C-BE32-E72D297353CC}">
                <c16:uniqueId val="{0000002B-7015-4BA0-A143-6472F51211C2}"/>
              </c:ext>
            </c:extLst>
          </c:dPt>
          <c:dPt>
            <c:idx val="22"/>
            <c:invertIfNegative val="0"/>
            <c:bubble3D val="0"/>
            <c:spPr>
              <a:solidFill>
                <a:schemeClr val="bg1">
                  <a:lumMod val="85000"/>
                </a:schemeClr>
              </a:solidFill>
              <a:ln>
                <a:noFill/>
              </a:ln>
              <a:effectLst/>
            </c:spPr>
            <c:extLst>
              <c:ext xmlns:c16="http://schemas.microsoft.com/office/drawing/2014/chart" uri="{C3380CC4-5D6E-409C-BE32-E72D297353CC}">
                <c16:uniqueId val="{0000002D-7015-4BA0-A143-6472F51211C2}"/>
              </c:ext>
            </c:extLst>
          </c:dPt>
          <c:dPt>
            <c:idx val="23"/>
            <c:invertIfNegative val="0"/>
            <c:bubble3D val="0"/>
            <c:spPr>
              <a:solidFill>
                <a:schemeClr val="bg1">
                  <a:lumMod val="85000"/>
                </a:schemeClr>
              </a:solidFill>
              <a:ln>
                <a:noFill/>
              </a:ln>
              <a:effectLst/>
            </c:spPr>
            <c:extLst>
              <c:ext xmlns:c16="http://schemas.microsoft.com/office/drawing/2014/chart" uri="{C3380CC4-5D6E-409C-BE32-E72D297353CC}">
                <c16:uniqueId val="{0000002F-7015-4BA0-A143-6472F51211C2}"/>
              </c:ext>
            </c:extLst>
          </c:dPt>
          <c:dPt>
            <c:idx val="24"/>
            <c:invertIfNegative val="0"/>
            <c:bubble3D val="0"/>
            <c:spPr>
              <a:solidFill>
                <a:schemeClr val="accent2">
                  <a:lumMod val="20000"/>
                  <a:lumOff val="80000"/>
                </a:schemeClr>
              </a:solidFill>
              <a:ln>
                <a:noFill/>
              </a:ln>
              <a:effectLst/>
            </c:spPr>
            <c:extLst>
              <c:ext xmlns:c16="http://schemas.microsoft.com/office/drawing/2014/chart" uri="{C3380CC4-5D6E-409C-BE32-E72D297353CC}">
                <c16:uniqueId val="{00000031-7015-4BA0-A143-6472F51211C2}"/>
              </c:ext>
            </c:extLst>
          </c:dPt>
          <c:dPt>
            <c:idx val="25"/>
            <c:invertIfNegative val="0"/>
            <c:bubble3D val="0"/>
            <c:spPr>
              <a:solidFill>
                <a:schemeClr val="accent2">
                  <a:lumMod val="20000"/>
                  <a:lumOff val="80000"/>
                </a:schemeClr>
              </a:solidFill>
              <a:ln>
                <a:noFill/>
              </a:ln>
              <a:effectLst/>
            </c:spPr>
            <c:extLst>
              <c:ext xmlns:c16="http://schemas.microsoft.com/office/drawing/2014/chart" uri="{C3380CC4-5D6E-409C-BE32-E72D297353CC}">
                <c16:uniqueId val="{00000033-7015-4BA0-A143-6472F51211C2}"/>
              </c:ext>
            </c:extLst>
          </c:dPt>
          <c:dPt>
            <c:idx val="26"/>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35-7015-4BA0-A143-6472F51211C2}"/>
              </c:ext>
            </c:extLst>
          </c:dPt>
          <c:dPt>
            <c:idx val="27"/>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37-7015-4BA0-A143-6472F51211C2}"/>
              </c:ext>
            </c:extLst>
          </c:dPt>
          <c:cat>
            <c:strRef>
              <c:f>Sheet1!$A$2:$A$29</c:f>
              <c:strCache>
                <c:ptCount val="28"/>
                <c:pt idx="0">
                  <c:v>Time to call a halt to more Lake District lists</c:v>
                </c:pt>
                <c:pt idx="1">
                  <c:v>A hill’s name is an important part of its data</c:v>
                </c:pt>
                <c:pt idx="2">
                  <c:v>The quality of hill data is important to me</c:v>
                </c:pt>
                <c:pt idx="3">
                  <c:v>The DoBIH has too many lists</c:v>
                </c:pt>
                <c:pt idx="4">
                  <c:v>There is no need for any more hill lists</c:v>
                </c:pt>
                <c:pt idx="5">
                  <c:v>There should be no new hill lists based on guidebooks</c:v>
                </c:pt>
                <c:pt idx="6">
                  <c:v>I prefer lists based on prominence (drop, relative height)</c:v>
                </c:pt>
                <c:pt idx="7">
                  <c:v>I like traditional lists such as Munros or Wainwrights</c:v>
                </c:pt>
                <c:pt idx="8">
                  <c:v>I support the efforts of surveyors to obtain accurate data on our hills</c:v>
                </c:pt>
                <c:pt idx="9">
                  <c:v>The DoBIH is my main source of information on hills</c:v>
                </c:pt>
                <c:pt idx="10">
                  <c:v>The proliferation of lists with different height and drop criteria is confusing</c:v>
                </c:pt>
                <c:pt idx="11">
                  <c:v>I prefer metric lists</c:v>
                </c:pt>
                <c:pt idx="12">
                  <c:v>Hill lists are not just for baggers, they have a topographical function</c:v>
                </c:pt>
                <c:pt idx="13">
                  <c:v>The DoBIH should include locally known hill names that don’t appear on OS maps</c:v>
                </c:pt>
                <c:pt idx="14">
                  <c:v>I dislike lists lacking objective qualification criteria</c:v>
                </c:pt>
                <c:pt idx="15">
                  <c:v>Be more circumspect about adding lists that create new hills in the DoBIH than lists that don't</c:v>
                </c:pt>
                <c:pt idx="16">
                  <c:v>The DoBIH influences my bagging activity</c:v>
                </c:pt>
                <c:pt idx="17">
                  <c:v>Having lots of lists is not a problem, I just pick the ones I want</c:v>
                </c:pt>
                <c:pt idx="18">
                  <c:v>Detailed hill data that doesn’t relate to summit location and height is of little interest to me</c:v>
                </c:pt>
                <c:pt idx="19">
                  <c:v>A historically important list deserves to be in the database even if nobody is bagging it</c:v>
                </c:pt>
                <c:pt idx="20">
                  <c:v>A list whose popularity has declined to an insignificant level should be removed from DoBIH</c:v>
                </c:pt>
                <c:pt idx="21">
                  <c:v>Lists fulfilling a topographical function e.g. Subsimms deserve inclusion even if few people bag them</c:v>
                </c:pt>
                <c:pt idx="22">
                  <c:v>Separation by distance is a valid criterion for a list</c:v>
                </c:pt>
                <c:pt idx="23">
                  <c:v>Notability and popularity should be the criteria for inclusion of a list in the DoBIH</c:v>
                </c:pt>
                <c:pt idx="24">
                  <c:v>The DoBIH should seek to influence baggers’ objectives through the lists it offers</c:v>
                </c:pt>
                <c:pt idx="25">
                  <c:v>Satisfy as many baggers as possible, even if it means adding lists for which demand is low</c:v>
                </c:pt>
                <c:pt idx="26">
                  <c:v>There is scope for more regional lists</c:v>
                </c:pt>
                <c:pt idx="27">
                  <c:v>The DoBIH should add lists based on demand, irrespective of their merits</c:v>
                </c:pt>
              </c:strCache>
            </c:strRef>
          </c:cat>
          <c:val>
            <c:numRef>
              <c:f>Sheet1!$B$2:$B$29</c:f>
              <c:numCache>
                <c:formatCode>0.00</c:formatCode>
                <c:ptCount val="28"/>
                <c:pt idx="0">
                  <c:v>1.5625</c:v>
                </c:pt>
                <c:pt idx="1">
                  <c:v>1.2765957446808511</c:v>
                </c:pt>
                <c:pt idx="2">
                  <c:v>1.0625</c:v>
                </c:pt>
                <c:pt idx="3">
                  <c:v>1</c:v>
                </c:pt>
                <c:pt idx="4">
                  <c:v>0.97916666666666663</c:v>
                </c:pt>
                <c:pt idx="5">
                  <c:v>0.95833333333333337</c:v>
                </c:pt>
                <c:pt idx="6">
                  <c:v>0.87234042553191493</c:v>
                </c:pt>
                <c:pt idx="7">
                  <c:v>0.8125</c:v>
                </c:pt>
                <c:pt idx="8">
                  <c:v>0.80851063829787229</c:v>
                </c:pt>
                <c:pt idx="9">
                  <c:v>0.79166666666666663</c:v>
                </c:pt>
                <c:pt idx="10">
                  <c:v>0.60416666666666663</c:v>
                </c:pt>
                <c:pt idx="11">
                  <c:v>0.58333333333333337</c:v>
                </c:pt>
                <c:pt idx="12">
                  <c:v>0.48936170212765956</c:v>
                </c:pt>
                <c:pt idx="13">
                  <c:v>0.39583333333333331</c:v>
                </c:pt>
                <c:pt idx="14">
                  <c:v>0.38297872340425532</c:v>
                </c:pt>
                <c:pt idx="15">
                  <c:v>0.38297872340425532</c:v>
                </c:pt>
                <c:pt idx="16">
                  <c:v>0.27083333333333331</c:v>
                </c:pt>
                <c:pt idx="17">
                  <c:v>0.19148936170212766</c:v>
                </c:pt>
                <c:pt idx="18">
                  <c:v>8.3333333333333329E-2</c:v>
                </c:pt>
                <c:pt idx="19">
                  <c:v>6.25E-2</c:v>
                </c:pt>
                <c:pt idx="20">
                  <c:v>6.25E-2</c:v>
                </c:pt>
                <c:pt idx="21">
                  <c:v>-0.20833333333333334</c:v>
                </c:pt>
                <c:pt idx="22">
                  <c:v>-0.29166666666666669</c:v>
                </c:pt>
                <c:pt idx="23">
                  <c:v>-0.39583333333333331</c:v>
                </c:pt>
                <c:pt idx="24">
                  <c:v>-0.54166666666666663</c:v>
                </c:pt>
                <c:pt idx="25">
                  <c:v>-0.68085106382978722</c:v>
                </c:pt>
                <c:pt idx="26">
                  <c:v>-0.75</c:v>
                </c:pt>
                <c:pt idx="27">
                  <c:v>-0.9375</c:v>
                </c:pt>
              </c:numCache>
            </c:numRef>
          </c:val>
          <c:extLst>
            <c:ext xmlns:c16="http://schemas.microsoft.com/office/drawing/2014/chart" uri="{C3380CC4-5D6E-409C-BE32-E72D297353CC}">
              <c16:uniqueId val="{00000038-7015-4BA0-A143-6472F51211C2}"/>
            </c:ext>
          </c:extLst>
        </c:ser>
        <c:dLbls>
          <c:showLegendKey val="0"/>
          <c:showVal val="0"/>
          <c:showCatName val="0"/>
          <c:showSerName val="0"/>
          <c:showPercent val="0"/>
          <c:showBubbleSize val="0"/>
        </c:dLbls>
        <c:gapWidth val="80"/>
        <c:axId val="666851064"/>
        <c:axId val="666855000"/>
      </c:barChart>
      <c:catAx>
        <c:axId val="666851064"/>
        <c:scaling>
          <c:orientation val="maxMin"/>
        </c:scaling>
        <c:delete val="0"/>
        <c:axPos val="l"/>
        <c:numFmt formatCode="General" sourceLinked="1"/>
        <c:majorTickMark val="none"/>
        <c:minorTickMark val="none"/>
        <c:tickLblPos val="low"/>
        <c:spPr>
          <a:solidFill>
            <a:schemeClr val="bg1"/>
          </a:solidFill>
          <a:ln w="9525" cap="flat" cmpd="sng" algn="ctr">
            <a:solidFill>
              <a:schemeClr val="tx1">
                <a:lumMod val="15000"/>
                <a:lumOff val="85000"/>
              </a:schemeClr>
            </a:solidFill>
            <a:round/>
          </a:ln>
          <a:effectLst/>
        </c:spPr>
        <c:txPr>
          <a:bodyPr rot="-60000000" spcFirstLastPara="1" vertOverflow="ellipsis" vert="horz" wrap="square" anchor="ctr" anchorCtr="0"/>
          <a:lstStyle/>
          <a:p>
            <a:pPr>
              <a:defRPr sz="1200" b="0" i="0" u="none" strike="noStrike" kern="1200" baseline="0">
                <a:solidFill>
                  <a:schemeClr val="tx1">
                    <a:lumMod val="65000"/>
                    <a:lumOff val="35000"/>
                  </a:schemeClr>
                </a:solidFill>
                <a:latin typeface="+mn-lt"/>
                <a:ea typeface="Verdana" panose="020B0604030504040204" pitchFamily="34" charset="0"/>
                <a:cs typeface="Arial" panose="020B0604020202020204" pitchFamily="34" charset="0"/>
              </a:defRPr>
            </a:pPr>
            <a:endParaRPr lang="en-US"/>
          </a:p>
        </c:txPr>
        <c:crossAx val="666855000"/>
        <c:crossesAt val="0"/>
        <c:auto val="1"/>
        <c:lblAlgn val="ctr"/>
        <c:lblOffset val="500"/>
        <c:tickLblSkip val="1"/>
        <c:noMultiLvlLbl val="0"/>
      </c:catAx>
      <c:valAx>
        <c:axId val="666855000"/>
        <c:scaling>
          <c:orientation val="minMax"/>
          <c:max val="2"/>
          <c:min val="-2"/>
        </c:scaling>
        <c:delete val="0"/>
        <c:axPos val="t"/>
        <c:majorGridlines>
          <c:spPr>
            <a:ln w="9525" cap="flat" cmpd="sng" algn="ctr">
              <a:solidFill>
                <a:schemeClr val="bg1">
                  <a:lumMod val="95000"/>
                  <a:alpha val="10000"/>
                </a:schemeClr>
              </a:solidFill>
              <a:round/>
            </a:ln>
            <a:effectLst/>
          </c:spPr>
        </c:majorGridlines>
        <c:numFmt formatCode="General" sourceLinked="0"/>
        <c:majorTickMark val="none"/>
        <c:minorTickMark val="none"/>
        <c:tickLblPos val="nextTo"/>
        <c:spPr>
          <a:noFill/>
          <a:ln>
            <a:solidFill>
              <a:schemeClr val="accent1"/>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6851064"/>
        <c:crosses val="autoZero"/>
        <c:crossBetween val="between"/>
      </c:valAx>
      <c:spPr>
        <a:gradFill flip="none" rotWithShape="1">
          <a:gsLst>
            <a:gs pos="0">
              <a:schemeClr val="tx1">
                <a:lumMod val="75000"/>
                <a:lumOff val="25000"/>
              </a:schemeClr>
            </a:gs>
            <a:gs pos="50000">
              <a:schemeClr val="tx1">
                <a:lumMod val="65000"/>
                <a:lumOff val="35000"/>
              </a:schemeClr>
            </a:gs>
            <a:gs pos="100000">
              <a:schemeClr val="tx1">
                <a:lumMod val="75000"/>
                <a:lumOff val="25000"/>
              </a:schemeClr>
            </a:gs>
          </a:gsLst>
          <a:path path="circle">
            <a:fillToRect l="100000" t="100000"/>
          </a:path>
          <a:tileRect r="-100000" b="-100000"/>
        </a:gra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1689394803910379"/>
          <c:y val="4.563622140075034E-2"/>
          <c:w val="0.58310605196089615"/>
          <c:h val="0.92844885052088788"/>
        </c:manualLayout>
      </c:layout>
      <c:barChart>
        <c:barDir val="bar"/>
        <c:grouping val="clustered"/>
        <c:varyColors val="0"/>
        <c:ser>
          <c:idx val="0"/>
          <c:order val="0"/>
          <c:tx>
            <c:strRef>
              <c:f>Sheet1!$B$1</c:f>
              <c:strCache>
                <c:ptCount val="1"/>
                <c:pt idx="0">
                  <c:v>bagging</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Sheet1!$A$2:$A$33</c:f>
              <c:strCache>
                <c:ptCount val="32"/>
                <c:pt idx="0">
                  <c:v>Marilyns</c:v>
                </c:pt>
                <c:pt idx="1">
                  <c:v>Humps</c:v>
                </c:pt>
                <c:pt idx="2">
                  <c:v>Tumps</c:v>
                </c:pt>
                <c:pt idx="3">
                  <c:v>Simms</c:v>
                </c:pt>
                <c:pt idx="4">
                  <c:v>Dodds</c:v>
                </c:pt>
                <c:pt idx="5">
                  <c:v>Munros</c:v>
                </c:pt>
                <c:pt idx="6">
                  <c:v>Corbetts</c:v>
                </c:pt>
                <c:pt idx="7">
                  <c:v>Grahams</c:v>
                </c:pt>
                <c:pt idx="8">
                  <c:v>Donalds</c:v>
                </c:pt>
                <c:pt idx="9">
                  <c:v>Hewitts</c:v>
                </c:pt>
                <c:pt idx="10">
                  <c:v>Nuttalls</c:v>
                </c:pt>
                <c:pt idx="11">
                  <c:v>Deweys</c:v>
                </c:pt>
                <c:pt idx="12">
                  <c:v>Donald Deweys</c:v>
                </c:pt>
                <c:pt idx="13">
                  <c:v>Highland Fives</c:v>
                </c:pt>
                <c:pt idx="14">
                  <c:v>Wainwrights</c:v>
                </c:pt>
                <c:pt idx="15">
                  <c:v>Birketts</c:v>
                </c:pt>
                <c:pt idx="16">
                  <c:v>Synges</c:v>
                </c:pt>
                <c:pt idx="17">
                  <c:v>Fellrangers</c:v>
                </c:pt>
                <c:pt idx="18">
                  <c:v>County Tops</c:v>
                </c:pt>
                <c:pt idx="19">
                  <c:v>SIBs</c:v>
                </c:pt>
                <c:pt idx="20">
                  <c:v>Submarilyns</c:v>
                </c:pt>
                <c:pt idx="21">
                  <c:v>Subhumps</c:v>
                </c:pt>
                <c:pt idx="22">
                  <c:v>Subsimms</c:v>
                </c:pt>
                <c:pt idx="23">
                  <c:v>Subdodds</c:v>
                </c:pt>
                <c:pt idx="24">
                  <c:v>Murdos</c:v>
                </c:pt>
                <c:pt idx="25">
                  <c:v>Corbett Tops</c:v>
                </c:pt>
                <c:pt idx="26">
                  <c:v>Graham Tops</c:v>
                </c:pt>
                <c:pt idx="27">
                  <c:v>New Donalds</c:v>
                </c:pt>
                <c:pt idx="28">
                  <c:v>Buxton &amp; Lewis</c:v>
                </c:pt>
                <c:pt idx="29">
                  <c:v>Bridge</c:v>
                </c:pt>
                <c:pt idx="30">
                  <c:v>Trail 100</c:v>
                </c:pt>
                <c:pt idx="31">
                  <c:v>Irish lists</c:v>
                </c:pt>
              </c:strCache>
            </c:strRef>
          </c:cat>
          <c:val>
            <c:numRef>
              <c:f>Sheet1!$B$2:$B$33</c:f>
              <c:numCache>
                <c:formatCode>0%</c:formatCode>
                <c:ptCount val="32"/>
                <c:pt idx="0">
                  <c:v>0.85416666667000007</c:v>
                </c:pt>
                <c:pt idx="1">
                  <c:v>0.625</c:v>
                </c:pt>
                <c:pt idx="2">
                  <c:v>0.4375</c:v>
                </c:pt>
                <c:pt idx="3">
                  <c:v>0.47916666667000002</c:v>
                </c:pt>
                <c:pt idx="4">
                  <c:v>0.22916666667000002</c:v>
                </c:pt>
                <c:pt idx="5">
                  <c:v>0.72916666667000007</c:v>
                </c:pt>
                <c:pt idx="6">
                  <c:v>0.72916666667000007</c:v>
                </c:pt>
                <c:pt idx="7">
                  <c:v>0.70833333333000004</c:v>
                </c:pt>
                <c:pt idx="8">
                  <c:v>0.52083333333000004</c:v>
                </c:pt>
                <c:pt idx="9">
                  <c:v>0.41666666667000002</c:v>
                </c:pt>
                <c:pt idx="10">
                  <c:v>0.39583333332999998</c:v>
                </c:pt>
                <c:pt idx="11">
                  <c:v>0.29166666667000002</c:v>
                </c:pt>
                <c:pt idx="12">
                  <c:v>0.10416666666999999</c:v>
                </c:pt>
                <c:pt idx="13">
                  <c:v>0.10416666666999999</c:v>
                </c:pt>
                <c:pt idx="14">
                  <c:v>0.52083333333000004</c:v>
                </c:pt>
                <c:pt idx="15">
                  <c:v>0.22916666667000002</c:v>
                </c:pt>
                <c:pt idx="16">
                  <c:v>0.125</c:v>
                </c:pt>
                <c:pt idx="17">
                  <c:v>0.16666666667000002</c:v>
                </c:pt>
                <c:pt idx="18">
                  <c:v>0.4375</c:v>
                </c:pt>
                <c:pt idx="19">
                  <c:v>0.22916666667000002</c:v>
                </c:pt>
                <c:pt idx="20">
                  <c:v>0.1875</c:v>
                </c:pt>
                <c:pt idx="21">
                  <c:v>8.3333333333000012E-2</c:v>
                </c:pt>
                <c:pt idx="22">
                  <c:v>6.25E-2</c:v>
                </c:pt>
                <c:pt idx="23">
                  <c:v>4.1666666667000002E-2</c:v>
                </c:pt>
                <c:pt idx="24">
                  <c:v>0.27083333332999998</c:v>
                </c:pt>
                <c:pt idx="25">
                  <c:v>0.125</c:v>
                </c:pt>
                <c:pt idx="26">
                  <c:v>0.14583333333000001</c:v>
                </c:pt>
                <c:pt idx="27">
                  <c:v>0.25</c:v>
                </c:pt>
                <c:pt idx="28">
                  <c:v>0.125</c:v>
                </c:pt>
                <c:pt idx="29">
                  <c:v>0.14583333333000001</c:v>
                </c:pt>
                <c:pt idx="30">
                  <c:v>0.22916666667000002</c:v>
                </c:pt>
                <c:pt idx="31">
                  <c:v>0.22916666667000002</c:v>
                </c:pt>
              </c:numCache>
            </c:numRef>
          </c:val>
          <c:extLst>
            <c:ext xmlns:c16="http://schemas.microsoft.com/office/drawing/2014/chart" uri="{C3380CC4-5D6E-409C-BE32-E72D297353CC}">
              <c16:uniqueId val="{00000000-879D-4760-8E9E-A841CEA835A4}"/>
            </c:ext>
          </c:extLst>
        </c:ser>
        <c:dLbls>
          <c:dLblPos val="inEnd"/>
          <c:showLegendKey val="0"/>
          <c:showVal val="1"/>
          <c:showCatName val="0"/>
          <c:showSerName val="0"/>
          <c:showPercent val="0"/>
          <c:showBubbleSize val="0"/>
        </c:dLbls>
        <c:gapWidth val="50"/>
        <c:overlap val="-2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tickLblSkip val="1"/>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r>
                  <a:rPr lang="en-GB" sz="1100" b="0" i="0" cap="none" dirty="0"/>
                  <a:t>% of respondents bagging</a:t>
                </a:r>
                <a:r>
                  <a:rPr lang="en-GB" sz="1100" b="0" i="0" cap="none" baseline="0" dirty="0"/>
                  <a:t> (or intentionally completed)</a:t>
                </a:r>
                <a:endParaRPr lang="en-GB" sz="1100" b="0" i="0" cap="none" dirty="0"/>
              </a:p>
            </c:rich>
          </c:tx>
          <c:overlay val="0"/>
          <c:spPr>
            <a:noFill/>
            <a:ln>
              <a:noFill/>
            </a:ln>
            <a:effectLst/>
          </c:spPr>
          <c:txPr>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endParaRPr lang="en-US"/>
            </a:p>
          </c:txPr>
        </c:title>
        <c:numFmt formatCode="0%"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r>
              <a:rPr lang="en-US" sz="1800" dirty="0">
                <a:effectLst>
                  <a:outerShdw blurRad="38100" dist="38100" dir="2700000" algn="tl">
                    <a:srgbClr val="000000">
                      <a:alpha val="43137"/>
                    </a:srgbClr>
                  </a:outerShdw>
                </a:effectLst>
              </a:rPr>
              <a:t>Excel version</a:t>
            </a:r>
          </a:p>
        </c:rich>
      </c:tx>
      <c:overlay val="0"/>
      <c:spPr>
        <a:noFill/>
        <a:ln>
          <a:noFill/>
        </a:ln>
        <a:effectLst/>
      </c:spPr>
      <c:txPr>
        <a:bodyPr rot="0" spcFirstLastPara="1" vertOverflow="ellipsis" vert="horz" wrap="square" anchor="ctr" anchorCtr="1"/>
        <a:lstStyle/>
        <a:p>
          <a:pPr>
            <a:defRPr sz="18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endParaRPr lang="en-US"/>
        </a:p>
      </c:txPr>
    </c:title>
    <c:autoTitleDeleted val="0"/>
    <c:plotArea>
      <c:layout>
        <c:manualLayout>
          <c:layoutTarget val="inner"/>
          <c:xMode val="edge"/>
          <c:yMode val="edge"/>
          <c:x val="0.41689394803910379"/>
          <c:y val="0.22711035185042563"/>
          <c:w val="0.58310605196089615"/>
          <c:h val="0.71855116569075217"/>
        </c:manualLayout>
      </c:layout>
      <c:barChart>
        <c:barDir val="bar"/>
        <c:grouping val="clustered"/>
        <c:varyColors val="0"/>
        <c:ser>
          <c:idx val="0"/>
          <c:order val="0"/>
          <c:tx>
            <c:strRef>
              <c:f>Sheet1!$B$1</c:f>
              <c:strCache>
                <c:ptCount val="1"/>
                <c:pt idx="0">
                  <c:v>Column1</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Sheet1!$A$2:$A$3</c:f>
              <c:strCache>
                <c:ptCount val="2"/>
                <c:pt idx="0">
                  <c:v>Excel 2007-2016  (60)</c:v>
                </c:pt>
                <c:pt idx="1">
                  <c:v>Excel 2003 or earlier  (12)</c:v>
                </c:pt>
              </c:strCache>
            </c:strRef>
          </c:cat>
          <c:val>
            <c:numRef>
              <c:f>Sheet1!$B$2:$B$3</c:f>
              <c:numCache>
                <c:formatCode>0%</c:formatCode>
                <c:ptCount val="2"/>
                <c:pt idx="0">
                  <c:v>0.83333333333333348</c:v>
                </c:pt>
                <c:pt idx="1">
                  <c:v>0.16666666666666663</c:v>
                </c:pt>
              </c:numCache>
            </c:numRef>
          </c:val>
          <c:extLst>
            <c:ext xmlns:c16="http://schemas.microsoft.com/office/drawing/2014/chart" uri="{C3380CC4-5D6E-409C-BE32-E72D297353CC}">
              <c16:uniqueId val="{00000000-85FD-408D-9604-8A66DE952E98}"/>
            </c:ext>
          </c:extLst>
        </c:ser>
        <c:dLbls>
          <c:dLblPos val="inEnd"/>
          <c:showLegendKey val="0"/>
          <c:showVal val="1"/>
          <c:showCatName val="0"/>
          <c:showSerName val="0"/>
          <c:showPercent val="0"/>
          <c:showBubbleSize val="0"/>
        </c:dLbls>
        <c:gapWidth val="50"/>
        <c:overlap val="-2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r>
                  <a:rPr lang="en-GB" sz="1100" b="0" cap="none" dirty="0"/>
                  <a:t>% of Excel users</a:t>
                </a:r>
              </a:p>
            </c:rich>
          </c:tx>
          <c:overlay val="0"/>
          <c:spPr>
            <a:noFill/>
            <a:ln>
              <a:noFill/>
            </a:ln>
            <a:effectLst/>
          </c:spPr>
          <c:txPr>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endParaRPr lang="en-US"/>
            </a:p>
          </c:txPr>
        </c:title>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362480858861825"/>
          <c:y val="5.0774160392673275E-2"/>
          <c:w val="0.6340116233661065"/>
          <c:h val="0.91495784453830686"/>
        </c:manualLayout>
      </c:layout>
      <c:barChart>
        <c:barDir val="bar"/>
        <c:grouping val="clustered"/>
        <c:varyColors val="1"/>
        <c:ser>
          <c:idx val="0"/>
          <c:order val="0"/>
          <c:tx>
            <c:strRef>
              <c:f>Sheet1!$B$1</c:f>
              <c:strCache>
                <c:ptCount val="1"/>
                <c:pt idx="0">
                  <c:v>Segment 5 (11, 4%)2</c:v>
                </c:pt>
              </c:strCache>
            </c:strRef>
          </c:tx>
          <c:spPr>
            <a:solidFill>
              <a:schemeClr val="accent6">
                <a:lumMod val="75000"/>
              </a:schemeClr>
            </a:solidFill>
          </c:spPr>
          <c:invertIfNegative val="0"/>
          <c:dPt>
            <c:idx val="0"/>
            <c:invertIfNegative val="0"/>
            <c:bubble3D val="0"/>
            <c:spPr>
              <a:pattFill prst="pct70">
                <a:fgClr>
                  <a:schemeClr val="accent6">
                    <a:lumMod val="50000"/>
                  </a:schemeClr>
                </a:fgClr>
                <a:bgClr>
                  <a:schemeClr val="bg1"/>
                </a:bgClr>
              </a:pattFill>
              <a:ln>
                <a:noFill/>
              </a:ln>
              <a:effectLst/>
            </c:spPr>
            <c:extLst>
              <c:ext xmlns:c16="http://schemas.microsoft.com/office/drawing/2014/chart" uri="{C3380CC4-5D6E-409C-BE32-E72D297353CC}">
                <c16:uniqueId val="{00000001-7015-4BA0-A143-6472F51211C2}"/>
              </c:ext>
            </c:extLst>
          </c:dPt>
          <c:dPt>
            <c:idx val="1"/>
            <c:invertIfNegative val="0"/>
            <c:bubble3D val="0"/>
            <c:spPr>
              <a:pattFill prst="pct70">
                <a:fgClr>
                  <a:schemeClr val="accent6">
                    <a:lumMod val="50000"/>
                  </a:schemeClr>
                </a:fgClr>
                <a:bgClr>
                  <a:schemeClr val="bg1"/>
                </a:bgClr>
              </a:pattFill>
              <a:ln>
                <a:noFill/>
              </a:ln>
              <a:effectLst/>
            </c:spPr>
            <c:extLst>
              <c:ext xmlns:c16="http://schemas.microsoft.com/office/drawing/2014/chart" uri="{C3380CC4-5D6E-409C-BE32-E72D297353CC}">
                <c16:uniqueId val="{00000003-7015-4BA0-A143-6472F51211C2}"/>
              </c:ext>
            </c:extLst>
          </c:dPt>
          <c:dPt>
            <c:idx val="2"/>
            <c:invertIfNegative val="0"/>
            <c:bubble3D val="0"/>
            <c:spPr>
              <a:pattFill prst="pct70">
                <a:fgClr>
                  <a:schemeClr val="accent6">
                    <a:lumMod val="50000"/>
                  </a:schemeClr>
                </a:fgClr>
                <a:bgClr>
                  <a:schemeClr val="bg1"/>
                </a:bgClr>
              </a:pattFill>
              <a:ln>
                <a:noFill/>
              </a:ln>
              <a:effectLst/>
            </c:spPr>
            <c:extLst>
              <c:ext xmlns:c16="http://schemas.microsoft.com/office/drawing/2014/chart" uri="{C3380CC4-5D6E-409C-BE32-E72D297353CC}">
                <c16:uniqueId val="{00000005-7015-4BA0-A143-6472F51211C2}"/>
              </c:ext>
            </c:extLst>
          </c:dPt>
          <c:dPt>
            <c:idx val="3"/>
            <c:invertIfNegative val="0"/>
            <c:bubble3D val="0"/>
            <c:spPr>
              <a:pattFill prst="pct70">
                <a:fgClr>
                  <a:schemeClr val="accent6">
                    <a:lumMod val="50000"/>
                  </a:schemeClr>
                </a:fgClr>
                <a:bgClr>
                  <a:schemeClr val="bg1"/>
                </a:bgClr>
              </a:pattFill>
              <a:ln>
                <a:noFill/>
              </a:ln>
              <a:effectLst/>
            </c:spPr>
            <c:extLst>
              <c:ext xmlns:c16="http://schemas.microsoft.com/office/drawing/2014/chart" uri="{C3380CC4-5D6E-409C-BE32-E72D297353CC}">
                <c16:uniqueId val="{00000007-7015-4BA0-A143-6472F51211C2}"/>
              </c:ext>
            </c:extLst>
          </c:dPt>
          <c:dPt>
            <c:idx val="4"/>
            <c:invertIfNegative val="0"/>
            <c:bubble3D val="0"/>
            <c:spPr>
              <a:pattFill prst="pct70">
                <a:fgClr>
                  <a:schemeClr val="accent6">
                    <a:lumMod val="50000"/>
                  </a:schemeClr>
                </a:fgClr>
                <a:bgClr>
                  <a:schemeClr val="bg1"/>
                </a:bgClr>
              </a:pattFill>
              <a:ln>
                <a:noFill/>
              </a:ln>
              <a:effectLst/>
            </c:spPr>
            <c:extLst>
              <c:ext xmlns:c16="http://schemas.microsoft.com/office/drawing/2014/chart" uri="{C3380CC4-5D6E-409C-BE32-E72D297353CC}">
                <c16:uniqueId val="{00000009-7015-4BA0-A143-6472F51211C2}"/>
              </c:ext>
            </c:extLst>
          </c:dPt>
          <c:dPt>
            <c:idx val="5"/>
            <c:invertIfNegative val="0"/>
            <c:bubble3D val="0"/>
            <c:spPr>
              <a:pattFill prst="pct70">
                <a:fgClr>
                  <a:schemeClr val="accent6">
                    <a:lumMod val="50000"/>
                  </a:schemeClr>
                </a:fgClr>
                <a:bgClr>
                  <a:schemeClr val="bg1"/>
                </a:bgClr>
              </a:pattFill>
              <a:ln>
                <a:noFill/>
              </a:ln>
              <a:effectLst/>
            </c:spPr>
            <c:extLst>
              <c:ext xmlns:c16="http://schemas.microsoft.com/office/drawing/2014/chart" uri="{C3380CC4-5D6E-409C-BE32-E72D297353CC}">
                <c16:uniqueId val="{0000000B-7015-4BA0-A143-6472F51211C2}"/>
              </c:ext>
            </c:extLst>
          </c:dPt>
          <c:dPt>
            <c:idx val="6"/>
            <c:invertIfNegative val="0"/>
            <c:bubble3D val="0"/>
            <c:spPr>
              <a:pattFill prst="pct70">
                <a:fgClr>
                  <a:schemeClr val="accent6">
                    <a:lumMod val="50000"/>
                  </a:schemeClr>
                </a:fgClr>
                <a:bgClr>
                  <a:schemeClr val="bg1"/>
                </a:bgClr>
              </a:pattFill>
              <a:ln>
                <a:noFill/>
              </a:ln>
              <a:effectLst/>
            </c:spPr>
            <c:extLst>
              <c:ext xmlns:c16="http://schemas.microsoft.com/office/drawing/2014/chart" uri="{C3380CC4-5D6E-409C-BE32-E72D297353CC}">
                <c16:uniqueId val="{0000000D-7015-4BA0-A143-6472F51211C2}"/>
              </c:ext>
            </c:extLst>
          </c:dPt>
          <c:dPt>
            <c:idx val="7"/>
            <c:invertIfNegative val="0"/>
            <c:bubble3D val="0"/>
            <c:spPr>
              <a:pattFill prst="pct70">
                <a:fgClr>
                  <a:schemeClr val="accent6">
                    <a:lumMod val="50000"/>
                  </a:schemeClr>
                </a:fgClr>
                <a:bgClr>
                  <a:schemeClr val="bg1"/>
                </a:bgClr>
              </a:pattFill>
              <a:ln>
                <a:noFill/>
              </a:ln>
              <a:effectLst/>
            </c:spPr>
            <c:extLst>
              <c:ext xmlns:c16="http://schemas.microsoft.com/office/drawing/2014/chart" uri="{C3380CC4-5D6E-409C-BE32-E72D297353CC}">
                <c16:uniqueId val="{0000000F-7015-4BA0-A143-6472F51211C2}"/>
              </c:ext>
            </c:extLst>
          </c:dPt>
          <c:dPt>
            <c:idx val="8"/>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11-7015-4BA0-A143-6472F51211C2}"/>
              </c:ext>
            </c:extLst>
          </c:dPt>
          <c:dPt>
            <c:idx val="9"/>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13-7015-4BA0-A143-6472F51211C2}"/>
              </c:ext>
            </c:extLst>
          </c:dPt>
          <c:dPt>
            <c:idx val="10"/>
            <c:invertIfNegative val="0"/>
            <c:bubble3D val="0"/>
            <c:spPr>
              <a:solidFill>
                <a:schemeClr val="accent6">
                  <a:lumMod val="40000"/>
                  <a:lumOff val="60000"/>
                </a:schemeClr>
              </a:solidFill>
              <a:ln>
                <a:noFill/>
              </a:ln>
              <a:effectLst/>
            </c:spPr>
            <c:extLst>
              <c:ext xmlns:c16="http://schemas.microsoft.com/office/drawing/2014/chart" uri="{C3380CC4-5D6E-409C-BE32-E72D297353CC}">
                <c16:uniqueId val="{00000015-7015-4BA0-A143-6472F51211C2}"/>
              </c:ext>
            </c:extLst>
          </c:dPt>
          <c:dPt>
            <c:idx val="11"/>
            <c:invertIfNegative val="0"/>
            <c:bubble3D val="0"/>
            <c:spPr>
              <a:solidFill>
                <a:schemeClr val="accent6">
                  <a:lumMod val="40000"/>
                  <a:lumOff val="60000"/>
                </a:schemeClr>
              </a:solidFill>
              <a:ln>
                <a:noFill/>
              </a:ln>
              <a:effectLst/>
            </c:spPr>
            <c:extLst>
              <c:ext xmlns:c16="http://schemas.microsoft.com/office/drawing/2014/chart" uri="{C3380CC4-5D6E-409C-BE32-E72D297353CC}">
                <c16:uniqueId val="{00000017-7015-4BA0-A143-6472F51211C2}"/>
              </c:ext>
            </c:extLst>
          </c:dPt>
          <c:dPt>
            <c:idx val="12"/>
            <c:invertIfNegative val="0"/>
            <c:bubble3D val="0"/>
            <c:spPr>
              <a:solidFill>
                <a:schemeClr val="accent6">
                  <a:lumMod val="40000"/>
                  <a:lumOff val="60000"/>
                </a:schemeClr>
              </a:solidFill>
              <a:ln>
                <a:noFill/>
              </a:ln>
              <a:effectLst/>
            </c:spPr>
            <c:extLst>
              <c:ext xmlns:c16="http://schemas.microsoft.com/office/drawing/2014/chart" uri="{C3380CC4-5D6E-409C-BE32-E72D297353CC}">
                <c16:uniqueId val="{00000019-7015-4BA0-A143-6472F51211C2}"/>
              </c:ext>
            </c:extLst>
          </c:dPt>
          <c:dPt>
            <c:idx val="13"/>
            <c:invertIfNegative val="0"/>
            <c:bubble3D val="0"/>
            <c:spPr>
              <a:solidFill>
                <a:schemeClr val="accent6">
                  <a:lumMod val="20000"/>
                  <a:lumOff val="80000"/>
                </a:schemeClr>
              </a:solidFill>
              <a:ln>
                <a:noFill/>
              </a:ln>
              <a:effectLst/>
            </c:spPr>
            <c:extLst>
              <c:ext xmlns:c16="http://schemas.microsoft.com/office/drawing/2014/chart" uri="{C3380CC4-5D6E-409C-BE32-E72D297353CC}">
                <c16:uniqueId val="{0000001B-7015-4BA0-A143-6472F51211C2}"/>
              </c:ext>
            </c:extLst>
          </c:dPt>
          <c:dPt>
            <c:idx val="14"/>
            <c:invertIfNegative val="0"/>
            <c:bubble3D val="0"/>
            <c:spPr>
              <a:solidFill>
                <a:schemeClr val="bg1">
                  <a:lumMod val="85000"/>
                </a:schemeClr>
              </a:solidFill>
              <a:ln>
                <a:noFill/>
              </a:ln>
              <a:effectLst/>
            </c:spPr>
            <c:extLst>
              <c:ext xmlns:c16="http://schemas.microsoft.com/office/drawing/2014/chart" uri="{C3380CC4-5D6E-409C-BE32-E72D297353CC}">
                <c16:uniqueId val="{0000001D-7015-4BA0-A143-6472F51211C2}"/>
              </c:ext>
            </c:extLst>
          </c:dPt>
          <c:dPt>
            <c:idx val="15"/>
            <c:invertIfNegative val="0"/>
            <c:bubble3D val="0"/>
            <c:spPr>
              <a:solidFill>
                <a:schemeClr val="bg1">
                  <a:lumMod val="85000"/>
                </a:schemeClr>
              </a:solidFill>
              <a:ln>
                <a:noFill/>
              </a:ln>
              <a:effectLst/>
            </c:spPr>
            <c:extLst>
              <c:ext xmlns:c16="http://schemas.microsoft.com/office/drawing/2014/chart" uri="{C3380CC4-5D6E-409C-BE32-E72D297353CC}">
                <c16:uniqueId val="{0000001F-7015-4BA0-A143-6472F51211C2}"/>
              </c:ext>
            </c:extLst>
          </c:dPt>
          <c:dPt>
            <c:idx val="16"/>
            <c:invertIfNegative val="0"/>
            <c:bubble3D val="0"/>
            <c:spPr>
              <a:solidFill>
                <a:schemeClr val="bg1">
                  <a:lumMod val="85000"/>
                </a:schemeClr>
              </a:solidFill>
              <a:ln>
                <a:noFill/>
              </a:ln>
              <a:effectLst/>
            </c:spPr>
            <c:extLst>
              <c:ext xmlns:c16="http://schemas.microsoft.com/office/drawing/2014/chart" uri="{C3380CC4-5D6E-409C-BE32-E72D297353CC}">
                <c16:uniqueId val="{00000021-7015-4BA0-A143-6472F51211C2}"/>
              </c:ext>
            </c:extLst>
          </c:dPt>
          <c:dPt>
            <c:idx val="17"/>
            <c:invertIfNegative val="0"/>
            <c:bubble3D val="0"/>
            <c:spPr>
              <a:solidFill>
                <a:schemeClr val="bg1">
                  <a:lumMod val="85000"/>
                </a:schemeClr>
              </a:solidFill>
              <a:ln>
                <a:noFill/>
              </a:ln>
              <a:effectLst/>
            </c:spPr>
            <c:extLst>
              <c:ext xmlns:c16="http://schemas.microsoft.com/office/drawing/2014/chart" uri="{C3380CC4-5D6E-409C-BE32-E72D297353CC}">
                <c16:uniqueId val="{00000023-7015-4BA0-A143-6472F51211C2}"/>
              </c:ext>
            </c:extLst>
          </c:dPt>
          <c:dPt>
            <c:idx val="18"/>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25-7015-4BA0-A143-6472F51211C2}"/>
              </c:ext>
            </c:extLst>
          </c:dPt>
          <c:dPt>
            <c:idx val="19"/>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27-7015-4BA0-A143-6472F51211C2}"/>
              </c:ext>
            </c:extLst>
          </c:dPt>
          <c:dPt>
            <c:idx val="20"/>
            <c:invertIfNegative val="0"/>
            <c:bubble3D val="0"/>
            <c:spPr>
              <a:solidFill>
                <a:schemeClr val="accent2">
                  <a:lumMod val="75000"/>
                </a:schemeClr>
              </a:solidFill>
              <a:ln>
                <a:noFill/>
              </a:ln>
              <a:effectLst/>
            </c:spPr>
            <c:extLst>
              <c:ext xmlns:c16="http://schemas.microsoft.com/office/drawing/2014/chart" uri="{C3380CC4-5D6E-409C-BE32-E72D297353CC}">
                <c16:uniqueId val="{00000029-7015-4BA0-A143-6472F51211C2}"/>
              </c:ext>
            </c:extLst>
          </c:dPt>
          <c:dPt>
            <c:idx val="21"/>
            <c:invertIfNegative val="0"/>
            <c:bubble3D val="0"/>
            <c:spPr>
              <a:solidFill>
                <a:schemeClr val="accent2">
                  <a:lumMod val="75000"/>
                </a:schemeClr>
              </a:solidFill>
              <a:ln>
                <a:noFill/>
              </a:ln>
              <a:effectLst/>
            </c:spPr>
            <c:extLst>
              <c:ext xmlns:c16="http://schemas.microsoft.com/office/drawing/2014/chart" uri="{C3380CC4-5D6E-409C-BE32-E72D297353CC}">
                <c16:uniqueId val="{0000002B-7015-4BA0-A143-6472F51211C2}"/>
              </c:ext>
            </c:extLst>
          </c:dPt>
          <c:dPt>
            <c:idx val="22"/>
            <c:invertIfNegative val="0"/>
            <c:bubble3D val="0"/>
            <c:spPr>
              <a:pattFill prst="pct70">
                <a:fgClr>
                  <a:schemeClr val="accent2">
                    <a:lumMod val="50000"/>
                  </a:schemeClr>
                </a:fgClr>
                <a:bgClr>
                  <a:schemeClr val="bg1"/>
                </a:bgClr>
              </a:pattFill>
              <a:ln>
                <a:noFill/>
              </a:ln>
              <a:effectLst/>
            </c:spPr>
            <c:extLst>
              <c:ext xmlns:c16="http://schemas.microsoft.com/office/drawing/2014/chart" uri="{C3380CC4-5D6E-409C-BE32-E72D297353CC}">
                <c16:uniqueId val="{0000002D-7015-4BA0-A143-6472F51211C2}"/>
              </c:ext>
            </c:extLst>
          </c:dPt>
          <c:dPt>
            <c:idx val="23"/>
            <c:invertIfNegative val="0"/>
            <c:bubble3D val="0"/>
            <c:spPr>
              <a:pattFill prst="pct70">
                <a:fgClr>
                  <a:schemeClr val="accent2">
                    <a:lumMod val="50000"/>
                  </a:schemeClr>
                </a:fgClr>
                <a:bgClr>
                  <a:schemeClr val="bg1"/>
                </a:bgClr>
              </a:pattFill>
              <a:ln>
                <a:noFill/>
              </a:ln>
              <a:effectLst/>
            </c:spPr>
            <c:extLst>
              <c:ext xmlns:c16="http://schemas.microsoft.com/office/drawing/2014/chart" uri="{C3380CC4-5D6E-409C-BE32-E72D297353CC}">
                <c16:uniqueId val="{0000002F-7015-4BA0-A143-6472F51211C2}"/>
              </c:ext>
            </c:extLst>
          </c:dPt>
          <c:dPt>
            <c:idx val="24"/>
            <c:invertIfNegative val="0"/>
            <c:bubble3D val="0"/>
            <c:spPr>
              <a:pattFill prst="pct70">
                <a:fgClr>
                  <a:schemeClr val="accent2">
                    <a:lumMod val="50000"/>
                  </a:schemeClr>
                </a:fgClr>
                <a:bgClr>
                  <a:schemeClr val="bg1"/>
                </a:bgClr>
              </a:pattFill>
              <a:ln>
                <a:noFill/>
              </a:ln>
              <a:effectLst/>
            </c:spPr>
            <c:extLst>
              <c:ext xmlns:c16="http://schemas.microsoft.com/office/drawing/2014/chart" uri="{C3380CC4-5D6E-409C-BE32-E72D297353CC}">
                <c16:uniqueId val="{00000031-7015-4BA0-A143-6472F51211C2}"/>
              </c:ext>
            </c:extLst>
          </c:dPt>
          <c:dPt>
            <c:idx val="25"/>
            <c:invertIfNegative val="0"/>
            <c:bubble3D val="0"/>
            <c:spPr>
              <a:pattFill prst="pct70">
                <a:fgClr>
                  <a:schemeClr val="accent2">
                    <a:lumMod val="50000"/>
                  </a:schemeClr>
                </a:fgClr>
                <a:bgClr>
                  <a:schemeClr val="bg1"/>
                </a:bgClr>
              </a:pattFill>
              <a:ln>
                <a:noFill/>
              </a:ln>
              <a:effectLst/>
            </c:spPr>
            <c:extLst>
              <c:ext xmlns:c16="http://schemas.microsoft.com/office/drawing/2014/chart" uri="{C3380CC4-5D6E-409C-BE32-E72D297353CC}">
                <c16:uniqueId val="{00000033-7015-4BA0-A143-6472F51211C2}"/>
              </c:ext>
            </c:extLst>
          </c:dPt>
          <c:dPt>
            <c:idx val="26"/>
            <c:invertIfNegative val="0"/>
            <c:bubble3D val="0"/>
            <c:spPr>
              <a:pattFill prst="pct70">
                <a:fgClr>
                  <a:schemeClr val="accent2">
                    <a:lumMod val="50000"/>
                  </a:schemeClr>
                </a:fgClr>
                <a:bgClr>
                  <a:schemeClr val="bg1"/>
                </a:bgClr>
              </a:pattFill>
              <a:ln>
                <a:noFill/>
              </a:ln>
              <a:effectLst/>
            </c:spPr>
            <c:extLst>
              <c:ext xmlns:c16="http://schemas.microsoft.com/office/drawing/2014/chart" uri="{C3380CC4-5D6E-409C-BE32-E72D297353CC}">
                <c16:uniqueId val="{00000035-7015-4BA0-A143-6472F51211C2}"/>
              </c:ext>
            </c:extLst>
          </c:dPt>
          <c:dPt>
            <c:idx val="27"/>
            <c:invertIfNegative val="0"/>
            <c:bubble3D val="0"/>
            <c:spPr>
              <a:pattFill prst="pct70">
                <a:fgClr>
                  <a:schemeClr val="accent2">
                    <a:lumMod val="50000"/>
                  </a:schemeClr>
                </a:fgClr>
                <a:bgClr>
                  <a:schemeClr val="bg1"/>
                </a:bgClr>
              </a:pattFill>
              <a:ln>
                <a:noFill/>
              </a:ln>
              <a:effectLst/>
            </c:spPr>
            <c:extLst>
              <c:ext xmlns:c16="http://schemas.microsoft.com/office/drawing/2014/chart" uri="{C3380CC4-5D6E-409C-BE32-E72D297353CC}">
                <c16:uniqueId val="{00000037-7015-4BA0-A143-6472F51211C2}"/>
              </c:ext>
            </c:extLst>
          </c:dPt>
          <c:cat>
            <c:strRef>
              <c:f>Sheet1!$A$2:$A$29</c:f>
              <c:strCache>
                <c:ptCount val="28"/>
                <c:pt idx="0">
                  <c:v>Having lots of lists is not a problem, I just pick the ones I want</c:v>
                </c:pt>
                <c:pt idx="1">
                  <c:v>Satisfy as many baggers as possible, even if it means adding lists for which demand is low</c:v>
                </c:pt>
                <c:pt idx="2">
                  <c:v>The DoBIH should add lists based on demand,irrespective of their merits</c:v>
                </c:pt>
                <c:pt idx="3">
                  <c:v>Lists fulfilling a topographical function e.g. Subsimms deserve inclusion even if few people bag them</c:v>
                </c:pt>
                <c:pt idx="4">
                  <c:v>A historically important list deserves to be in the database even if nobody is bagging it</c:v>
                </c:pt>
                <c:pt idx="5">
                  <c:v>I support the efforts of surveyors to obtain accurate data on our hills</c:v>
                </c:pt>
                <c:pt idx="6">
                  <c:v>A hill’s name is an important part of its data</c:v>
                </c:pt>
                <c:pt idx="7">
                  <c:v>There is scope for more regional lists</c:v>
                </c:pt>
                <c:pt idx="8">
                  <c:v>I like traditional lists such as Munros or Wainwrights</c:v>
                </c:pt>
                <c:pt idx="9">
                  <c:v>The DoBIH should include locally known hill names that don’t appear on OS maps</c:v>
                </c:pt>
                <c:pt idx="10">
                  <c:v>The quality of hill data is important to me</c:v>
                </c:pt>
                <c:pt idx="11">
                  <c:v>The DoBIH is my main source of information on hills</c:v>
                </c:pt>
                <c:pt idx="12">
                  <c:v>Separation by distance is a valid criterion for a list</c:v>
                </c:pt>
                <c:pt idx="13">
                  <c:v>The DoBIH influences my bagging activity</c:v>
                </c:pt>
                <c:pt idx="14">
                  <c:v>Hill lists are not just for baggers, they have a topographical function</c:v>
                </c:pt>
                <c:pt idx="15">
                  <c:v>I prefer metric lists</c:v>
                </c:pt>
                <c:pt idx="16">
                  <c:v>Notability and popularity should be the criteria for inclusion of a list in the DoBIH</c:v>
                </c:pt>
                <c:pt idx="17">
                  <c:v>I prefer lists based on prominence (drop, relative height)</c:v>
                </c:pt>
                <c:pt idx="18">
                  <c:v>The DoBIH should seek to influence baggers’ objectives through the lists it offers</c:v>
                </c:pt>
                <c:pt idx="19">
                  <c:v>Detailed hill data that doesn’t relate to summit location and height is of little interest to me</c:v>
                </c:pt>
                <c:pt idx="20">
                  <c:v>I dislike lists lacking objective qualification criteria</c:v>
                </c:pt>
                <c:pt idx="21">
                  <c:v>Be more circumspect about adding lists that create new hills in the DoBIH than lists that don't</c:v>
                </c:pt>
                <c:pt idx="22">
                  <c:v>Time to call a halt to more Lake District lists</c:v>
                </c:pt>
                <c:pt idx="23">
                  <c:v>There should be no new hill lists based on guidebooks</c:v>
                </c:pt>
                <c:pt idx="24">
                  <c:v>The proliferation of lists with different height and drop criteria is confusing</c:v>
                </c:pt>
                <c:pt idx="25">
                  <c:v>The DoBIH has too many lists</c:v>
                </c:pt>
                <c:pt idx="26">
                  <c:v>There is no need for any more hill lists</c:v>
                </c:pt>
                <c:pt idx="27">
                  <c:v>A list whose popularity has declined to an insignificant level should be removed from DoBIH</c:v>
                </c:pt>
              </c:strCache>
            </c:strRef>
          </c:cat>
          <c:val>
            <c:numRef>
              <c:f>Sheet1!$B$2:$B$29</c:f>
              <c:numCache>
                <c:formatCode>0.00</c:formatCode>
                <c:ptCount val="28"/>
                <c:pt idx="0">
                  <c:v>2</c:v>
                </c:pt>
                <c:pt idx="1">
                  <c:v>1.9090909090909092</c:v>
                </c:pt>
                <c:pt idx="2">
                  <c:v>1.8181818181818181</c:v>
                </c:pt>
                <c:pt idx="3">
                  <c:v>1.8181818181818181</c:v>
                </c:pt>
                <c:pt idx="4">
                  <c:v>1.8181818181818181</c:v>
                </c:pt>
                <c:pt idx="5">
                  <c:v>1.7272727272727273</c:v>
                </c:pt>
                <c:pt idx="6">
                  <c:v>1.7272727272727273</c:v>
                </c:pt>
                <c:pt idx="7">
                  <c:v>1.5</c:v>
                </c:pt>
                <c:pt idx="8">
                  <c:v>1.1818181818181819</c:v>
                </c:pt>
                <c:pt idx="9">
                  <c:v>1</c:v>
                </c:pt>
                <c:pt idx="10">
                  <c:v>0.90909090909090906</c:v>
                </c:pt>
                <c:pt idx="11">
                  <c:v>0.81818181818181823</c:v>
                </c:pt>
                <c:pt idx="12">
                  <c:v>0.81818181818181823</c:v>
                </c:pt>
                <c:pt idx="13">
                  <c:v>0.54545454545454541</c:v>
                </c:pt>
                <c:pt idx="14">
                  <c:v>0.36363636363636365</c:v>
                </c:pt>
                <c:pt idx="15">
                  <c:v>0.2</c:v>
                </c:pt>
                <c:pt idx="16">
                  <c:v>-9.0909090909090912E-2</c:v>
                </c:pt>
                <c:pt idx="17">
                  <c:v>-0.27272727272727271</c:v>
                </c:pt>
                <c:pt idx="18">
                  <c:v>-1.0909090909090908</c:v>
                </c:pt>
                <c:pt idx="19">
                  <c:v>-1.1818181818181819</c:v>
                </c:pt>
                <c:pt idx="20">
                  <c:v>-1.3636363636363635</c:v>
                </c:pt>
                <c:pt idx="21">
                  <c:v>-1.3636363636363635</c:v>
                </c:pt>
                <c:pt idx="22">
                  <c:v>-1.5454545454545454</c:v>
                </c:pt>
                <c:pt idx="23">
                  <c:v>-1.5454545454545454</c:v>
                </c:pt>
                <c:pt idx="24">
                  <c:v>-1.5454545454545454</c:v>
                </c:pt>
                <c:pt idx="25">
                  <c:v>-1.8181818181818181</c:v>
                </c:pt>
                <c:pt idx="26">
                  <c:v>-1.9090909090909092</c:v>
                </c:pt>
                <c:pt idx="27">
                  <c:v>-2</c:v>
                </c:pt>
              </c:numCache>
            </c:numRef>
          </c:val>
          <c:extLst>
            <c:ext xmlns:c16="http://schemas.microsoft.com/office/drawing/2014/chart" uri="{C3380CC4-5D6E-409C-BE32-E72D297353CC}">
              <c16:uniqueId val="{00000038-7015-4BA0-A143-6472F51211C2}"/>
            </c:ext>
          </c:extLst>
        </c:ser>
        <c:dLbls>
          <c:showLegendKey val="0"/>
          <c:showVal val="0"/>
          <c:showCatName val="0"/>
          <c:showSerName val="0"/>
          <c:showPercent val="0"/>
          <c:showBubbleSize val="0"/>
        </c:dLbls>
        <c:gapWidth val="80"/>
        <c:axId val="666851064"/>
        <c:axId val="666855000"/>
      </c:barChart>
      <c:catAx>
        <c:axId val="666851064"/>
        <c:scaling>
          <c:orientation val="maxMin"/>
        </c:scaling>
        <c:delete val="0"/>
        <c:axPos val="l"/>
        <c:numFmt formatCode="General" sourceLinked="1"/>
        <c:majorTickMark val="none"/>
        <c:minorTickMark val="none"/>
        <c:tickLblPos val="low"/>
        <c:spPr>
          <a:solidFill>
            <a:schemeClr val="bg1"/>
          </a:solidFill>
          <a:ln w="9525" cap="flat" cmpd="sng" algn="ctr">
            <a:solidFill>
              <a:schemeClr val="tx1">
                <a:lumMod val="15000"/>
                <a:lumOff val="85000"/>
              </a:schemeClr>
            </a:solidFill>
            <a:round/>
          </a:ln>
          <a:effectLst/>
        </c:spPr>
        <c:txPr>
          <a:bodyPr rot="-60000000" spcFirstLastPara="1" vertOverflow="ellipsis" vert="horz" wrap="square" anchor="ctr" anchorCtr="0"/>
          <a:lstStyle/>
          <a:p>
            <a:pPr>
              <a:defRPr sz="1200" b="0" i="0" u="none" strike="noStrike" kern="1200" baseline="0">
                <a:solidFill>
                  <a:schemeClr val="tx1">
                    <a:lumMod val="65000"/>
                    <a:lumOff val="35000"/>
                  </a:schemeClr>
                </a:solidFill>
                <a:latin typeface="+mn-lt"/>
                <a:ea typeface="Verdana" panose="020B0604030504040204" pitchFamily="34" charset="0"/>
                <a:cs typeface="Arial" panose="020B0604020202020204" pitchFamily="34" charset="0"/>
              </a:defRPr>
            </a:pPr>
            <a:endParaRPr lang="en-US"/>
          </a:p>
        </c:txPr>
        <c:crossAx val="666855000"/>
        <c:crossesAt val="0"/>
        <c:auto val="1"/>
        <c:lblAlgn val="ctr"/>
        <c:lblOffset val="500"/>
        <c:tickLblSkip val="1"/>
        <c:noMultiLvlLbl val="0"/>
      </c:catAx>
      <c:valAx>
        <c:axId val="666855000"/>
        <c:scaling>
          <c:orientation val="minMax"/>
          <c:max val="2"/>
          <c:min val="-2"/>
        </c:scaling>
        <c:delete val="0"/>
        <c:axPos val="t"/>
        <c:majorGridlines>
          <c:spPr>
            <a:ln w="9525" cap="flat" cmpd="sng" algn="ctr">
              <a:solidFill>
                <a:schemeClr val="bg1">
                  <a:lumMod val="95000"/>
                  <a:alpha val="10000"/>
                </a:schemeClr>
              </a:solidFill>
              <a:round/>
            </a:ln>
            <a:effectLst/>
          </c:spPr>
        </c:majorGridlines>
        <c:numFmt formatCode="General" sourceLinked="0"/>
        <c:majorTickMark val="none"/>
        <c:minorTickMark val="none"/>
        <c:tickLblPos val="nextTo"/>
        <c:spPr>
          <a:noFill/>
          <a:ln>
            <a:solidFill>
              <a:schemeClr val="accent1"/>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6851064"/>
        <c:crosses val="autoZero"/>
        <c:crossBetween val="between"/>
      </c:valAx>
      <c:spPr>
        <a:gradFill flip="none" rotWithShape="1">
          <a:gsLst>
            <a:gs pos="0">
              <a:schemeClr val="tx1">
                <a:lumMod val="75000"/>
                <a:lumOff val="25000"/>
              </a:schemeClr>
            </a:gs>
            <a:gs pos="50000">
              <a:schemeClr val="tx1">
                <a:lumMod val="65000"/>
                <a:lumOff val="35000"/>
              </a:schemeClr>
            </a:gs>
            <a:gs pos="100000">
              <a:schemeClr val="tx1">
                <a:lumMod val="75000"/>
                <a:lumOff val="25000"/>
              </a:schemeClr>
            </a:gs>
          </a:gsLst>
          <a:path path="circle">
            <a:fillToRect l="100000" t="100000"/>
          </a:path>
          <a:tileRect r="-100000" b="-100000"/>
        </a:gra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1689394803910379"/>
          <c:y val="4.563622140075034E-2"/>
          <c:w val="0.58310605196089615"/>
          <c:h val="0.92844885052088788"/>
        </c:manualLayout>
      </c:layout>
      <c:barChart>
        <c:barDir val="bar"/>
        <c:grouping val="clustered"/>
        <c:varyColors val="0"/>
        <c:ser>
          <c:idx val="0"/>
          <c:order val="0"/>
          <c:tx>
            <c:strRef>
              <c:f>Sheet1!$B$1</c:f>
              <c:strCache>
                <c:ptCount val="1"/>
                <c:pt idx="0">
                  <c:v>bagging</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Sheet1!$A$2:$A$33</c:f>
              <c:strCache>
                <c:ptCount val="32"/>
                <c:pt idx="0">
                  <c:v>Marilyns</c:v>
                </c:pt>
                <c:pt idx="1">
                  <c:v>Humps</c:v>
                </c:pt>
                <c:pt idx="2">
                  <c:v>Tumps</c:v>
                </c:pt>
                <c:pt idx="3">
                  <c:v>Simms</c:v>
                </c:pt>
                <c:pt idx="4">
                  <c:v>Dodds</c:v>
                </c:pt>
                <c:pt idx="5">
                  <c:v>Munros</c:v>
                </c:pt>
                <c:pt idx="6">
                  <c:v>Corbetts</c:v>
                </c:pt>
                <c:pt idx="7">
                  <c:v>Grahams</c:v>
                </c:pt>
                <c:pt idx="8">
                  <c:v>Donalds</c:v>
                </c:pt>
                <c:pt idx="9">
                  <c:v>Hewitts</c:v>
                </c:pt>
                <c:pt idx="10">
                  <c:v>Nuttalls</c:v>
                </c:pt>
                <c:pt idx="11">
                  <c:v>Deweys</c:v>
                </c:pt>
                <c:pt idx="12">
                  <c:v>Donald Deweys</c:v>
                </c:pt>
                <c:pt idx="13">
                  <c:v>Highland Fives</c:v>
                </c:pt>
                <c:pt idx="14">
                  <c:v>Wainwrights</c:v>
                </c:pt>
                <c:pt idx="15">
                  <c:v>Birketts</c:v>
                </c:pt>
                <c:pt idx="16">
                  <c:v>Synges</c:v>
                </c:pt>
                <c:pt idx="17">
                  <c:v>Fellrangers</c:v>
                </c:pt>
                <c:pt idx="18">
                  <c:v>County Tops</c:v>
                </c:pt>
                <c:pt idx="19">
                  <c:v>SIBs</c:v>
                </c:pt>
                <c:pt idx="20">
                  <c:v>Submarilyns</c:v>
                </c:pt>
                <c:pt idx="21">
                  <c:v>Subhumps</c:v>
                </c:pt>
                <c:pt idx="22">
                  <c:v>Subsimms</c:v>
                </c:pt>
                <c:pt idx="23">
                  <c:v>Subdodds</c:v>
                </c:pt>
                <c:pt idx="24">
                  <c:v>Murdos</c:v>
                </c:pt>
                <c:pt idx="25">
                  <c:v>Corbett Tops</c:v>
                </c:pt>
                <c:pt idx="26">
                  <c:v>Graham Tops</c:v>
                </c:pt>
                <c:pt idx="27">
                  <c:v>New Donalds</c:v>
                </c:pt>
                <c:pt idx="28">
                  <c:v>Buxton &amp; Lewis</c:v>
                </c:pt>
                <c:pt idx="29">
                  <c:v>Bridge</c:v>
                </c:pt>
                <c:pt idx="30">
                  <c:v>Trail 100</c:v>
                </c:pt>
                <c:pt idx="31">
                  <c:v>Irish lists</c:v>
                </c:pt>
              </c:strCache>
            </c:strRef>
          </c:cat>
          <c:val>
            <c:numRef>
              <c:f>Sheet1!$B$2:$B$33</c:f>
              <c:numCache>
                <c:formatCode>0%</c:formatCode>
                <c:ptCount val="32"/>
                <c:pt idx="0">
                  <c:v>0.81818181818000002</c:v>
                </c:pt>
                <c:pt idx="1">
                  <c:v>0.90909090909000001</c:v>
                </c:pt>
                <c:pt idx="2">
                  <c:v>0.90909090909000001</c:v>
                </c:pt>
                <c:pt idx="3">
                  <c:v>0.90909090909000001</c:v>
                </c:pt>
                <c:pt idx="4">
                  <c:v>0.72727272727000003</c:v>
                </c:pt>
                <c:pt idx="5">
                  <c:v>0.81818181818000002</c:v>
                </c:pt>
                <c:pt idx="6">
                  <c:v>0.63636363636000004</c:v>
                </c:pt>
                <c:pt idx="7">
                  <c:v>0.63636363636000004</c:v>
                </c:pt>
                <c:pt idx="8">
                  <c:v>0.63636363636000004</c:v>
                </c:pt>
                <c:pt idx="9">
                  <c:v>0.81818181818000002</c:v>
                </c:pt>
                <c:pt idx="10">
                  <c:v>0.81818181818000002</c:v>
                </c:pt>
                <c:pt idx="11">
                  <c:v>0.90909090909000001</c:v>
                </c:pt>
                <c:pt idx="12">
                  <c:v>0.72727272727000003</c:v>
                </c:pt>
                <c:pt idx="13">
                  <c:v>0.54545454545000005</c:v>
                </c:pt>
                <c:pt idx="14">
                  <c:v>0.90909090909000001</c:v>
                </c:pt>
                <c:pt idx="15">
                  <c:v>0.81818181818000002</c:v>
                </c:pt>
                <c:pt idx="16">
                  <c:v>0.63636363636000004</c:v>
                </c:pt>
                <c:pt idx="17">
                  <c:v>0.81818181818000002</c:v>
                </c:pt>
                <c:pt idx="18">
                  <c:v>0.72727272727000003</c:v>
                </c:pt>
                <c:pt idx="19">
                  <c:v>0.54545454545000005</c:v>
                </c:pt>
                <c:pt idx="20">
                  <c:v>0.72727272727000003</c:v>
                </c:pt>
                <c:pt idx="21">
                  <c:v>0.63636363636000004</c:v>
                </c:pt>
                <c:pt idx="22">
                  <c:v>0.81818181818000002</c:v>
                </c:pt>
                <c:pt idx="23">
                  <c:v>0.54545454545000005</c:v>
                </c:pt>
                <c:pt idx="24">
                  <c:v>0.54545454545000005</c:v>
                </c:pt>
                <c:pt idx="25">
                  <c:v>0.54545454545000005</c:v>
                </c:pt>
                <c:pt idx="26">
                  <c:v>0.54545454545000005</c:v>
                </c:pt>
                <c:pt idx="27">
                  <c:v>0.63636363636000004</c:v>
                </c:pt>
                <c:pt idx="28">
                  <c:v>0.72727272727000003</c:v>
                </c:pt>
                <c:pt idx="29">
                  <c:v>0.72727272727000003</c:v>
                </c:pt>
                <c:pt idx="30">
                  <c:v>0.63636363636000004</c:v>
                </c:pt>
                <c:pt idx="31">
                  <c:v>0.63636363636000004</c:v>
                </c:pt>
              </c:numCache>
            </c:numRef>
          </c:val>
          <c:extLst>
            <c:ext xmlns:c16="http://schemas.microsoft.com/office/drawing/2014/chart" uri="{C3380CC4-5D6E-409C-BE32-E72D297353CC}">
              <c16:uniqueId val="{00000000-879D-4760-8E9E-A841CEA835A4}"/>
            </c:ext>
          </c:extLst>
        </c:ser>
        <c:dLbls>
          <c:dLblPos val="inEnd"/>
          <c:showLegendKey val="0"/>
          <c:showVal val="1"/>
          <c:showCatName val="0"/>
          <c:showSerName val="0"/>
          <c:showPercent val="0"/>
          <c:showBubbleSize val="0"/>
        </c:dLbls>
        <c:gapWidth val="50"/>
        <c:overlap val="-2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tickLblSkip val="1"/>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r>
                  <a:rPr lang="en-GB" sz="1100" b="0" i="0" cap="none" dirty="0"/>
                  <a:t>% of respondents bagging</a:t>
                </a:r>
                <a:r>
                  <a:rPr lang="en-GB" sz="1100" b="0" i="0" cap="none" baseline="0" dirty="0"/>
                  <a:t> (or intentionally completed)</a:t>
                </a:r>
                <a:endParaRPr lang="en-GB" sz="1100" b="0" i="0" cap="none" dirty="0"/>
              </a:p>
            </c:rich>
          </c:tx>
          <c:overlay val="0"/>
          <c:spPr>
            <a:noFill/>
            <a:ln>
              <a:noFill/>
            </a:ln>
            <a:effectLst/>
          </c:spPr>
          <c:txPr>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endParaRPr lang="en-US"/>
            </a:p>
          </c:txPr>
        </c:title>
        <c:numFmt formatCode="0%"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r>
              <a:rPr lang="en-US" sz="1800" dirty="0">
                <a:effectLst>
                  <a:outerShdw blurRad="38100" dist="38100" dir="2700000" algn="tl">
                    <a:srgbClr val="000000">
                      <a:alpha val="43137"/>
                    </a:srgbClr>
                  </a:outerShdw>
                </a:effectLst>
              </a:rPr>
              <a:t>GPS Waypoints</a:t>
            </a:r>
          </a:p>
        </c:rich>
      </c:tx>
      <c:overlay val="0"/>
      <c:spPr>
        <a:noFill/>
        <a:ln>
          <a:noFill/>
        </a:ln>
        <a:effectLst/>
      </c:spPr>
      <c:txPr>
        <a:bodyPr rot="0" spcFirstLastPara="1" vertOverflow="ellipsis" vert="horz" wrap="square" anchor="ctr" anchorCtr="1"/>
        <a:lstStyle/>
        <a:p>
          <a:pPr>
            <a:defRPr sz="18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endParaRPr lang="en-US"/>
        </a:p>
      </c:txPr>
    </c:title>
    <c:autoTitleDeleted val="0"/>
    <c:plotArea>
      <c:layout>
        <c:manualLayout>
          <c:layoutTarget val="inner"/>
          <c:xMode val="edge"/>
          <c:yMode val="edge"/>
          <c:x val="0.41689394803910379"/>
          <c:y val="0.22711035185042563"/>
          <c:w val="0.58310605196089615"/>
          <c:h val="0.71855116569075217"/>
        </c:manualLayout>
      </c:layout>
      <c:barChart>
        <c:barDir val="bar"/>
        <c:grouping val="clustered"/>
        <c:varyColors val="0"/>
        <c:ser>
          <c:idx val="0"/>
          <c:order val="0"/>
          <c:tx>
            <c:strRef>
              <c:f>Sheet1!$B$1</c:f>
              <c:strCache>
                <c:ptCount val="1"/>
                <c:pt idx="0">
                  <c:v>Column1</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Download from Hill Bagging website (30)</c:v>
                </c:pt>
                <c:pt idx="1">
                  <c:v>Bernie Hughes' POI file (10)</c:v>
                </c:pt>
                <c:pt idx="2">
                  <c:v>other - DIY, Hill Lists app, etc. (6)</c:v>
                </c:pt>
              </c:strCache>
            </c:strRef>
          </c:cat>
          <c:val>
            <c:numRef>
              <c:f>Sheet1!$B$2:$B$4</c:f>
              <c:numCache>
                <c:formatCode>0%</c:formatCode>
                <c:ptCount val="3"/>
                <c:pt idx="0">
                  <c:v>0.625</c:v>
                </c:pt>
                <c:pt idx="1">
                  <c:v>0.20833333333333337</c:v>
                </c:pt>
                <c:pt idx="2">
                  <c:v>0.1875</c:v>
                </c:pt>
              </c:numCache>
            </c:numRef>
          </c:val>
          <c:extLst>
            <c:ext xmlns:c16="http://schemas.microsoft.com/office/drawing/2014/chart" uri="{C3380CC4-5D6E-409C-BE32-E72D297353CC}">
              <c16:uniqueId val="{00000000-D288-419D-A245-A43F5E41B205}"/>
            </c:ext>
          </c:extLst>
        </c:ser>
        <c:dLbls>
          <c:dLblPos val="inEnd"/>
          <c:showLegendKey val="0"/>
          <c:showVal val="1"/>
          <c:showCatName val="0"/>
          <c:showSerName val="0"/>
          <c:showPercent val="0"/>
          <c:showBubbleSize val="0"/>
        </c:dLbls>
        <c:gapWidth val="50"/>
        <c:overlap val="-2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r>
                  <a:rPr lang="en-GB" sz="1100" b="0" cap="none" dirty="0"/>
                  <a:t>% of GPS waypoint users</a:t>
                </a:r>
              </a:p>
            </c:rich>
          </c:tx>
          <c:overlay val="0"/>
          <c:spPr>
            <a:noFill/>
            <a:ln>
              <a:noFill/>
            </a:ln>
            <a:effectLst/>
          </c:spPr>
          <c:txPr>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endParaRPr lang="en-US"/>
            </a:p>
          </c:txPr>
        </c:title>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latin typeface="+mn-lt"/>
                <a:ea typeface="+mn-ea"/>
                <a:cs typeface="+mn-cs"/>
              </a:defRPr>
            </a:pPr>
            <a:r>
              <a:rPr lang="en-US" sz="1800" dirty="0">
                <a:effectLst/>
              </a:rPr>
              <a:t>Access version</a:t>
            </a:r>
            <a:endParaRPr lang="en-US" sz="1800" dirty="0">
              <a:effectLst>
                <a:outerShdw blurRad="38100" dist="38100" dir="2700000" algn="tl">
                  <a:srgbClr val="000000">
                    <a:alpha val="43137"/>
                  </a:srgbClr>
                </a:outerShdw>
              </a:effectLst>
            </a:endParaRP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latin typeface="+mn-lt"/>
              <a:ea typeface="+mn-ea"/>
              <a:cs typeface="+mn-cs"/>
            </a:defRPr>
          </a:pPr>
          <a:endParaRPr lang="en-US"/>
        </a:p>
      </c:txPr>
    </c:title>
    <c:autoTitleDeleted val="0"/>
    <c:plotArea>
      <c:layout>
        <c:manualLayout>
          <c:layoutTarget val="inner"/>
          <c:xMode val="edge"/>
          <c:yMode val="edge"/>
          <c:x val="0.41689394803910379"/>
          <c:y val="0.22711035185042563"/>
          <c:w val="0.58310605196089615"/>
          <c:h val="0.71855116569075217"/>
        </c:manualLayout>
      </c:layout>
      <c:barChart>
        <c:barDir val="bar"/>
        <c:grouping val="clustered"/>
        <c:varyColors val="0"/>
        <c:ser>
          <c:idx val="0"/>
          <c:order val="0"/>
          <c:tx>
            <c:strRef>
              <c:f>Sheet1!$B$1</c:f>
              <c:strCache>
                <c:ptCount val="1"/>
                <c:pt idx="0">
                  <c:v>Column1</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dLbl>
              <c:idx val="2"/>
              <c:layout>
                <c:manualLayout>
                  <c:x val="-5.4525276731712882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7FB-4241-AD0F-408CC2FADCD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Sheet1!$A$2:$A$5</c:f>
              <c:strCache>
                <c:ptCount val="4"/>
                <c:pt idx="0">
                  <c:v>2007‒2016 (22)</c:v>
                </c:pt>
                <c:pt idx="1">
                  <c:v>2002‒2003 (5)</c:v>
                </c:pt>
                <c:pt idx="2">
                  <c:v>2000 (3)</c:v>
                </c:pt>
                <c:pt idx="3">
                  <c:v>runtime - any version (6)</c:v>
                </c:pt>
              </c:strCache>
            </c:strRef>
          </c:cat>
          <c:val>
            <c:numRef>
              <c:f>Sheet1!$B$2:$B$5</c:f>
              <c:numCache>
                <c:formatCode>0%</c:formatCode>
                <c:ptCount val="4"/>
                <c:pt idx="0">
                  <c:v>0.59459459459459463</c:v>
                </c:pt>
                <c:pt idx="1">
                  <c:v>0.13513513513513514</c:v>
                </c:pt>
                <c:pt idx="2">
                  <c:v>8.1081081081081086E-2</c:v>
                </c:pt>
                <c:pt idx="3">
                  <c:v>0.16216216216216217</c:v>
                </c:pt>
              </c:numCache>
            </c:numRef>
          </c:val>
          <c:extLst>
            <c:ext xmlns:c16="http://schemas.microsoft.com/office/drawing/2014/chart" uri="{C3380CC4-5D6E-409C-BE32-E72D297353CC}">
              <c16:uniqueId val="{00000000-32FC-4411-93E5-47FF306F95A0}"/>
            </c:ext>
          </c:extLst>
        </c:ser>
        <c:dLbls>
          <c:dLblPos val="inEnd"/>
          <c:showLegendKey val="0"/>
          <c:showVal val="1"/>
          <c:showCatName val="0"/>
          <c:showSerName val="0"/>
          <c:showPercent val="0"/>
          <c:showBubbleSize val="0"/>
        </c:dLbls>
        <c:gapWidth val="50"/>
        <c:overlap val="-2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r>
                  <a:rPr lang="en-GB" sz="1100" b="0" cap="none" dirty="0"/>
                  <a:t>% of Access users</a:t>
                </a:r>
              </a:p>
            </c:rich>
          </c:tx>
          <c:overlay val="0"/>
          <c:spPr>
            <a:noFill/>
            <a:ln>
              <a:noFill/>
            </a:ln>
            <a:effectLst/>
          </c:spPr>
          <c:txPr>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endParaRPr lang="en-US"/>
            </a:p>
          </c:txPr>
        </c:title>
        <c:numFmt formatCode="0%"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r>
              <a:rPr lang="en-GB" sz="1400" dirty="0">
                <a:effectLst>
                  <a:outerShdw blurRad="38100" dist="38100" dir="2700000" algn="tl">
                    <a:srgbClr val="000000">
                      <a:alpha val="43137"/>
                    </a:srgbClr>
                  </a:outerShdw>
                </a:effectLst>
              </a:rPr>
              <a:t>How often do you use the database (any format)?</a:t>
            </a:r>
            <a:endParaRPr lang="en-US" sz="1400" dirty="0">
              <a:effectLst>
                <a:outerShdw blurRad="38100" dist="38100" dir="2700000" algn="tl">
                  <a:srgbClr val="000000">
                    <a:alpha val="43137"/>
                  </a:srgbClr>
                </a:outerShdw>
              </a:effectLst>
            </a:endParaRPr>
          </a:p>
        </c:rich>
      </c:tx>
      <c:overlay val="0"/>
      <c:spPr>
        <a:noFill/>
        <a:ln>
          <a:noFill/>
        </a:ln>
        <a:effectLst/>
      </c:spPr>
      <c:txPr>
        <a:bodyPr rot="0" spcFirstLastPara="1" vertOverflow="ellipsis" vert="horz" wrap="square" anchor="ctr" anchorCtr="1"/>
        <a:lstStyle/>
        <a:p>
          <a:pPr>
            <a:defRPr sz="14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endParaRPr lang="en-US"/>
        </a:p>
      </c:txPr>
    </c:title>
    <c:autoTitleDeleted val="0"/>
    <c:plotArea>
      <c:layout>
        <c:manualLayout>
          <c:layoutTarget val="inner"/>
          <c:xMode val="edge"/>
          <c:yMode val="edge"/>
          <c:x val="0.41689394803910379"/>
          <c:y val="0.22711035185042563"/>
          <c:w val="0.58310605196089615"/>
          <c:h val="0.71855116569075217"/>
        </c:manualLayout>
      </c:layout>
      <c:barChart>
        <c:barDir val="bar"/>
        <c:grouping val="clustered"/>
        <c:varyColors val="0"/>
        <c:ser>
          <c:idx val="0"/>
          <c:order val="0"/>
          <c:tx>
            <c:strRef>
              <c:f>Sheet1!$B$1</c:f>
              <c:strCache>
                <c:ptCount val="1"/>
                <c:pt idx="0">
                  <c:v>Column1</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Frequently (257)</c:v>
                </c:pt>
                <c:pt idx="1">
                  <c:v>Occasionally (58)</c:v>
                </c:pt>
                <c:pt idx="2">
                  <c:v>Seldom (13)</c:v>
                </c:pt>
              </c:strCache>
            </c:strRef>
          </c:cat>
          <c:val>
            <c:numRef>
              <c:f>Sheet1!$B$2:$B$4</c:f>
              <c:numCache>
                <c:formatCode>0%</c:formatCode>
                <c:ptCount val="3"/>
                <c:pt idx="0">
                  <c:v>0.78353658536585369</c:v>
                </c:pt>
                <c:pt idx="1">
                  <c:v>0.17682926829268295</c:v>
                </c:pt>
                <c:pt idx="2">
                  <c:v>3.9634146341463415E-2</c:v>
                </c:pt>
              </c:numCache>
            </c:numRef>
          </c:val>
          <c:extLst>
            <c:ext xmlns:c16="http://schemas.microsoft.com/office/drawing/2014/chart" uri="{C3380CC4-5D6E-409C-BE32-E72D297353CC}">
              <c16:uniqueId val="{00000000-A575-49D9-BAE0-895993D5B1E8}"/>
            </c:ext>
          </c:extLst>
        </c:ser>
        <c:dLbls>
          <c:dLblPos val="inEnd"/>
          <c:showLegendKey val="0"/>
          <c:showVal val="1"/>
          <c:showCatName val="0"/>
          <c:showSerName val="0"/>
          <c:showPercent val="0"/>
          <c:showBubbleSize val="0"/>
        </c:dLbls>
        <c:gapWidth val="50"/>
        <c:overlap val="-2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r>
                  <a:rPr lang="en-GB" sz="1100" b="0" i="0" cap="none" dirty="0"/>
                  <a:t>% of respondents</a:t>
                </a:r>
              </a:p>
            </c:rich>
          </c:tx>
          <c:overlay val="0"/>
          <c:spPr>
            <a:noFill/>
            <a:ln>
              <a:noFill/>
            </a:ln>
            <a:effectLst/>
          </c:spPr>
          <c:txPr>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endParaRPr lang="en-US"/>
            </a:p>
          </c:txPr>
        </c:title>
        <c:numFmt formatCode="0%"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r>
              <a:rPr lang="en-GB" sz="1400" dirty="0">
                <a:effectLst>
                  <a:outerShdw blurRad="38100" dist="38100" dir="2700000" algn="tl">
                    <a:srgbClr val="000000">
                      <a:alpha val="43137"/>
                    </a:srgbClr>
                  </a:outerShdw>
                </a:effectLst>
              </a:rPr>
              <a:t>Overall, how well does the DoBIH meet your needs?</a:t>
            </a:r>
            <a:endParaRPr lang="en-US" sz="1400" dirty="0">
              <a:effectLst>
                <a:outerShdw blurRad="38100" dist="38100" dir="2700000" algn="tl">
                  <a:srgbClr val="000000">
                    <a:alpha val="43137"/>
                  </a:srgbClr>
                </a:outerShdw>
              </a:effectLst>
            </a:endParaRPr>
          </a:p>
        </c:rich>
      </c:tx>
      <c:overlay val="0"/>
      <c:spPr>
        <a:noFill/>
        <a:ln>
          <a:noFill/>
        </a:ln>
        <a:effectLst/>
      </c:spPr>
      <c:txPr>
        <a:bodyPr rot="0" spcFirstLastPara="1" vertOverflow="ellipsis" vert="horz" wrap="square" anchor="ctr" anchorCtr="1"/>
        <a:lstStyle/>
        <a:p>
          <a:pPr>
            <a:defRPr sz="14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endParaRPr lang="en-US"/>
        </a:p>
      </c:txPr>
    </c:title>
    <c:autoTitleDeleted val="0"/>
    <c:plotArea>
      <c:layout>
        <c:manualLayout>
          <c:layoutTarget val="inner"/>
          <c:xMode val="edge"/>
          <c:yMode val="edge"/>
          <c:x val="0.41689394803910379"/>
          <c:y val="0.22711035185042563"/>
          <c:w val="0.58310605196089615"/>
          <c:h val="0.71855116569075217"/>
        </c:manualLayout>
      </c:layout>
      <c:barChart>
        <c:barDir val="bar"/>
        <c:grouping val="clustered"/>
        <c:varyColors val="0"/>
        <c:ser>
          <c:idx val="0"/>
          <c:order val="0"/>
          <c:tx>
            <c:strRef>
              <c:f>Sheet1!$B$1</c:f>
              <c:strCache>
                <c:ptCount val="1"/>
                <c:pt idx="0">
                  <c:v>Column1</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Sheet1!$A$2:$A$7</c:f>
              <c:strCache>
                <c:ptCount val="6"/>
                <c:pt idx="0">
                  <c:v>Very satisfied (237)</c:v>
                </c:pt>
                <c:pt idx="1">
                  <c:v>Satisfied (69)</c:v>
                </c:pt>
                <c:pt idx="2">
                  <c:v>Somewhat satisfied (14)</c:v>
                </c:pt>
                <c:pt idx="3">
                  <c:v>Not at all satisfied (1)</c:v>
                </c:pt>
                <c:pt idx="4">
                  <c:v>I've used it too little to say (5)</c:v>
                </c:pt>
                <c:pt idx="5">
                  <c:v>no answer (2)</c:v>
                </c:pt>
              </c:strCache>
            </c:strRef>
          </c:cat>
          <c:val>
            <c:numRef>
              <c:f>Sheet1!$B$2:$B$7</c:f>
              <c:numCache>
                <c:formatCode>0%</c:formatCode>
                <c:ptCount val="6"/>
                <c:pt idx="0">
                  <c:v>0.72256097560975607</c:v>
                </c:pt>
                <c:pt idx="1">
                  <c:v>0.21036585365853658</c:v>
                </c:pt>
                <c:pt idx="2">
                  <c:v>4.2682926829268296E-2</c:v>
                </c:pt>
                <c:pt idx="3" formatCode="0.0%">
                  <c:v>3.0487804878048782E-3</c:v>
                </c:pt>
                <c:pt idx="4">
                  <c:v>1.524390243902439E-2</c:v>
                </c:pt>
                <c:pt idx="5">
                  <c:v>6.0975609756097563E-3</c:v>
                </c:pt>
              </c:numCache>
            </c:numRef>
          </c:val>
          <c:extLst>
            <c:ext xmlns:c16="http://schemas.microsoft.com/office/drawing/2014/chart" uri="{C3380CC4-5D6E-409C-BE32-E72D297353CC}">
              <c16:uniqueId val="{00000000-85FD-408D-9604-8A66DE952E98}"/>
            </c:ext>
          </c:extLst>
        </c:ser>
        <c:dLbls>
          <c:dLblPos val="inEnd"/>
          <c:showLegendKey val="0"/>
          <c:showVal val="1"/>
          <c:showCatName val="0"/>
          <c:showSerName val="0"/>
          <c:showPercent val="0"/>
          <c:showBubbleSize val="0"/>
        </c:dLbls>
        <c:gapWidth val="50"/>
        <c:overlap val="-2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r>
                  <a:rPr lang="en-GB" sz="1100" b="0" cap="none" dirty="0"/>
                  <a:t>% of respondents</a:t>
                </a:r>
              </a:p>
            </c:rich>
          </c:tx>
          <c:overlay val="0"/>
          <c:spPr>
            <a:noFill/>
            <a:ln>
              <a:noFill/>
            </a:ln>
            <a:effectLst/>
          </c:spPr>
          <c:txPr>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endParaRPr lang="en-US"/>
            </a:p>
          </c:txPr>
        </c:title>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r>
              <a:rPr lang="en-GB" sz="1600" dirty="0">
                <a:effectLst>
                  <a:outerShdw blurRad="38100" dist="38100" dir="2700000" algn="tl">
                    <a:srgbClr val="000000">
                      <a:alpha val="43137"/>
                    </a:srgbClr>
                  </a:outerShdw>
                </a:effectLst>
              </a:rPr>
              <a:t>What do you use the database for?</a:t>
            </a:r>
            <a:endParaRPr lang="en-US" sz="1600" dirty="0">
              <a:effectLst>
                <a:outerShdw blurRad="38100" dist="38100" dir="2700000" algn="tl">
                  <a:srgbClr val="000000">
                    <a:alpha val="43137"/>
                  </a:srgbClr>
                </a:outerShdw>
              </a:effectLst>
            </a:endParaRP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38100" dist="38100" dir="2700000" algn="tl">
                  <a:srgbClr val="000000">
                    <a:alpha val="43137"/>
                  </a:srgbClr>
                </a:outerShdw>
              </a:effectLst>
              <a:latin typeface="+mn-lt"/>
              <a:ea typeface="+mn-ea"/>
              <a:cs typeface="+mn-cs"/>
            </a:defRPr>
          </a:pPr>
          <a:endParaRPr lang="en-US"/>
        </a:p>
      </c:txPr>
    </c:title>
    <c:autoTitleDeleted val="0"/>
    <c:plotArea>
      <c:layout>
        <c:manualLayout>
          <c:layoutTarget val="inner"/>
          <c:xMode val="edge"/>
          <c:yMode val="edge"/>
          <c:x val="0.41689389666136323"/>
          <c:y val="0.20513588039503045"/>
          <c:w val="0.58310605196089615"/>
          <c:h val="0.75517507083982904"/>
        </c:manualLayout>
      </c:layout>
      <c:barChart>
        <c:barDir val="bar"/>
        <c:grouping val="clustered"/>
        <c:varyColors val="0"/>
        <c:ser>
          <c:idx val="0"/>
          <c:order val="0"/>
          <c:tx>
            <c:strRef>
              <c:f>Sheet1!$B$1</c:f>
              <c:strCache>
                <c:ptCount val="1"/>
                <c:pt idx="0">
                  <c:v>Column1</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dLbl>
              <c:idx val="6"/>
              <c:layout>
                <c:manualLayout>
                  <c:x val="-4.1808527321982869E-2"/>
                  <c:y val="3.662388881102707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20C-41D1-B7FC-BBFD090FF40D}"/>
                </c:ext>
              </c:extLst>
            </c:dLbl>
            <c:dLbl>
              <c:idx val="7"/>
              <c:layout>
                <c:manualLayout>
                  <c:x val="-3.8253052428157033E-2"/>
                  <c:y val="3.662388881102842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20C-41D1-B7FC-BBFD090FF40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Sheet1!$A$2:$A$10</c:f>
              <c:strCache>
                <c:ptCount val="9"/>
                <c:pt idx="0">
                  <c:v>recording ascents (284)</c:v>
                </c:pt>
                <c:pt idx="1">
                  <c:v>researching bagging objectives (249)</c:v>
                </c:pt>
                <c:pt idx="2">
                  <c:v>reference (227)</c:v>
                </c:pt>
                <c:pt idx="3">
                  <c:v>researching ascent routes (208)</c:v>
                </c:pt>
                <c:pt idx="4">
                  <c:v>locating summits while on the hill (105)</c:v>
                </c:pt>
                <c:pt idx="5">
                  <c:v>data source for private application (36)</c:v>
                </c:pt>
                <c:pt idx="6">
                  <c:v>topographical research (19)</c:v>
                </c:pt>
                <c:pt idx="7">
                  <c:v>data source for public application (17)</c:v>
                </c:pt>
                <c:pt idx="8">
                  <c:v>other* (4)</c:v>
                </c:pt>
              </c:strCache>
            </c:strRef>
          </c:cat>
          <c:val>
            <c:numRef>
              <c:f>Sheet1!$B$2:$B$10</c:f>
              <c:numCache>
                <c:formatCode>0%</c:formatCode>
                <c:ptCount val="9"/>
                <c:pt idx="0">
                  <c:v>0.86585365853658525</c:v>
                </c:pt>
                <c:pt idx="1">
                  <c:v>0.75914634146341475</c:v>
                </c:pt>
                <c:pt idx="2">
                  <c:v>0.69207317073170727</c:v>
                </c:pt>
                <c:pt idx="3">
                  <c:v>0.63108283256745612</c:v>
                </c:pt>
                <c:pt idx="4">
                  <c:v>0.3201219512195122</c:v>
                </c:pt>
                <c:pt idx="5">
                  <c:v>0.10975609756097562</c:v>
                </c:pt>
                <c:pt idx="6">
                  <c:v>5.7926829268292686E-2</c:v>
                </c:pt>
                <c:pt idx="7">
                  <c:v>5.1829268292682931E-2</c:v>
                </c:pt>
                <c:pt idx="8">
                  <c:v>2.4390243902439022E-2</c:v>
                </c:pt>
              </c:numCache>
            </c:numRef>
          </c:val>
          <c:extLst>
            <c:ext xmlns:c16="http://schemas.microsoft.com/office/drawing/2014/chart" uri="{C3380CC4-5D6E-409C-BE32-E72D297353CC}">
              <c16:uniqueId val="{00000000-85FD-408D-9604-8A66DE952E98}"/>
            </c:ext>
          </c:extLst>
        </c:ser>
        <c:dLbls>
          <c:dLblPos val="inEnd"/>
          <c:showLegendKey val="0"/>
          <c:showVal val="1"/>
          <c:showCatName val="0"/>
          <c:showSerName val="0"/>
          <c:showPercent val="0"/>
          <c:showBubbleSize val="0"/>
        </c:dLbls>
        <c:gapWidth val="50"/>
        <c:overlap val="-20"/>
        <c:axId val="482371904"/>
        <c:axId val="482371248"/>
      </c:barChart>
      <c:catAx>
        <c:axId val="482371904"/>
        <c:scaling>
          <c:orientation val="maxMin"/>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n-US"/>
          </a:p>
        </c:txPr>
        <c:crossAx val="482371248"/>
        <c:crosses val="autoZero"/>
        <c:auto val="1"/>
        <c:lblAlgn val="ctr"/>
        <c:lblOffset val="100"/>
        <c:noMultiLvlLbl val="0"/>
      </c:catAx>
      <c:valAx>
        <c:axId val="482371248"/>
        <c:scaling>
          <c:orientation val="minMax"/>
          <c:max val="1"/>
        </c:scaling>
        <c:delete val="0"/>
        <c:axPos val="t"/>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r>
                  <a:rPr lang="en-GB" sz="1100" b="0" cap="none" dirty="0"/>
                  <a:t>% of respondents (323)</a:t>
                </a:r>
              </a:p>
            </c:rich>
          </c:tx>
          <c:overlay val="0"/>
          <c:spPr>
            <a:noFill/>
            <a:ln>
              <a:noFill/>
            </a:ln>
            <a:effectLst/>
          </c:spPr>
          <c:txPr>
            <a:bodyPr rot="0" spcFirstLastPara="1" vertOverflow="ellipsis" vert="horz" wrap="square" anchor="ctr" anchorCtr="1"/>
            <a:lstStyle/>
            <a:p>
              <a:pPr>
                <a:defRPr sz="1197" b="0" i="0" u="none" strike="noStrike" kern="1200" cap="none" baseline="0">
                  <a:solidFill>
                    <a:schemeClr val="lt1">
                      <a:lumMod val="85000"/>
                    </a:schemeClr>
                  </a:solidFill>
                  <a:latin typeface="+mn-lt"/>
                  <a:ea typeface="+mn-ea"/>
                  <a:cs typeface="+mn-cs"/>
                </a:defRPr>
              </a:pPr>
              <a:endParaRPr lang="en-US"/>
            </a:p>
          </c:txPr>
        </c:title>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82371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10.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11.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12.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13.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14.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15.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16.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17.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18.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19.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0.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1.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2.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3.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4.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5.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6.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7.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8.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3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3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3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3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8.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3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40.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9.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drawings/drawing1.xml><?xml version="1.0" encoding="utf-8"?>
<c:userShapes xmlns:c="http://schemas.openxmlformats.org/drawingml/2006/chart">
  <cdr:relSizeAnchor xmlns:cdr="http://schemas.openxmlformats.org/drawingml/2006/chartDrawing">
    <cdr:from>
      <cdr:x>0</cdr:x>
      <cdr:y>0.90051</cdr:y>
    </cdr:from>
    <cdr:to>
      <cdr:x>0.1401</cdr:x>
      <cdr:y>0.94525</cdr:y>
    </cdr:to>
    <cdr:sp macro="" textlink="">
      <cdr:nvSpPr>
        <cdr:cNvPr id="2" name="TextBox 8">
          <a:extLst xmlns:a="http://schemas.openxmlformats.org/drawingml/2006/main">
            <a:ext uri="{FF2B5EF4-FFF2-40B4-BE49-F238E27FC236}">
              <a16:creationId xmlns:a16="http://schemas.microsoft.com/office/drawing/2014/main" id="{69A06171-50E6-42A6-9D63-A77A7D1FBF86}"/>
            </a:ext>
          </a:extLst>
        </cdr:cNvPr>
        <cdr:cNvSpPr txBox="1"/>
      </cdr:nvSpPr>
      <cdr:spPr>
        <a:xfrm xmlns:a="http://schemas.openxmlformats.org/drawingml/2006/main">
          <a:off x="0" y="5885051"/>
          <a:ext cx="1645322" cy="29238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GB" sz="1300" b="1" dirty="0">
              <a:solidFill>
                <a:schemeClr val="tx1">
                  <a:lumMod val="65000"/>
                  <a:lumOff val="35000"/>
                </a:schemeClr>
              </a:solidFill>
            </a:rPr>
            <a:t>strongly disagree</a:t>
          </a:r>
        </a:p>
      </cdr:txBody>
    </cdr:sp>
  </cdr:relSizeAnchor>
  <cdr:relSizeAnchor xmlns:cdr="http://schemas.openxmlformats.org/drawingml/2006/chartDrawing">
    <cdr:from>
      <cdr:x>0</cdr:x>
      <cdr:y>0.47763</cdr:y>
    </cdr:from>
    <cdr:to>
      <cdr:x>0.06227</cdr:x>
      <cdr:y>0.52237</cdr:y>
    </cdr:to>
    <cdr:sp macro="" textlink="">
      <cdr:nvSpPr>
        <cdr:cNvPr id="3" name="TextBox 8">
          <a:extLst xmlns:a="http://schemas.openxmlformats.org/drawingml/2006/main">
            <a:ext uri="{FF2B5EF4-FFF2-40B4-BE49-F238E27FC236}">
              <a16:creationId xmlns:a16="http://schemas.microsoft.com/office/drawing/2014/main" id="{69A06171-50E6-42A6-9D63-A77A7D1FBF86}"/>
            </a:ext>
          </a:extLst>
        </cdr:cNvPr>
        <cdr:cNvSpPr txBox="1"/>
      </cdr:nvSpPr>
      <cdr:spPr>
        <a:xfrm xmlns:a="http://schemas.openxmlformats.org/drawingml/2006/main">
          <a:off x="0" y="3121441"/>
          <a:ext cx="723899" cy="29238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GB" sz="1300" b="1" dirty="0">
              <a:solidFill>
                <a:schemeClr val="tx1">
                  <a:lumMod val="65000"/>
                  <a:lumOff val="35000"/>
                </a:schemeClr>
              </a:solidFill>
            </a:rPr>
            <a:t>neutral</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60309B-C463-4DA3-81DA-46DD6CA14809}" type="datetimeFigureOut">
              <a:rPr lang="en-GB" smtClean="0"/>
              <a:t>25/02/2019</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16D3D5-7007-480A-A0F1-6AB62F1F09DB}" type="slidenum">
              <a:rPr lang="en-GB" smtClean="0"/>
              <a:t>‹#›</a:t>
            </a:fld>
            <a:endParaRPr lang="en-GB" dirty="0"/>
          </a:p>
        </p:txBody>
      </p:sp>
    </p:spTree>
    <p:extLst>
      <p:ext uri="{BB962C8B-B14F-4D97-AF65-F5344CB8AC3E}">
        <p14:creationId xmlns:p14="http://schemas.microsoft.com/office/powerpoint/2010/main" val="1978065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16D3D5-7007-480A-A0F1-6AB62F1F09DB}" type="slidenum">
              <a:rPr lang="en-GB" smtClean="0"/>
              <a:t>1</a:t>
            </a:fld>
            <a:endParaRPr lang="en-GB" dirty="0"/>
          </a:p>
        </p:txBody>
      </p:sp>
    </p:spTree>
    <p:extLst>
      <p:ext uri="{BB962C8B-B14F-4D97-AF65-F5344CB8AC3E}">
        <p14:creationId xmlns:p14="http://schemas.microsoft.com/office/powerpoint/2010/main" val="467213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16D3D5-7007-480A-A0F1-6AB62F1F09DB}" type="slidenum">
              <a:rPr lang="en-GB" smtClean="0"/>
              <a:t>11</a:t>
            </a:fld>
            <a:endParaRPr lang="en-GB" dirty="0"/>
          </a:p>
        </p:txBody>
      </p:sp>
    </p:spTree>
    <p:extLst>
      <p:ext uri="{BB962C8B-B14F-4D97-AF65-F5344CB8AC3E}">
        <p14:creationId xmlns:p14="http://schemas.microsoft.com/office/powerpoint/2010/main" val="10154312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16D3D5-7007-480A-A0F1-6AB62F1F09DB}" type="slidenum">
              <a:rPr lang="en-GB" smtClean="0"/>
              <a:t>12</a:t>
            </a:fld>
            <a:endParaRPr lang="en-GB" dirty="0"/>
          </a:p>
        </p:txBody>
      </p:sp>
    </p:spTree>
    <p:extLst>
      <p:ext uri="{BB962C8B-B14F-4D97-AF65-F5344CB8AC3E}">
        <p14:creationId xmlns:p14="http://schemas.microsoft.com/office/powerpoint/2010/main" val="2278771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16D3D5-7007-480A-A0F1-6AB62F1F09DB}" type="slidenum">
              <a:rPr lang="en-GB" smtClean="0"/>
              <a:t>13</a:t>
            </a:fld>
            <a:endParaRPr lang="en-GB" dirty="0"/>
          </a:p>
        </p:txBody>
      </p:sp>
    </p:spTree>
    <p:extLst>
      <p:ext uri="{BB962C8B-B14F-4D97-AF65-F5344CB8AC3E}">
        <p14:creationId xmlns:p14="http://schemas.microsoft.com/office/powerpoint/2010/main" val="25693050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16D3D5-7007-480A-A0F1-6AB62F1F09DB}" type="slidenum">
              <a:rPr lang="en-GB" smtClean="0"/>
              <a:t>14</a:t>
            </a:fld>
            <a:endParaRPr lang="en-GB" dirty="0"/>
          </a:p>
        </p:txBody>
      </p:sp>
    </p:spTree>
    <p:extLst>
      <p:ext uri="{BB962C8B-B14F-4D97-AF65-F5344CB8AC3E}">
        <p14:creationId xmlns:p14="http://schemas.microsoft.com/office/powerpoint/2010/main" val="19998490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16D3D5-7007-480A-A0F1-6AB62F1F09DB}" type="slidenum">
              <a:rPr lang="en-GB" smtClean="0"/>
              <a:t>16</a:t>
            </a:fld>
            <a:endParaRPr lang="en-GB" dirty="0"/>
          </a:p>
        </p:txBody>
      </p:sp>
    </p:spTree>
    <p:extLst>
      <p:ext uri="{BB962C8B-B14F-4D97-AF65-F5344CB8AC3E}">
        <p14:creationId xmlns:p14="http://schemas.microsoft.com/office/powerpoint/2010/main" val="6441752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16D3D5-7007-480A-A0F1-6AB62F1F09DB}" type="slidenum">
              <a:rPr lang="en-GB" smtClean="0"/>
              <a:t>18</a:t>
            </a:fld>
            <a:endParaRPr lang="en-GB" dirty="0"/>
          </a:p>
        </p:txBody>
      </p:sp>
    </p:spTree>
    <p:extLst>
      <p:ext uri="{BB962C8B-B14F-4D97-AF65-F5344CB8AC3E}">
        <p14:creationId xmlns:p14="http://schemas.microsoft.com/office/powerpoint/2010/main" val="42448267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16D3D5-7007-480A-A0F1-6AB62F1F09DB}" type="slidenum">
              <a:rPr lang="en-GB" smtClean="0"/>
              <a:t>19</a:t>
            </a:fld>
            <a:endParaRPr lang="en-GB" dirty="0"/>
          </a:p>
        </p:txBody>
      </p:sp>
    </p:spTree>
    <p:extLst>
      <p:ext uri="{BB962C8B-B14F-4D97-AF65-F5344CB8AC3E}">
        <p14:creationId xmlns:p14="http://schemas.microsoft.com/office/powerpoint/2010/main" val="2373993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16D3D5-7007-480A-A0F1-6AB62F1F09DB}" type="slidenum">
              <a:rPr lang="en-GB" smtClean="0"/>
              <a:t>20</a:t>
            </a:fld>
            <a:endParaRPr lang="en-GB" dirty="0"/>
          </a:p>
        </p:txBody>
      </p:sp>
    </p:spTree>
    <p:extLst>
      <p:ext uri="{BB962C8B-B14F-4D97-AF65-F5344CB8AC3E}">
        <p14:creationId xmlns:p14="http://schemas.microsoft.com/office/powerpoint/2010/main" val="24852353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16D3D5-7007-480A-A0F1-6AB62F1F09DB}" type="slidenum">
              <a:rPr lang="en-GB" smtClean="0"/>
              <a:t>21</a:t>
            </a:fld>
            <a:endParaRPr lang="en-GB" dirty="0"/>
          </a:p>
        </p:txBody>
      </p:sp>
    </p:spTree>
    <p:extLst>
      <p:ext uri="{BB962C8B-B14F-4D97-AF65-F5344CB8AC3E}">
        <p14:creationId xmlns:p14="http://schemas.microsoft.com/office/powerpoint/2010/main" val="41549859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16D3D5-7007-480A-A0F1-6AB62F1F09DB}" type="slidenum">
              <a:rPr lang="en-GB" smtClean="0"/>
              <a:t>22</a:t>
            </a:fld>
            <a:endParaRPr lang="en-GB" dirty="0"/>
          </a:p>
        </p:txBody>
      </p:sp>
    </p:spTree>
    <p:extLst>
      <p:ext uri="{BB962C8B-B14F-4D97-AF65-F5344CB8AC3E}">
        <p14:creationId xmlns:p14="http://schemas.microsoft.com/office/powerpoint/2010/main" val="1117937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16D3D5-7007-480A-A0F1-6AB62F1F09DB}" type="slidenum">
              <a:rPr lang="en-GB" smtClean="0"/>
              <a:t>2</a:t>
            </a:fld>
            <a:endParaRPr lang="en-GB" dirty="0"/>
          </a:p>
        </p:txBody>
      </p:sp>
    </p:spTree>
    <p:extLst>
      <p:ext uri="{BB962C8B-B14F-4D97-AF65-F5344CB8AC3E}">
        <p14:creationId xmlns:p14="http://schemas.microsoft.com/office/powerpoint/2010/main" val="31978513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16D3D5-7007-480A-A0F1-6AB62F1F09DB}" type="slidenum">
              <a:rPr lang="en-GB" smtClean="0"/>
              <a:t>23</a:t>
            </a:fld>
            <a:endParaRPr lang="en-GB" dirty="0"/>
          </a:p>
        </p:txBody>
      </p:sp>
    </p:spTree>
    <p:extLst>
      <p:ext uri="{BB962C8B-B14F-4D97-AF65-F5344CB8AC3E}">
        <p14:creationId xmlns:p14="http://schemas.microsoft.com/office/powerpoint/2010/main" val="22296510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16D3D5-7007-480A-A0F1-6AB62F1F09DB}" type="slidenum">
              <a:rPr lang="en-GB" smtClean="0"/>
              <a:t>24</a:t>
            </a:fld>
            <a:endParaRPr lang="en-GB" dirty="0"/>
          </a:p>
        </p:txBody>
      </p:sp>
    </p:spTree>
    <p:extLst>
      <p:ext uri="{BB962C8B-B14F-4D97-AF65-F5344CB8AC3E}">
        <p14:creationId xmlns:p14="http://schemas.microsoft.com/office/powerpoint/2010/main" val="17605438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16D3D5-7007-480A-A0F1-6AB62F1F09DB}" type="slidenum">
              <a:rPr lang="en-GB" smtClean="0"/>
              <a:t>25</a:t>
            </a:fld>
            <a:endParaRPr lang="en-GB" dirty="0"/>
          </a:p>
        </p:txBody>
      </p:sp>
    </p:spTree>
    <p:extLst>
      <p:ext uri="{BB962C8B-B14F-4D97-AF65-F5344CB8AC3E}">
        <p14:creationId xmlns:p14="http://schemas.microsoft.com/office/powerpoint/2010/main" val="34470484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16D3D5-7007-480A-A0F1-6AB62F1F09DB}" type="slidenum">
              <a:rPr lang="en-GB" smtClean="0"/>
              <a:t>26</a:t>
            </a:fld>
            <a:endParaRPr lang="en-GB" dirty="0"/>
          </a:p>
        </p:txBody>
      </p:sp>
    </p:spTree>
    <p:extLst>
      <p:ext uri="{BB962C8B-B14F-4D97-AF65-F5344CB8AC3E}">
        <p14:creationId xmlns:p14="http://schemas.microsoft.com/office/powerpoint/2010/main" val="7895642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16D3D5-7007-480A-A0F1-6AB62F1F09DB}" type="slidenum">
              <a:rPr lang="en-GB" smtClean="0"/>
              <a:t>27</a:t>
            </a:fld>
            <a:endParaRPr lang="en-GB" dirty="0"/>
          </a:p>
        </p:txBody>
      </p:sp>
    </p:spTree>
    <p:extLst>
      <p:ext uri="{BB962C8B-B14F-4D97-AF65-F5344CB8AC3E}">
        <p14:creationId xmlns:p14="http://schemas.microsoft.com/office/powerpoint/2010/main" val="9637956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16D3D5-7007-480A-A0F1-6AB62F1F09DB}" type="slidenum">
              <a:rPr lang="en-GB" smtClean="0"/>
              <a:t>28</a:t>
            </a:fld>
            <a:endParaRPr lang="en-GB" dirty="0"/>
          </a:p>
        </p:txBody>
      </p:sp>
    </p:spTree>
    <p:extLst>
      <p:ext uri="{BB962C8B-B14F-4D97-AF65-F5344CB8AC3E}">
        <p14:creationId xmlns:p14="http://schemas.microsoft.com/office/powerpoint/2010/main" val="4876162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E856D65-3588-48D3-BD7F-1C272082705E}"/>
              </a:ext>
            </a:extLst>
          </p:cNvPr>
          <p:cNvSpPr>
            <a:spLocks noGrp="1" noChangeArrowheads="1"/>
          </p:cNvSpPr>
          <p:nvPr>
            <p:ph type="sldNum" sz="quarter" idx="5"/>
          </p:nvPr>
        </p:nvSpPr>
        <p:spPr>
          <a:ln/>
        </p:spPr>
        <p:txBody>
          <a:bodyPr/>
          <a:lstStyle/>
          <a:p>
            <a:fld id="{AA42DBA4-62F0-4463-904D-4F9A0210C9E8}" type="slidenum">
              <a:rPr lang="en-GB" altLang="en-US"/>
              <a:pPr/>
              <a:t>30</a:t>
            </a:fld>
            <a:endParaRPr lang="en-GB" altLang="en-US" dirty="0"/>
          </a:p>
        </p:txBody>
      </p:sp>
      <p:sp>
        <p:nvSpPr>
          <p:cNvPr id="1319938" name="Rectangle 2">
            <a:extLst>
              <a:ext uri="{FF2B5EF4-FFF2-40B4-BE49-F238E27FC236}">
                <a16:creationId xmlns:a16="http://schemas.microsoft.com/office/drawing/2014/main" id="{08F645EF-59D3-4829-8BB7-598CE7141415}"/>
              </a:ext>
            </a:extLst>
          </p:cNvPr>
          <p:cNvSpPr>
            <a:spLocks noGrp="1" noRot="1" noChangeAspect="1" noChangeArrowheads="1" noTextEdit="1"/>
          </p:cNvSpPr>
          <p:nvPr>
            <p:ph type="sldImg"/>
          </p:nvPr>
        </p:nvSpPr>
        <p:spPr>
          <a:ln/>
        </p:spPr>
      </p:sp>
      <p:sp>
        <p:nvSpPr>
          <p:cNvPr id="1319939" name="Rectangle 3">
            <a:extLst>
              <a:ext uri="{FF2B5EF4-FFF2-40B4-BE49-F238E27FC236}">
                <a16:creationId xmlns:a16="http://schemas.microsoft.com/office/drawing/2014/main" id="{C4B7B570-F135-429B-9471-9AFFCCEB39E7}"/>
              </a:ext>
            </a:extLst>
          </p:cNvPr>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16D3D5-7007-480A-A0F1-6AB62F1F09DB}" type="slidenum">
              <a:rPr lang="en-GB" smtClean="0"/>
              <a:t>31</a:t>
            </a:fld>
            <a:endParaRPr lang="en-GB" dirty="0"/>
          </a:p>
        </p:txBody>
      </p:sp>
    </p:spTree>
    <p:extLst>
      <p:ext uri="{BB962C8B-B14F-4D97-AF65-F5344CB8AC3E}">
        <p14:creationId xmlns:p14="http://schemas.microsoft.com/office/powerpoint/2010/main" val="2317705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16D3D5-7007-480A-A0F1-6AB62F1F09DB}" type="slidenum">
              <a:rPr lang="en-GB" smtClean="0"/>
              <a:t>32</a:t>
            </a:fld>
            <a:endParaRPr lang="en-GB" dirty="0"/>
          </a:p>
        </p:txBody>
      </p:sp>
    </p:spTree>
    <p:extLst>
      <p:ext uri="{BB962C8B-B14F-4D97-AF65-F5344CB8AC3E}">
        <p14:creationId xmlns:p14="http://schemas.microsoft.com/office/powerpoint/2010/main" val="33666472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C6AEC4-18E8-48BC-9B7D-D1EB3B2B106D}"/>
              </a:ext>
            </a:extLst>
          </p:cNvPr>
          <p:cNvSpPr>
            <a:spLocks noGrp="1" noChangeArrowheads="1"/>
          </p:cNvSpPr>
          <p:nvPr>
            <p:ph type="sldNum" sz="quarter" idx="5"/>
          </p:nvPr>
        </p:nvSpPr>
        <p:spPr>
          <a:ln/>
        </p:spPr>
        <p:txBody>
          <a:bodyPr/>
          <a:lstStyle/>
          <a:p>
            <a:fld id="{9FAEEE17-6F05-4717-9FFB-E3D6B1C9C323}" type="slidenum">
              <a:rPr lang="en-GB" altLang="en-US"/>
              <a:pPr/>
              <a:t>33</a:t>
            </a:fld>
            <a:endParaRPr lang="en-GB" altLang="en-US" dirty="0"/>
          </a:p>
        </p:txBody>
      </p:sp>
      <p:sp>
        <p:nvSpPr>
          <p:cNvPr id="1335298" name="Rectangle 2">
            <a:extLst>
              <a:ext uri="{FF2B5EF4-FFF2-40B4-BE49-F238E27FC236}">
                <a16:creationId xmlns:a16="http://schemas.microsoft.com/office/drawing/2014/main" id="{CD417D7D-58D2-441A-9E62-250B4FEC27A0}"/>
              </a:ext>
            </a:extLst>
          </p:cNvPr>
          <p:cNvSpPr>
            <a:spLocks noGrp="1" noRot="1" noChangeAspect="1" noChangeArrowheads="1" noTextEdit="1"/>
          </p:cNvSpPr>
          <p:nvPr>
            <p:ph type="sldImg"/>
          </p:nvPr>
        </p:nvSpPr>
        <p:spPr>
          <a:ln/>
        </p:spPr>
      </p:sp>
      <p:sp>
        <p:nvSpPr>
          <p:cNvPr id="1335299" name="Rectangle 3">
            <a:extLst>
              <a:ext uri="{FF2B5EF4-FFF2-40B4-BE49-F238E27FC236}">
                <a16:creationId xmlns:a16="http://schemas.microsoft.com/office/drawing/2014/main" id="{CAEB5BC0-AB6D-4C9B-9DED-D5B957EC26A3}"/>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606069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16D3D5-7007-480A-A0F1-6AB62F1F09DB}" type="slidenum">
              <a:rPr lang="en-GB" smtClean="0"/>
              <a:t>3</a:t>
            </a:fld>
            <a:endParaRPr lang="en-GB" dirty="0"/>
          </a:p>
        </p:txBody>
      </p:sp>
    </p:spTree>
    <p:extLst>
      <p:ext uri="{BB962C8B-B14F-4D97-AF65-F5344CB8AC3E}">
        <p14:creationId xmlns:p14="http://schemas.microsoft.com/office/powerpoint/2010/main" val="5071286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C6AEC4-18E8-48BC-9B7D-D1EB3B2B106D}"/>
              </a:ext>
            </a:extLst>
          </p:cNvPr>
          <p:cNvSpPr>
            <a:spLocks noGrp="1" noChangeArrowheads="1"/>
          </p:cNvSpPr>
          <p:nvPr>
            <p:ph type="sldNum" sz="quarter" idx="5"/>
          </p:nvPr>
        </p:nvSpPr>
        <p:spPr>
          <a:ln/>
        </p:spPr>
        <p:txBody>
          <a:bodyPr/>
          <a:lstStyle/>
          <a:p>
            <a:fld id="{9FAEEE17-6F05-4717-9FFB-E3D6B1C9C323}" type="slidenum">
              <a:rPr lang="en-GB" altLang="en-US"/>
              <a:pPr/>
              <a:t>34</a:t>
            </a:fld>
            <a:endParaRPr lang="en-GB" altLang="en-US" dirty="0"/>
          </a:p>
        </p:txBody>
      </p:sp>
      <p:sp>
        <p:nvSpPr>
          <p:cNvPr id="1335298" name="Rectangle 2">
            <a:extLst>
              <a:ext uri="{FF2B5EF4-FFF2-40B4-BE49-F238E27FC236}">
                <a16:creationId xmlns:a16="http://schemas.microsoft.com/office/drawing/2014/main" id="{CD417D7D-58D2-441A-9E62-250B4FEC27A0}"/>
              </a:ext>
            </a:extLst>
          </p:cNvPr>
          <p:cNvSpPr>
            <a:spLocks noGrp="1" noRot="1" noChangeAspect="1" noChangeArrowheads="1" noTextEdit="1"/>
          </p:cNvSpPr>
          <p:nvPr>
            <p:ph type="sldImg"/>
          </p:nvPr>
        </p:nvSpPr>
        <p:spPr>
          <a:ln/>
        </p:spPr>
      </p:sp>
      <p:sp>
        <p:nvSpPr>
          <p:cNvPr id="1335299" name="Rectangle 3">
            <a:extLst>
              <a:ext uri="{FF2B5EF4-FFF2-40B4-BE49-F238E27FC236}">
                <a16:creationId xmlns:a16="http://schemas.microsoft.com/office/drawing/2014/main" id="{CAEB5BC0-AB6D-4C9B-9DED-D5B957EC26A3}"/>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5850530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C6AEC4-18E8-48BC-9B7D-D1EB3B2B106D}"/>
              </a:ext>
            </a:extLst>
          </p:cNvPr>
          <p:cNvSpPr>
            <a:spLocks noGrp="1" noChangeArrowheads="1"/>
          </p:cNvSpPr>
          <p:nvPr>
            <p:ph type="sldNum" sz="quarter" idx="5"/>
          </p:nvPr>
        </p:nvSpPr>
        <p:spPr>
          <a:ln/>
        </p:spPr>
        <p:txBody>
          <a:bodyPr/>
          <a:lstStyle/>
          <a:p>
            <a:fld id="{9FAEEE17-6F05-4717-9FFB-E3D6B1C9C323}" type="slidenum">
              <a:rPr lang="en-GB" altLang="en-US"/>
              <a:pPr/>
              <a:t>35</a:t>
            </a:fld>
            <a:endParaRPr lang="en-GB" altLang="en-US" dirty="0"/>
          </a:p>
        </p:txBody>
      </p:sp>
      <p:sp>
        <p:nvSpPr>
          <p:cNvPr id="1335298" name="Rectangle 2">
            <a:extLst>
              <a:ext uri="{FF2B5EF4-FFF2-40B4-BE49-F238E27FC236}">
                <a16:creationId xmlns:a16="http://schemas.microsoft.com/office/drawing/2014/main" id="{CD417D7D-58D2-441A-9E62-250B4FEC27A0}"/>
              </a:ext>
            </a:extLst>
          </p:cNvPr>
          <p:cNvSpPr>
            <a:spLocks noGrp="1" noRot="1" noChangeAspect="1" noChangeArrowheads="1" noTextEdit="1"/>
          </p:cNvSpPr>
          <p:nvPr>
            <p:ph type="sldImg"/>
          </p:nvPr>
        </p:nvSpPr>
        <p:spPr>
          <a:ln/>
        </p:spPr>
      </p:sp>
      <p:sp>
        <p:nvSpPr>
          <p:cNvPr id="1335299" name="Rectangle 3">
            <a:extLst>
              <a:ext uri="{FF2B5EF4-FFF2-40B4-BE49-F238E27FC236}">
                <a16:creationId xmlns:a16="http://schemas.microsoft.com/office/drawing/2014/main" id="{CAEB5BC0-AB6D-4C9B-9DED-D5B957EC26A3}"/>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9356274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C6AEC4-18E8-48BC-9B7D-D1EB3B2B106D}"/>
              </a:ext>
            </a:extLst>
          </p:cNvPr>
          <p:cNvSpPr>
            <a:spLocks noGrp="1" noChangeArrowheads="1"/>
          </p:cNvSpPr>
          <p:nvPr>
            <p:ph type="sldNum" sz="quarter" idx="5"/>
          </p:nvPr>
        </p:nvSpPr>
        <p:spPr>
          <a:ln/>
        </p:spPr>
        <p:txBody>
          <a:bodyPr/>
          <a:lstStyle/>
          <a:p>
            <a:fld id="{9FAEEE17-6F05-4717-9FFB-E3D6B1C9C323}" type="slidenum">
              <a:rPr lang="en-GB" altLang="en-US"/>
              <a:pPr/>
              <a:t>36</a:t>
            </a:fld>
            <a:endParaRPr lang="en-GB" altLang="en-US" dirty="0"/>
          </a:p>
        </p:txBody>
      </p:sp>
      <p:sp>
        <p:nvSpPr>
          <p:cNvPr id="1335298" name="Rectangle 2">
            <a:extLst>
              <a:ext uri="{FF2B5EF4-FFF2-40B4-BE49-F238E27FC236}">
                <a16:creationId xmlns:a16="http://schemas.microsoft.com/office/drawing/2014/main" id="{CD417D7D-58D2-441A-9E62-250B4FEC27A0}"/>
              </a:ext>
            </a:extLst>
          </p:cNvPr>
          <p:cNvSpPr>
            <a:spLocks noGrp="1" noRot="1" noChangeAspect="1" noChangeArrowheads="1" noTextEdit="1"/>
          </p:cNvSpPr>
          <p:nvPr>
            <p:ph type="sldImg"/>
          </p:nvPr>
        </p:nvSpPr>
        <p:spPr>
          <a:ln/>
        </p:spPr>
      </p:sp>
      <p:sp>
        <p:nvSpPr>
          <p:cNvPr id="1335299" name="Rectangle 3">
            <a:extLst>
              <a:ext uri="{FF2B5EF4-FFF2-40B4-BE49-F238E27FC236}">
                <a16:creationId xmlns:a16="http://schemas.microsoft.com/office/drawing/2014/main" id="{CAEB5BC0-AB6D-4C9B-9DED-D5B957EC26A3}"/>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9663013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C6AEC4-18E8-48BC-9B7D-D1EB3B2B106D}"/>
              </a:ext>
            </a:extLst>
          </p:cNvPr>
          <p:cNvSpPr>
            <a:spLocks noGrp="1" noChangeArrowheads="1"/>
          </p:cNvSpPr>
          <p:nvPr>
            <p:ph type="sldNum" sz="quarter" idx="5"/>
          </p:nvPr>
        </p:nvSpPr>
        <p:spPr>
          <a:ln/>
        </p:spPr>
        <p:txBody>
          <a:bodyPr/>
          <a:lstStyle/>
          <a:p>
            <a:fld id="{9FAEEE17-6F05-4717-9FFB-E3D6B1C9C323}" type="slidenum">
              <a:rPr lang="en-GB" altLang="en-US"/>
              <a:pPr/>
              <a:t>37</a:t>
            </a:fld>
            <a:endParaRPr lang="en-GB" altLang="en-US" dirty="0"/>
          </a:p>
        </p:txBody>
      </p:sp>
      <p:sp>
        <p:nvSpPr>
          <p:cNvPr id="1335298" name="Rectangle 2">
            <a:extLst>
              <a:ext uri="{FF2B5EF4-FFF2-40B4-BE49-F238E27FC236}">
                <a16:creationId xmlns:a16="http://schemas.microsoft.com/office/drawing/2014/main" id="{CD417D7D-58D2-441A-9E62-250B4FEC27A0}"/>
              </a:ext>
            </a:extLst>
          </p:cNvPr>
          <p:cNvSpPr>
            <a:spLocks noGrp="1" noRot="1" noChangeAspect="1" noChangeArrowheads="1" noTextEdit="1"/>
          </p:cNvSpPr>
          <p:nvPr>
            <p:ph type="sldImg"/>
          </p:nvPr>
        </p:nvSpPr>
        <p:spPr>
          <a:ln/>
        </p:spPr>
      </p:sp>
      <p:sp>
        <p:nvSpPr>
          <p:cNvPr id="1335299" name="Rectangle 3">
            <a:extLst>
              <a:ext uri="{FF2B5EF4-FFF2-40B4-BE49-F238E27FC236}">
                <a16:creationId xmlns:a16="http://schemas.microsoft.com/office/drawing/2014/main" id="{CAEB5BC0-AB6D-4C9B-9DED-D5B957EC26A3}"/>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0574148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C6AEC4-18E8-48BC-9B7D-D1EB3B2B106D}"/>
              </a:ext>
            </a:extLst>
          </p:cNvPr>
          <p:cNvSpPr>
            <a:spLocks noGrp="1" noChangeArrowheads="1"/>
          </p:cNvSpPr>
          <p:nvPr>
            <p:ph type="sldNum" sz="quarter" idx="5"/>
          </p:nvPr>
        </p:nvSpPr>
        <p:spPr>
          <a:ln/>
        </p:spPr>
        <p:txBody>
          <a:bodyPr/>
          <a:lstStyle/>
          <a:p>
            <a:fld id="{9FAEEE17-6F05-4717-9FFB-E3D6B1C9C323}" type="slidenum">
              <a:rPr lang="en-GB" altLang="en-US"/>
              <a:pPr/>
              <a:t>38</a:t>
            </a:fld>
            <a:endParaRPr lang="en-GB" altLang="en-US" dirty="0"/>
          </a:p>
        </p:txBody>
      </p:sp>
      <p:sp>
        <p:nvSpPr>
          <p:cNvPr id="1335298" name="Rectangle 2">
            <a:extLst>
              <a:ext uri="{FF2B5EF4-FFF2-40B4-BE49-F238E27FC236}">
                <a16:creationId xmlns:a16="http://schemas.microsoft.com/office/drawing/2014/main" id="{CD417D7D-58D2-441A-9E62-250B4FEC27A0}"/>
              </a:ext>
            </a:extLst>
          </p:cNvPr>
          <p:cNvSpPr>
            <a:spLocks noGrp="1" noRot="1" noChangeAspect="1" noChangeArrowheads="1" noTextEdit="1"/>
          </p:cNvSpPr>
          <p:nvPr>
            <p:ph type="sldImg"/>
          </p:nvPr>
        </p:nvSpPr>
        <p:spPr>
          <a:ln/>
        </p:spPr>
      </p:sp>
      <p:sp>
        <p:nvSpPr>
          <p:cNvPr id="1335299" name="Rectangle 3">
            <a:extLst>
              <a:ext uri="{FF2B5EF4-FFF2-40B4-BE49-F238E27FC236}">
                <a16:creationId xmlns:a16="http://schemas.microsoft.com/office/drawing/2014/main" id="{CAEB5BC0-AB6D-4C9B-9DED-D5B957EC26A3}"/>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7938486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C6AEC4-18E8-48BC-9B7D-D1EB3B2B106D}"/>
              </a:ext>
            </a:extLst>
          </p:cNvPr>
          <p:cNvSpPr>
            <a:spLocks noGrp="1" noChangeArrowheads="1"/>
          </p:cNvSpPr>
          <p:nvPr>
            <p:ph type="sldNum" sz="quarter" idx="5"/>
          </p:nvPr>
        </p:nvSpPr>
        <p:spPr>
          <a:ln/>
        </p:spPr>
        <p:txBody>
          <a:bodyPr/>
          <a:lstStyle/>
          <a:p>
            <a:fld id="{9FAEEE17-6F05-4717-9FFB-E3D6B1C9C323}" type="slidenum">
              <a:rPr lang="en-GB" altLang="en-US"/>
              <a:pPr/>
              <a:t>39</a:t>
            </a:fld>
            <a:endParaRPr lang="en-GB" altLang="en-US" dirty="0"/>
          </a:p>
        </p:txBody>
      </p:sp>
      <p:sp>
        <p:nvSpPr>
          <p:cNvPr id="1335298" name="Rectangle 2">
            <a:extLst>
              <a:ext uri="{FF2B5EF4-FFF2-40B4-BE49-F238E27FC236}">
                <a16:creationId xmlns:a16="http://schemas.microsoft.com/office/drawing/2014/main" id="{CD417D7D-58D2-441A-9E62-250B4FEC27A0}"/>
              </a:ext>
            </a:extLst>
          </p:cNvPr>
          <p:cNvSpPr>
            <a:spLocks noGrp="1" noRot="1" noChangeAspect="1" noChangeArrowheads="1" noTextEdit="1"/>
          </p:cNvSpPr>
          <p:nvPr>
            <p:ph type="sldImg"/>
          </p:nvPr>
        </p:nvSpPr>
        <p:spPr>
          <a:ln/>
        </p:spPr>
      </p:sp>
      <p:sp>
        <p:nvSpPr>
          <p:cNvPr id="1335299" name="Rectangle 3">
            <a:extLst>
              <a:ext uri="{FF2B5EF4-FFF2-40B4-BE49-F238E27FC236}">
                <a16:creationId xmlns:a16="http://schemas.microsoft.com/office/drawing/2014/main" id="{CAEB5BC0-AB6D-4C9B-9DED-D5B957EC26A3}"/>
              </a:ext>
            </a:extLst>
          </p:cNvPr>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C6AEC4-18E8-48BC-9B7D-D1EB3B2B106D}"/>
              </a:ext>
            </a:extLst>
          </p:cNvPr>
          <p:cNvSpPr>
            <a:spLocks noGrp="1" noChangeArrowheads="1"/>
          </p:cNvSpPr>
          <p:nvPr>
            <p:ph type="sldNum" sz="quarter" idx="5"/>
          </p:nvPr>
        </p:nvSpPr>
        <p:spPr>
          <a:ln/>
        </p:spPr>
        <p:txBody>
          <a:bodyPr/>
          <a:lstStyle/>
          <a:p>
            <a:fld id="{9FAEEE17-6F05-4717-9FFB-E3D6B1C9C323}" type="slidenum">
              <a:rPr lang="en-GB" altLang="en-US"/>
              <a:pPr/>
              <a:t>40</a:t>
            </a:fld>
            <a:endParaRPr lang="en-GB" altLang="en-US" dirty="0"/>
          </a:p>
        </p:txBody>
      </p:sp>
      <p:sp>
        <p:nvSpPr>
          <p:cNvPr id="1335298" name="Rectangle 2">
            <a:extLst>
              <a:ext uri="{FF2B5EF4-FFF2-40B4-BE49-F238E27FC236}">
                <a16:creationId xmlns:a16="http://schemas.microsoft.com/office/drawing/2014/main" id="{CD417D7D-58D2-441A-9E62-250B4FEC27A0}"/>
              </a:ext>
            </a:extLst>
          </p:cNvPr>
          <p:cNvSpPr>
            <a:spLocks noGrp="1" noRot="1" noChangeAspect="1" noChangeArrowheads="1" noTextEdit="1"/>
          </p:cNvSpPr>
          <p:nvPr>
            <p:ph type="sldImg"/>
          </p:nvPr>
        </p:nvSpPr>
        <p:spPr>
          <a:ln/>
        </p:spPr>
      </p:sp>
      <p:sp>
        <p:nvSpPr>
          <p:cNvPr id="1335299" name="Rectangle 3">
            <a:extLst>
              <a:ext uri="{FF2B5EF4-FFF2-40B4-BE49-F238E27FC236}">
                <a16:creationId xmlns:a16="http://schemas.microsoft.com/office/drawing/2014/main" id="{CAEB5BC0-AB6D-4C9B-9DED-D5B957EC26A3}"/>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9817485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C6AEC4-18E8-48BC-9B7D-D1EB3B2B106D}"/>
              </a:ext>
            </a:extLst>
          </p:cNvPr>
          <p:cNvSpPr>
            <a:spLocks noGrp="1" noChangeArrowheads="1"/>
          </p:cNvSpPr>
          <p:nvPr>
            <p:ph type="sldNum" sz="quarter" idx="5"/>
          </p:nvPr>
        </p:nvSpPr>
        <p:spPr>
          <a:ln/>
        </p:spPr>
        <p:txBody>
          <a:bodyPr/>
          <a:lstStyle/>
          <a:p>
            <a:fld id="{9FAEEE17-6F05-4717-9FFB-E3D6B1C9C323}" type="slidenum">
              <a:rPr lang="en-GB" altLang="en-US"/>
              <a:pPr/>
              <a:t>41</a:t>
            </a:fld>
            <a:endParaRPr lang="en-GB" altLang="en-US" dirty="0"/>
          </a:p>
        </p:txBody>
      </p:sp>
      <p:sp>
        <p:nvSpPr>
          <p:cNvPr id="1335298" name="Rectangle 2">
            <a:extLst>
              <a:ext uri="{FF2B5EF4-FFF2-40B4-BE49-F238E27FC236}">
                <a16:creationId xmlns:a16="http://schemas.microsoft.com/office/drawing/2014/main" id="{CD417D7D-58D2-441A-9E62-250B4FEC27A0}"/>
              </a:ext>
            </a:extLst>
          </p:cNvPr>
          <p:cNvSpPr>
            <a:spLocks noGrp="1" noRot="1" noChangeAspect="1" noChangeArrowheads="1" noTextEdit="1"/>
          </p:cNvSpPr>
          <p:nvPr>
            <p:ph type="sldImg"/>
          </p:nvPr>
        </p:nvSpPr>
        <p:spPr>
          <a:ln/>
        </p:spPr>
      </p:sp>
      <p:sp>
        <p:nvSpPr>
          <p:cNvPr id="1335299" name="Rectangle 3">
            <a:extLst>
              <a:ext uri="{FF2B5EF4-FFF2-40B4-BE49-F238E27FC236}">
                <a16:creationId xmlns:a16="http://schemas.microsoft.com/office/drawing/2014/main" id="{CAEB5BC0-AB6D-4C9B-9DED-D5B957EC26A3}"/>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08715032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C6AEC4-18E8-48BC-9B7D-D1EB3B2B106D}"/>
              </a:ext>
            </a:extLst>
          </p:cNvPr>
          <p:cNvSpPr>
            <a:spLocks noGrp="1" noChangeArrowheads="1"/>
          </p:cNvSpPr>
          <p:nvPr>
            <p:ph type="sldNum" sz="quarter" idx="5"/>
          </p:nvPr>
        </p:nvSpPr>
        <p:spPr>
          <a:ln/>
        </p:spPr>
        <p:txBody>
          <a:bodyPr/>
          <a:lstStyle/>
          <a:p>
            <a:fld id="{9FAEEE17-6F05-4717-9FFB-E3D6B1C9C323}" type="slidenum">
              <a:rPr lang="en-GB" altLang="en-US"/>
              <a:pPr/>
              <a:t>42</a:t>
            </a:fld>
            <a:endParaRPr lang="en-GB" altLang="en-US" dirty="0"/>
          </a:p>
        </p:txBody>
      </p:sp>
      <p:sp>
        <p:nvSpPr>
          <p:cNvPr id="1335298" name="Rectangle 2">
            <a:extLst>
              <a:ext uri="{FF2B5EF4-FFF2-40B4-BE49-F238E27FC236}">
                <a16:creationId xmlns:a16="http://schemas.microsoft.com/office/drawing/2014/main" id="{CD417D7D-58D2-441A-9E62-250B4FEC27A0}"/>
              </a:ext>
            </a:extLst>
          </p:cNvPr>
          <p:cNvSpPr>
            <a:spLocks noGrp="1" noRot="1" noChangeAspect="1" noChangeArrowheads="1" noTextEdit="1"/>
          </p:cNvSpPr>
          <p:nvPr>
            <p:ph type="sldImg"/>
          </p:nvPr>
        </p:nvSpPr>
        <p:spPr>
          <a:ln/>
        </p:spPr>
      </p:sp>
      <p:sp>
        <p:nvSpPr>
          <p:cNvPr id="1335299" name="Rectangle 3">
            <a:extLst>
              <a:ext uri="{FF2B5EF4-FFF2-40B4-BE49-F238E27FC236}">
                <a16:creationId xmlns:a16="http://schemas.microsoft.com/office/drawing/2014/main" id="{CAEB5BC0-AB6D-4C9B-9DED-D5B957EC26A3}"/>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05886680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C6AEC4-18E8-48BC-9B7D-D1EB3B2B106D}"/>
              </a:ext>
            </a:extLst>
          </p:cNvPr>
          <p:cNvSpPr>
            <a:spLocks noGrp="1" noChangeArrowheads="1"/>
          </p:cNvSpPr>
          <p:nvPr>
            <p:ph type="sldNum" sz="quarter" idx="5"/>
          </p:nvPr>
        </p:nvSpPr>
        <p:spPr>
          <a:ln/>
        </p:spPr>
        <p:txBody>
          <a:bodyPr/>
          <a:lstStyle/>
          <a:p>
            <a:fld id="{9FAEEE17-6F05-4717-9FFB-E3D6B1C9C323}" type="slidenum">
              <a:rPr lang="en-GB" altLang="en-US"/>
              <a:pPr/>
              <a:t>43</a:t>
            </a:fld>
            <a:endParaRPr lang="en-GB" altLang="en-US" dirty="0"/>
          </a:p>
        </p:txBody>
      </p:sp>
      <p:sp>
        <p:nvSpPr>
          <p:cNvPr id="1335298" name="Rectangle 2">
            <a:extLst>
              <a:ext uri="{FF2B5EF4-FFF2-40B4-BE49-F238E27FC236}">
                <a16:creationId xmlns:a16="http://schemas.microsoft.com/office/drawing/2014/main" id="{CD417D7D-58D2-441A-9E62-250B4FEC27A0}"/>
              </a:ext>
            </a:extLst>
          </p:cNvPr>
          <p:cNvSpPr>
            <a:spLocks noGrp="1" noRot="1" noChangeAspect="1" noChangeArrowheads="1" noTextEdit="1"/>
          </p:cNvSpPr>
          <p:nvPr>
            <p:ph type="sldImg"/>
          </p:nvPr>
        </p:nvSpPr>
        <p:spPr>
          <a:ln/>
        </p:spPr>
      </p:sp>
      <p:sp>
        <p:nvSpPr>
          <p:cNvPr id="1335299" name="Rectangle 3">
            <a:extLst>
              <a:ext uri="{FF2B5EF4-FFF2-40B4-BE49-F238E27FC236}">
                <a16:creationId xmlns:a16="http://schemas.microsoft.com/office/drawing/2014/main" id="{CAEB5BC0-AB6D-4C9B-9DED-D5B957EC26A3}"/>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51570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16D3D5-7007-480A-A0F1-6AB62F1F09DB}" type="slidenum">
              <a:rPr lang="en-GB" smtClean="0"/>
              <a:t>4</a:t>
            </a:fld>
            <a:endParaRPr lang="en-GB" dirty="0"/>
          </a:p>
        </p:txBody>
      </p:sp>
    </p:spTree>
    <p:extLst>
      <p:ext uri="{BB962C8B-B14F-4D97-AF65-F5344CB8AC3E}">
        <p14:creationId xmlns:p14="http://schemas.microsoft.com/office/powerpoint/2010/main" val="11869623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C6AEC4-18E8-48BC-9B7D-D1EB3B2B106D}"/>
              </a:ext>
            </a:extLst>
          </p:cNvPr>
          <p:cNvSpPr>
            <a:spLocks noGrp="1" noChangeArrowheads="1"/>
          </p:cNvSpPr>
          <p:nvPr>
            <p:ph type="sldNum" sz="quarter" idx="5"/>
          </p:nvPr>
        </p:nvSpPr>
        <p:spPr>
          <a:ln/>
        </p:spPr>
        <p:txBody>
          <a:bodyPr/>
          <a:lstStyle/>
          <a:p>
            <a:fld id="{9FAEEE17-6F05-4717-9FFB-E3D6B1C9C323}" type="slidenum">
              <a:rPr lang="en-GB" altLang="en-US"/>
              <a:pPr/>
              <a:t>44</a:t>
            </a:fld>
            <a:endParaRPr lang="en-GB" altLang="en-US" dirty="0"/>
          </a:p>
        </p:txBody>
      </p:sp>
      <p:sp>
        <p:nvSpPr>
          <p:cNvPr id="1335298" name="Rectangle 2">
            <a:extLst>
              <a:ext uri="{FF2B5EF4-FFF2-40B4-BE49-F238E27FC236}">
                <a16:creationId xmlns:a16="http://schemas.microsoft.com/office/drawing/2014/main" id="{CD417D7D-58D2-441A-9E62-250B4FEC27A0}"/>
              </a:ext>
            </a:extLst>
          </p:cNvPr>
          <p:cNvSpPr>
            <a:spLocks noGrp="1" noRot="1" noChangeAspect="1" noChangeArrowheads="1" noTextEdit="1"/>
          </p:cNvSpPr>
          <p:nvPr>
            <p:ph type="sldImg"/>
          </p:nvPr>
        </p:nvSpPr>
        <p:spPr>
          <a:ln/>
        </p:spPr>
      </p:sp>
      <p:sp>
        <p:nvSpPr>
          <p:cNvPr id="1335299" name="Rectangle 3">
            <a:extLst>
              <a:ext uri="{FF2B5EF4-FFF2-40B4-BE49-F238E27FC236}">
                <a16:creationId xmlns:a16="http://schemas.microsoft.com/office/drawing/2014/main" id="{CAEB5BC0-AB6D-4C9B-9DED-D5B957EC26A3}"/>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90045291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C6AEC4-18E8-48BC-9B7D-D1EB3B2B106D}"/>
              </a:ext>
            </a:extLst>
          </p:cNvPr>
          <p:cNvSpPr>
            <a:spLocks noGrp="1" noChangeArrowheads="1"/>
          </p:cNvSpPr>
          <p:nvPr>
            <p:ph type="sldNum" sz="quarter" idx="5"/>
          </p:nvPr>
        </p:nvSpPr>
        <p:spPr>
          <a:ln/>
        </p:spPr>
        <p:txBody>
          <a:bodyPr/>
          <a:lstStyle/>
          <a:p>
            <a:fld id="{9FAEEE17-6F05-4717-9FFB-E3D6B1C9C323}" type="slidenum">
              <a:rPr lang="en-GB" altLang="en-US"/>
              <a:pPr/>
              <a:t>45</a:t>
            </a:fld>
            <a:endParaRPr lang="en-GB" altLang="en-US" dirty="0"/>
          </a:p>
        </p:txBody>
      </p:sp>
      <p:sp>
        <p:nvSpPr>
          <p:cNvPr id="1335298" name="Rectangle 2">
            <a:extLst>
              <a:ext uri="{FF2B5EF4-FFF2-40B4-BE49-F238E27FC236}">
                <a16:creationId xmlns:a16="http://schemas.microsoft.com/office/drawing/2014/main" id="{CD417D7D-58D2-441A-9E62-250B4FEC27A0}"/>
              </a:ext>
            </a:extLst>
          </p:cNvPr>
          <p:cNvSpPr>
            <a:spLocks noGrp="1" noRot="1" noChangeAspect="1" noChangeArrowheads="1" noTextEdit="1"/>
          </p:cNvSpPr>
          <p:nvPr>
            <p:ph type="sldImg"/>
          </p:nvPr>
        </p:nvSpPr>
        <p:spPr>
          <a:ln/>
        </p:spPr>
      </p:sp>
      <p:sp>
        <p:nvSpPr>
          <p:cNvPr id="1335299" name="Rectangle 3">
            <a:extLst>
              <a:ext uri="{FF2B5EF4-FFF2-40B4-BE49-F238E27FC236}">
                <a16:creationId xmlns:a16="http://schemas.microsoft.com/office/drawing/2014/main" id="{CAEB5BC0-AB6D-4C9B-9DED-D5B957EC26A3}"/>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63000813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C6AEC4-18E8-48BC-9B7D-D1EB3B2B106D}"/>
              </a:ext>
            </a:extLst>
          </p:cNvPr>
          <p:cNvSpPr>
            <a:spLocks noGrp="1" noChangeArrowheads="1"/>
          </p:cNvSpPr>
          <p:nvPr>
            <p:ph type="sldNum" sz="quarter" idx="5"/>
          </p:nvPr>
        </p:nvSpPr>
        <p:spPr>
          <a:ln/>
        </p:spPr>
        <p:txBody>
          <a:bodyPr/>
          <a:lstStyle/>
          <a:p>
            <a:fld id="{9FAEEE17-6F05-4717-9FFB-E3D6B1C9C323}" type="slidenum">
              <a:rPr lang="en-GB" altLang="en-US"/>
              <a:pPr/>
              <a:t>46</a:t>
            </a:fld>
            <a:endParaRPr lang="en-GB" altLang="en-US" dirty="0"/>
          </a:p>
        </p:txBody>
      </p:sp>
      <p:sp>
        <p:nvSpPr>
          <p:cNvPr id="1335298" name="Rectangle 2">
            <a:extLst>
              <a:ext uri="{FF2B5EF4-FFF2-40B4-BE49-F238E27FC236}">
                <a16:creationId xmlns:a16="http://schemas.microsoft.com/office/drawing/2014/main" id="{CD417D7D-58D2-441A-9E62-250B4FEC27A0}"/>
              </a:ext>
            </a:extLst>
          </p:cNvPr>
          <p:cNvSpPr>
            <a:spLocks noGrp="1" noRot="1" noChangeAspect="1" noChangeArrowheads="1" noTextEdit="1"/>
          </p:cNvSpPr>
          <p:nvPr>
            <p:ph type="sldImg"/>
          </p:nvPr>
        </p:nvSpPr>
        <p:spPr>
          <a:ln/>
        </p:spPr>
      </p:sp>
      <p:sp>
        <p:nvSpPr>
          <p:cNvPr id="1335299" name="Rectangle 3">
            <a:extLst>
              <a:ext uri="{FF2B5EF4-FFF2-40B4-BE49-F238E27FC236}">
                <a16:creationId xmlns:a16="http://schemas.microsoft.com/office/drawing/2014/main" id="{CAEB5BC0-AB6D-4C9B-9DED-D5B957EC26A3}"/>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31232671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C6AEC4-18E8-48BC-9B7D-D1EB3B2B106D}"/>
              </a:ext>
            </a:extLst>
          </p:cNvPr>
          <p:cNvSpPr>
            <a:spLocks noGrp="1" noChangeArrowheads="1"/>
          </p:cNvSpPr>
          <p:nvPr>
            <p:ph type="sldNum" sz="quarter" idx="5"/>
          </p:nvPr>
        </p:nvSpPr>
        <p:spPr>
          <a:ln/>
        </p:spPr>
        <p:txBody>
          <a:bodyPr/>
          <a:lstStyle/>
          <a:p>
            <a:fld id="{9FAEEE17-6F05-4717-9FFB-E3D6B1C9C323}" type="slidenum">
              <a:rPr lang="en-GB" altLang="en-US"/>
              <a:pPr/>
              <a:t>47</a:t>
            </a:fld>
            <a:endParaRPr lang="en-GB" altLang="en-US" dirty="0"/>
          </a:p>
        </p:txBody>
      </p:sp>
      <p:sp>
        <p:nvSpPr>
          <p:cNvPr id="1335298" name="Rectangle 2">
            <a:extLst>
              <a:ext uri="{FF2B5EF4-FFF2-40B4-BE49-F238E27FC236}">
                <a16:creationId xmlns:a16="http://schemas.microsoft.com/office/drawing/2014/main" id="{CD417D7D-58D2-441A-9E62-250B4FEC27A0}"/>
              </a:ext>
            </a:extLst>
          </p:cNvPr>
          <p:cNvSpPr>
            <a:spLocks noGrp="1" noRot="1" noChangeAspect="1" noChangeArrowheads="1" noTextEdit="1"/>
          </p:cNvSpPr>
          <p:nvPr>
            <p:ph type="sldImg"/>
          </p:nvPr>
        </p:nvSpPr>
        <p:spPr>
          <a:ln/>
        </p:spPr>
      </p:sp>
      <p:sp>
        <p:nvSpPr>
          <p:cNvPr id="1335299" name="Rectangle 3">
            <a:extLst>
              <a:ext uri="{FF2B5EF4-FFF2-40B4-BE49-F238E27FC236}">
                <a16:creationId xmlns:a16="http://schemas.microsoft.com/office/drawing/2014/main" id="{CAEB5BC0-AB6D-4C9B-9DED-D5B957EC26A3}"/>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81233746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16D3D5-7007-480A-A0F1-6AB62F1F09DB}" type="slidenum">
              <a:rPr lang="en-GB" smtClean="0"/>
              <a:t>48</a:t>
            </a:fld>
            <a:endParaRPr lang="en-GB" dirty="0"/>
          </a:p>
        </p:txBody>
      </p:sp>
    </p:spTree>
    <p:extLst>
      <p:ext uri="{BB962C8B-B14F-4D97-AF65-F5344CB8AC3E}">
        <p14:creationId xmlns:p14="http://schemas.microsoft.com/office/powerpoint/2010/main" val="403615807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16D3D5-7007-480A-A0F1-6AB62F1F09DB}" type="slidenum">
              <a:rPr lang="en-GB" smtClean="0"/>
              <a:t>49</a:t>
            </a:fld>
            <a:endParaRPr lang="en-GB" dirty="0"/>
          </a:p>
        </p:txBody>
      </p:sp>
    </p:spTree>
    <p:extLst>
      <p:ext uri="{BB962C8B-B14F-4D97-AF65-F5344CB8AC3E}">
        <p14:creationId xmlns:p14="http://schemas.microsoft.com/office/powerpoint/2010/main" val="22465695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16D3D5-7007-480A-A0F1-6AB62F1F09DB}" type="slidenum">
              <a:rPr lang="en-GB" smtClean="0"/>
              <a:t>50</a:t>
            </a:fld>
            <a:endParaRPr lang="en-GB" dirty="0"/>
          </a:p>
        </p:txBody>
      </p:sp>
    </p:spTree>
    <p:extLst>
      <p:ext uri="{BB962C8B-B14F-4D97-AF65-F5344CB8AC3E}">
        <p14:creationId xmlns:p14="http://schemas.microsoft.com/office/powerpoint/2010/main" val="287833843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16D3D5-7007-480A-A0F1-6AB62F1F09DB}" type="slidenum">
              <a:rPr lang="en-GB" smtClean="0"/>
              <a:t>51</a:t>
            </a:fld>
            <a:endParaRPr lang="en-GB" dirty="0"/>
          </a:p>
        </p:txBody>
      </p:sp>
    </p:spTree>
    <p:extLst>
      <p:ext uri="{BB962C8B-B14F-4D97-AF65-F5344CB8AC3E}">
        <p14:creationId xmlns:p14="http://schemas.microsoft.com/office/powerpoint/2010/main" val="4205340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16D3D5-7007-480A-A0F1-6AB62F1F09DB}" type="slidenum">
              <a:rPr lang="en-GB" smtClean="0"/>
              <a:t>5</a:t>
            </a:fld>
            <a:endParaRPr lang="en-GB" dirty="0"/>
          </a:p>
        </p:txBody>
      </p:sp>
    </p:spTree>
    <p:extLst>
      <p:ext uri="{BB962C8B-B14F-4D97-AF65-F5344CB8AC3E}">
        <p14:creationId xmlns:p14="http://schemas.microsoft.com/office/powerpoint/2010/main" val="1652494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6616D3D5-7007-480A-A0F1-6AB62F1F09DB}" type="slidenum">
              <a:rPr lang="en-GB" smtClean="0"/>
              <a:t>7</a:t>
            </a:fld>
            <a:endParaRPr lang="en-GB" dirty="0"/>
          </a:p>
        </p:txBody>
      </p:sp>
    </p:spTree>
    <p:extLst>
      <p:ext uri="{BB962C8B-B14F-4D97-AF65-F5344CB8AC3E}">
        <p14:creationId xmlns:p14="http://schemas.microsoft.com/office/powerpoint/2010/main" val="4096948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16D3D5-7007-480A-A0F1-6AB62F1F09DB}" type="slidenum">
              <a:rPr lang="en-GB" smtClean="0"/>
              <a:t>8</a:t>
            </a:fld>
            <a:endParaRPr lang="en-GB" dirty="0"/>
          </a:p>
        </p:txBody>
      </p:sp>
    </p:spTree>
    <p:extLst>
      <p:ext uri="{BB962C8B-B14F-4D97-AF65-F5344CB8AC3E}">
        <p14:creationId xmlns:p14="http://schemas.microsoft.com/office/powerpoint/2010/main" val="2993329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16D3D5-7007-480A-A0F1-6AB62F1F09DB}" type="slidenum">
              <a:rPr lang="en-GB" smtClean="0"/>
              <a:t>9</a:t>
            </a:fld>
            <a:endParaRPr lang="en-GB" dirty="0"/>
          </a:p>
        </p:txBody>
      </p:sp>
    </p:spTree>
    <p:extLst>
      <p:ext uri="{BB962C8B-B14F-4D97-AF65-F5344CB8AC3E}">
        <p14:creationId xmlns:p14="http://schemas.microsoft.com/office/powerpoint/2010/main" val="34425389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16D3D5-7007-480A-A0F1-6AB62F1F09DB}" type="slidenum">
              <a:rPr lang="en-GB" smtClean="0"/>
              <a:t>10</a:t>
            </a:fld>
            <a:endParaRPr lang="en-GB" dirty="0"/>
          </a:p>
        </p:txBody>
      </p:sp>
    </p:spTree>
    <p:extLst>
      <p:ext uri="{BB962C8B-B14F-4D97-AF65-F5344CB8AC3E}">
        <p14:creationId xmlns:p14="http://schemas.microsoft.com/office/powerpoint/2010/main" val="931999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5E41DB-A2CA-40A9-9287-945C8AFB9F94}" type="datetime1">
              <a:rPr lang="en-GB" smtClean="0"/>
              <a:t>25/02/2019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D264387-2B3F-4E73-92C1-7EAE0F2177D4}" type="slidenum">
              <a:rPr lang="en-GB" smtClean="0"/>
              <a:t>‹#›</a:t>
            </a:fld>
            <a:endParaRPr lang="en-GB" dirty="0"/>
          </a:p>
        </p:txBody>
      </p:sp>
    </p:spTree>
    <p:extLst>
      <p:ext uri="{BB962C8B-B14F-4D97-AF65-F5344CB8AC3E}">
        <p14:creationId xmlns:p14="http://schemas.microsoft.com/office/powerpoint/2010/main" val="387011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00E76F-82FC-402A-8FD8-E3D4C92635D5}" type="datetime1">
              <a:rPr lang="en-GB" smtClean="0"/>
              <a:t>25/02/2019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D264387-2B3F-4E73-92C1-7EAE0F2177D4}" type="slidenum">
              <a:rPr lang="en-GB" smtClean="0"/>
              <a:t>‹#›</a:t>
            </a:fld>
            <a:endParaRPr lang="en-GB" dirty="0"/>
          </a:p>
        </p:txBody>
      </p:sp>
    </p:spTree>
    <p:extLst>
      <p:ext uri="{BB962C8B-B14F-4D97-AF65-F5344CB8AC3E}">
        <p14:creationId xmlns:p14="http://schemas.microsoft.com/office/powerpoint/2010/main" val="3306298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68C674-5FDF-40F7-AAE2-41A75DDCDCF4}" type="datetime1">
              <a:rPr lang="en-GB" smtClean="0"/>
              <a:t>25/02/2019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D264387-2B3F-4E73-92C1-7EAE0F2177D4}" type="slidenum">
              <a:rPr lang="en-GB" smtClean="0"/>
              <a:t>‹#›</a:t>
            </a:fld>
            <a:endParaRPr lang="en-GB" dirty="0"/>
          </a:p>
        </p:txBody>
      </p:sp>
    </p:spTree>
    <p:extLst>
      <p:ext uri="{BB962C8B-B14F-4D97-AF65-F5344CB8AC3E}">
        <p14:creationId xmlns:p14="http://schemas.microsoft.com/office/powerpoint/2010/main" val="2942422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AC21B3-C396-45DB-8633-BBC88ADAB8CB}" type="datetime1">
              <a:rPr lang="en-GB" smtClean="0"/>
              <a:t>25/02/2019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D264387-2B3F-4E73-92C1-7EAE0F2177D4}" type="slidenum">
              <a:rPr lang="en-GB" smtClean="0"/>
              <a:t>‹#›</a:t>
            </a:fld>
            <a:endParaRPr lang="en-GB" dirty="0"/>
          </a:p>
        </p:txBody>
      </p:sp>
    </p:spTree>
    <p:extLst>
      <p:ext uri="{BB962C8B-B14F-4D97-AF65-F5344CB8AC3E}">
        <p14:creationId xmlns:p14="http://schemas.microsoft.com/office/powerpoint/2010/main" val="2990497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8D40894-D8E0-43CB-86F0-107873A657DE}" type="datetime1">
              <a:rPr lang="en-GB" smtClean="0"/>
              <a:t>25/02/2019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D264387-2B3F-4E73-92C1-7EAE0F2177D4}" type="slidenum">
              <a:rPr lang="en-GB" smtClean="0"/>
              <a:t>‹#›</a:t>
            </a:fld>
            <a:endParaRPr lang="en-GB" dirty="0"/>
          </a:p>
        </p:txBody>
      </p:sp>
    </p:spTree>
    <p:extLst>
      <p:ext uri="{BB962C8B-B14F-4D97-AF65-F5344CB8AC3E}">
        <p14:creationId xmlns:p14="http://schemas.microsoft.com/office/powerpoint/2010/main" val="3275571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E93580-FA87-4D77-A7C5-828384534B01}" type="datetime1">
              <a:rPr lang="en-GB" smtClean="0"/>
              <a:t>25/02/2019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D264387-2B3F-4E73-92C1-7EAE0F2177D4}" type="slidenum">
              <a:rPr lang="en-GB" smtClean="0"/>
              <a:t>‹#›</a:t>
            </a:fld>
            <a:endParaRPr lang="en-GB" dirty="0"/>
          </a:p>
        </p:txBody>
      </p:sp>
    </p:spTree>
    <p:extLst>
      <p:ext uri="{BB962C8B-B14F-4D97-AF65-F5344CB8AC3E}">
        <p14:creationId xmlns:p14="http://schemas.microsoft.com/office/powerpoint/2010/main" val="1317706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AFAF2C4-2A9D-431F-8A04-23CF71E02CE7}" type="datetime1">
              <a:rPr lang="en-GB" smtClean="0"/>
              <a:t>25/02/2019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D264387-2B3F-4E73-92C1-7EAE0F2177D4}" type="slidenum">
              <a:rPr lang="en-GB" smtClean="0"/>
              <a:t>‹#›</a:t>
            </a:fld>
            <a:endParaRPr lang="en-GB" dirty="0"/>
          </a:p>
        </p:txBody>
      </p:sp>
    </p:spTree>
    <p:extLst>
      <p:ext uri="{BB962C8B-B14F-4D97-AF65-F5344CB8AC3E}">
        <p14:creationId xmlns:p14="http://schemas.microsoft.com/office/powerpoint/2010/main" val="393933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850A0B-26E4-4E79-925E-8E53C42D4B94}" type="datetime1">
              <a:rPr lang="en-GB" smtClean="0"/>
              <a:t>25/02/2019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D264387-2B3F-4E73-92C1-7EAE0F2177D4}" type="slidenum">
              <a:rPr lang="en-GB" smtClean="0"/>
              <a:t>‹#›</a:t>
            </a:fld>
            <a:endParaRPr lang="en-GB" dirty="0"/>
          </a:p>
        </p:txBody>
      </p:sp>
    </p:spTree>
    <p:extLst>
      <p:ext uri="{BB962C8B-B14F-4D97-AF65-F5344CB8AC3E}">
        <p14:creationId xmlns:p14="http://schemas.microsoft.com/office/powerpoint/2010/main" val="3245092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B2B09E-68C8-498F-BD6F-1AF7E9FA48F2}" type="datetime1">
              <a:rPr lang="en-GB" smtClean="0"/>
              <a:t>25/02/2019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D264387-2B3F-4E73-92C1-7EAE0F2177D4}" type="slidenum">
              <a:rPr lang="en-GB" smtClean="0"/>
              <a:t>‹#›</a:t>
            </a:fld>
            <a:endParaRPr lang="en-GB" dirty="0"/>
          </a:p>
        </p:txBody>
      </p:sp>
    </p:spTree>
    <p:extLst>
      <p:ext uri="{BB962C8B-B14F-4D97-AF65-F5344CB8AC3E}">
        <p14:creationId xmlns:p14="http://schemas.microsoft.com/office/powerpoint/2010/main" val="404004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464E860-9877-41D6-9214-DFAF3AB0D2BC}" type="datetime1">
              <a:rPr lang="en-GB" smtClean="0"/>
              <a:t>25/02/2019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D264387-2B3F-4E73-92C1-7EAE0F2177D4}" type="slidenum">
              <a:rPr lang="en-GB" smtClean="0"/>
              <a:t>‹#›</a:t>
            </a:fld>
            <a:endParaRPr lang="en-GB" dirty="0"/>
          </a:p>
        </p:txBody>
      </p:sp>
    </p:spTree>
    <p:extLst>
      <p:ext uri="{BB962C8B-B14F-4D97-AF65-F5344CB8AC3E}">
        <p14:creationId xmlns:p14="http://schemas.microsoft.com/office/powerpoint/2010/main" val="3413805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5250FE-A105-43C6-8D88-082564FDC51A}" type="datetime1">
              <a:rPr lang="en-GB" smtClean="0"/>
              <a:t>25/02/2019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D264387-2B3F-4E73-92C1-7EAE0F2177D4}" type="slidenum">
              <a:rPr lang="en-GB" smtClean="0"/>
              <a:t>‹#›</a:t>
            </a:fld>
            <a:endParaRPr lang="en-GB" dirty="0"/>
          </a:p>
        </p:txBody>
      </p:sp>
    </p:spTree>
    <p:extLst>
      <p:ext uri="{BB962C8B-B14F-4D97-AF65-F5344CB8AC3E}">
        <p14:creationId xmlns:p14="http://schemas.microsoft.com/office/powerpoint/2010/main" val="3519127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0EA23F-EF29-40FB-B420-3501CA13DEB8}" type="datetime1">
              <a:rPr lang="en-GB" smtClean="0"/>
              <a:t>25/02/2019</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64387-2B3F-4E73-92C1-7EAE0F2177D4}" type="slidenum">
              <a:rPr lang="en-GB" smtClean="0"/>
              <a:t>‹#›</a:t>
            </a:fld>
            <a:endParaRPr lang="en-GB" dirty="0"/>
          </a:p>
        </p:txBody>
      </p:sp>
    </p:spTree>
    <p:extLst>
      <p:ext uri="{BB962C8B-B14F-4D97-AF65-F5344CB8AC3E}">
        <p14:creationId xmlns:p14="http://schemas.microsoft.com/office/powerpoint/2010/main" val="499259146"/>
      </p:ext>
    </p:extLst>
  </p:cSld>
  <p:clrMap bg1="lt1" tx1="dk1" bg2="lt2" tx2="dk2" accent1="accent1" accent2="accent2" accent3="accent3" accent4="accent4" accent5="accent5" accent6="accent6" hlink="hlink" folHlink="folHlink"/>
  <p:sldLayoutIdLst>
    <p:sldLayoutId id="2147483959" r:id="rId1"/>
    <p:sldLayoutId id="2147483960" r:id="rId2"/>
    <p:sldLayoutId id="2147483961" r:id="rId3"/>
    <p:sldLayoutId id="2147483962" r:id="rId4"/>
    <p:sldLayoutId id="2147483963" r:id="rId5"/>
    <p:sldLayoutId id="2147483964" r:id="rId6"/>
    <p:sldLayoutId id="2147483965" r:id="rId7"/>
    <p:sldLayoutId id="2147483966" r:id="rId8"/>
    <p:sldLayoutId id="2147483967" r:id="rId9"/>
    <p:sldLayoutId id="2147483968" r:id="rId10"/>
    <p:sldLayoutId id="214748396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1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15.xml"/></Relationships>
</file>

<file path=ppt/slides/_rels/slide13.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17.xml"/></Relationships>
</file>

<file path=ppt/slides/_rels/slide14.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chart" Target="../charts/chart19.xml"/></Relationships>
</file>

<file path=ppt/slides/_rels/slide15.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chart" Target="../charts/chart23.xml"/></Relationships>
</file>

<file path=ppt/slides/_rels/slide17.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08F5E-DD1E-460A-B885-E5F8889B4CA0}"/>
              </a:ext>
            </a:extLst>
          </p:cNvPr>
          <p:cNvSpPr>
            <a:spLocks noGrp="1"/>
          </p:cNvSpPr>
          <p:nvPr>
            <p:ph type="ctrTitle"/>
          </p:nvPr>
        </p:nvSpPr>
        <p:spPr>
          <a:xfrm>
            <a:off x="1524000" y="2257693"/>
            <a:ext cx="9144000" cy="1014957"/>
          </a:xfrm>
        </p:spPr>
        <p:txBody>
          <a:bodyPr/>
          <a:lstStyle/>
          <a:p>
            <a:r>
              <a:rPr lang="en-GB" dirty="0">
                <a:latin typeface="+mn-lt"/>
              </a:rPr>
              <a:t>DoBIH User Survey 2018</a:t>
            </a:r>
          </a:p>
        </p:txBody>
      </p:sp>
      <p:sp>
        <p:nvSpPr>
          <p:cNvPr id="3" name="Subtitle 2">
            <a:extLst>
              <a:ext uri="{FF2B5EF4-FFF2-40B4-BE49-F238E27FC236}">
                <a16:creationId xmlns:a16="http://schemas.microsoft.com/office/drawing/2014/main" id="{4D40B914-3424-4B76-99FF-177312A80103}"/>
              </a:ext>
            </a:extLst>
          </p:cNvPr>
          <p:cNvSpPr>
            <a:spLocks noGrp="1"/>
          </p:cNvSpPr>
          <p:nvPr>
            <p:ph type="subTitle" idx="1"/>
          </p:nvPr>
        </p:nvSpPr>
        <p:spPr>
          <a:xfrm>
            <a:off x="1524000" y="3618727"/>
            <a:ext cx="9144000" cy="760956"/>
          </a:xfrm>
        </p:spPr>
        <p:txBody>
          <a:bodyPr>
            <a:normAutofit/>
          </a:bodyPr>
          <a:lstStyle/>
          <a:p>
            <a:r>
              <a:rPr lang="en-GB" sz="4000" dirty="0"/>
              <a:t>Results</a:t>
            </a:r>
          </a:p>
        </p:txBody>
      </p:sp>
      <p:sp>
        <p:nvSpPr>
          <p:cNvPr id="4" name="Title 1">
            <a:extLst>
              <a:ext uri="{FF2B5EF4-FFF2-40B4-BE49-F238E27FC236}">
                <a16:creationId xmlns:a16="http://schemas.microsoft.com/office/drawing/2014/main" id="{A26D5A99-F436-4A19-8D25-CFB3E6798367}"/>
              </a:ext>
            </a:extLst>
          </p:cNvPr>
          <p:cNvSpPr txBox="1">
            <a:spLocks/>
          </p:cNvSpPr>
          <p:nvPr/>
        </p:nvSpPr>
        <p:spPr>
          <a:xfrm>
            <a:off x="653143" y="392928"/>
            <a:ext cx="10885714" cy="760957"/>
          </a:xfrm>
          <a:prstGeom prst="rect">
            <a:avLst/>
          </a:prstGeom>
          <a:solidFill>
            <a:srgbClr val="A57F52"/>
          </a:solidFill>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chor="ctr">
            <a:normAutofit fontScale="97500"/>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GB" sz="2800" i="1" dirty="0">
                <a:latin typeface="Trebuchet MS" panose="020B0603020202020204" pitchFamily="34" charset="0"/>
              </a:rPr>
              <a:t>The Database of British and Irish Hills</a:t>
            </a:r>
          </a:p>
        </p:txBody>
      </p:sp>
      <p:pic>
        <p:nvPicPr>
          <p:cNvPr id="6" name="Picture 5">
            <a:extLst>
              <a:ext uri="{FF2B5EF4-FFF2-40B4-BE49-F238E27FC236}">
                <a16:creationId xmlns:a16="http://schemas.microsoft.com/office/drawing/2014/main" id="{B019C840-E619-4C9C-BA9D-8E5FDB0266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3143" y="5247963"/>
            <a:ext cx="10885714" cy="760956"/>
          </a:xfrm>
          <a:prstGeom prst="rect">
            <a:avLst/>
          </a:prstGeom>
        </p:spPr>
      </p:pic>
      <p:graphicFrame>
        <p:nvGraphicFramePr>
          <p:cNvPr id="7" name="Table 6">
            <a:extLst>
              <a:ext uri="{FF2B5EF4-FFF2-40B4-BE49-F238E27FC236}">
                <a16:creationId xmlns:a16="http://schemas.microsoft.com/office/drawing/2014/main" id="{B518A70D-0762-450E-9F97-A0BDE449AE60}"/>
              </a:ext>
            </a:extLst>
          </p:cNvPr>
          <p:cNvGraphicFramePr>
            <a:graphicFrameLocks noGrp="1"/>
          </p:cNvGraphicFramePr>
          <p:nvPr>
            <p:extLst>
              <p:ext uri="{D42A27DB-BD31-4B8C-83A1-F6EECF244321}">
                <p14:modId xmlns:p14="http://schemas.microsoft.com/office/powerpoint/2010/main" val="154770639"/>
              </p:ext>
            </p:extLst>
          </p:nvPr>
        </p:nvGraphicFramePr>
        <p:xfrm>
          <a:off x="892629" y="5288283"/>
          <a:ext cx="9775371" cy="640080"/>
        </p:xfrm>
        <a:graphic>
          <a:graphicData uri="http://schemas.openxmlformats.org/drawingml/2006/table">
            <a:tbl>
              <a:tblPr/>
              <a:tblGrid>
                <a:gridCol w="2253342">
                  <a:extLst>
                    <a:ext uri="{9D8B030D-6E8A-4147-A177-3AD203B41FA5}">
                      <a16:colId xmlns:a16="http://schemas.microsoft.com/office/drawing/2014/main" val="1349723140"/>
                    </a:ext>
                  </a:extLst>
                </a:gridCol>
                <a:gridCol w="7522029">
                  <a:extLst>
                    <a:ext uri="{9D8B030D-6E8A-4147-A177-3AD203B41FA5}">
                      <a16:colId xmlns:a16="http://schemas.microsoft.com/office/drawing/2014/main" val="4097249496"/>
                    </a:ext>
                  </a:extLst>
                </a:gridCol>
              </a:tblGrid>
              <a:tr h="457200">
                <a:tc>
                  <a:txBody>
                    <a:bodyPr/>
                    <a:lstStyle/>
                    <a:p>
                      <a:pPr fontAlgn="t"/>
                      <a:r>
                        <a:rPr lang="en-GB" sz="2600" dirty="0">
                          <a:solidFill>
                            <a:schemeClr val="bg1"/>
                          </a:solidFill>
                          <a:effectLst/>
                          <a:latin typeface="Trebuchet MS" panose="020B0603020202020204" pitchFamily="34" charset="0"/>
                        </a:rPr>
                        <a:t>Hill Bagging</a:t>
                      </a:r>
                    </a:p>
                  </a:txBody>
                  <a:tcPr>
                    <a:lnL>
                      <a:noFill/>
                    </a:lnL>
                    <a:lnR>
                      <a:noFill/>
                    </a:lnR>
                    <a:lnT>
                      <a:noFill/>
                    </a:lnT>
                    <a:lnB>
                      <a:noFill/>
                    </a:lnB>
                  </a:tcPr>
                </a:tc>
                <a:tc>
                  <a:txBody>
                    <a:bodyPr/>
                    <a:lstStyle/>
                    <a:p>
                      <a:r>
                        <a:rPr lang="en-GB" sz="1800" dirty="0">
                          <a:solidFill>
                            <a:schemeClr val="bg1"/>
                          </a:solidFill>
                          <a:effectLst/>
                          <a:latin typeface="Trebuchet MS" panose="020B0603020202020204" pitchFamily="34" charset="0"/>
                        </a:rPr>
                        <a:t>the online version of the</a:t>
                      </a:r>
                      <a:br>
                        <a:rPr lang="en-GB" sz="1800" dirty="0">
                          <a:solidFill>
                            <a:schemeClr val="bg1"/>
                          </a:solidFill>
                          <a:effectLst/>
                          <a:latin typeface="Trebuchet MS" panose="020B0603020202020204" pitchFamily="34" charset="0"/>
                        </a:rPr>
                      </a:br>
                      <a:r>
                        <a:rPr lang="en-GB" sz="1800" dirty="0">
                          <a:solidFill>
                            <a:schemeClr val="bg1"/>
                          </a:solidFill>
                          <a:effectLst/>
                          <a:latin typeface="Trebuchet MS" panose="020B0603020202020204" pitchFamily="34" charset="0"/>
                        </a:rPr>
                        <a:t>Database of British and Irish Hills</a:t>
                      </a:r>
                    </a:p>
                  </a:txBody>
                  <a:tcPr anchor="ctr">
                    <a:lnL>
                      <a:noFill/>
                    </a:lnL>
                    <a:lnR>
                      <a:noFill/>
                    </a:lnR>
                    <a:lnT>
                      <a:noFill/>
                    </a:lnT>
                    <a:lnB>
                      <a:noFill/>
                    </a:lnB>
                  </a:tcPr>
                </a:tc>
                <a:extLst>
                  <a:ext uri="{0D108BD9-81ED-4DB2-BD59-A6C34878D82A}">
                    <a16:rowId xmlns:a16="http://schemas.microsoft.com/office/drawing/2014/main" val="2305131012"/>
                  </a:ext>
                </a:extLst>
              </a:tr>
            </a:tbl>
          </a:graphicData>
        </a:graphic>
      </p:graphicFrame>
      <p:pic>
        <p:nvPicPr>
          <p:cNvPr id="9" name="Picture 8">
            <a:extLst>
              <a:ext uri="{FF2B5EF4-FFF2-40B4-BE49-F238E27FC236}">
                <a16:creationId xmlns:a16="http://schemas.microsoft.com/office/drawing/2014/main" id="{E5DB0FC0-AE4F-4062-AF5F-54A1FDC8C1F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0912" y="5312231"/>
            <a:ext cx="723900" cy="609600"/>
          </a:xfrm>
          <a:prstGeom prst="rect">
            <a:avLst/>
          </a:prstGeom>
        </p:spPr>
      </p:pic>
      <p:sp>
        <p:nvSpPr>
          <p:cNvPr id="5" name="Slide Number Placeholder 4">
            <a:extLst>
              <a:ext uri="{FF2B5EF4-FFF2-40B4-BE49-F238E27FC236}">
                <a16:creationId xmlns:a16="http://schemas.microsoft.com/office/drawing/2014/main" id="{7C82849B-0D7E-4C98-B383-B3D664375A7D}"/>
              </a:ext>
            </a:extLst>
          </p:cNvPr>
          <p:cNvSpPr>
            <a:spLocks noGrp="1"/>
          </p:cNvSpPr>
          <p:nvPr>
            <p:ph type="sldNum" sz="quarter" idx="12"/>
          </p:nvPr>
        </p:nvSpPr>
        <p:spPr/>
        <p:txBody>
          <a:bodyPr/>
          <a:lstStyle/>
          <a:p>
            <a:fld id="{6D264387-2B3F-4E73-92C1-7EAE0F2177D4}" type="slidenum">
              <a:rPr lang="en-GB" smtClean="0"/>
              <a:t>1</a:t>
            </a:fld>
            <a:endParaRPr lang="en-GB" dirty="0"/>
          </a:p>
        </p:txBody>
      </p:sp>
    </p:spTree>
    <p:extLst>
      <p:ext uri="{BB962C8B-B14F-4D97-AF65-F5344CB8AC3E}">
        <p14:creationId xmlns:p14="http://schemas.microsoft.com/office/powerpoint/2010/main" val="3004591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id="{B68D1517-4BDD-4EAB-B4A2-513DF50FF19C}"/>
              </a:ext>
            </a:extLst>
          </p:cNvPr>
          <p:cNvGraphicFramePr>
            <a:graphicFrameLocks/>
          </p:cNvGraphicFramePr>
          <p:nvPr>
            <p:extLst>
              <p:ext uri="{D42A27DB-BD31-4B8C-83A1-F6EECF244321}">
                <p14:modId xmlns:p14="http://schemas.microsoft.com/office/powerpoint/2010/main" val="34978307"/>
              </p:ext>
            </p:extLst>
          </p:nvPr>
        </p:nvGraphicFramePr>
        <p:xfrm>
          <a:off x="3080515" y="4113320"/>
          <a:ext cx="6030970" cy="241073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ontent Placeholder 5">
            <a:extLst>
              <a:ext uri="{FF2B5EF4-FFF2-40B4-BE49-F238E27FC236}">
                <a16:creationId xmlns:a16="http://schemas.microsoft.com/office/drawing/2014/main" id="{52464C47-D2AD-4EA7-8F8D-52D91B627A39}"/>
              </a:ext>
            </a:extLst>
          </p:cNvPr>
          <p:cNvGraphicFramePr>
            <a:graphicFrameLocks/>
          </p:cNvGraphicFramePr>
          <p:nvPr>
            <p:extLst>
              <p:ext uri="{D42A27DB-BD31-4B8C-83A1-F6EECF244321}">
                <p14:modId xmlns:p14="http://schemas.microsoft.com/office/powerpoint/2010/main" val="1203892881"/>
              </p:ext>
            </p:extLst>
          </p:nvPr>
        </p:nvGraphicFramePr>
        <p:xfrm>
          <a:off x="3080515" y="809033"/>
          <a:ext cx="6030970" cy="2921476"/>
        </p:xfrm>
        <a:graphic>
          <a:graphicData uri="http://schemas.openxmlformats.org/drawingml/2006/chart">
            <c:chart xmlns:c="http://schemas.openxmlformats.org/drawingml/2006/chart" xmlns:r="http://schemas.openxmlformats.org/officeDocument/2006/relationships" r:id="rId4"/>
          </a:graphicData>
        </a:graphic>
      </p:graphicFrame>
      <p:sp>
        <p:nvSpPr>
          <p:cNvPr id="11" name="Title 10">
            <a:extLst>
              <a:ext uri="{FF2B5EF4-FFF2-40B4-BE49-F238E27FC236}">
                <a16:creationId xmlns:a16="http://schemas.microsoft.com/office/drawing/2014/main" id="{2CAAB557-B5AE-43B2-B55F-E3E3E95C25DC}"/>
              </a:ext>
            </a:extLst>
          </p:cNvPr>
          <p:cNvSpPr>
            <a:spLocks noGrp="1"/>
          </p:cNvSpPr>
          <p:nvPr>
            <p:ph type="title"/>
          </p:nvPr>
        </p:nvSpPr>
        <p:spPr>
          <a:xfrm>
            <a:off x="838200" y="85111"/>
            <a:ext cx="10515600" cy="628788"/>
          </a:xfrm>
        </p:spPr>
        <p:txBody>
          <a:bodyPr>
            <a:normAutofit/>
          </a:bodyPr>
          <a:lstStyle/>
          <a:p>
            <a:pPr algn="ctr"/>
            <a:r>
              <a:rPr lang="en-GB" sz="3200" dirty="0">
                <a:latin typeface="+mn-lt"/>
              </a:rPr>
              <a:t>Use of website resources</a:t>
            </a:r>
          </a:p>
        </p:txBody>
      </p:sp>
      <p:sp>
        <p:nvSpPr>
          <p:cNvPr id="2" name="Slide Number Placeholder 1">
            <a:extLst>
              <a:ext uri="{FF2B5EF4-FFF2-40B4-BE49-F238E27FC236}">
                <a16:creationId xmlns:a16="http://schemas.microsoft.com/office/drawing/2014/main" id="{F8EF9A52-B337-4473-BAC9-2596FD87A974}"/>
              </a:ext>
            </a:extLst>
          </p:cNvPr>
          <p:cNvSpPr>
            <a:spLocks noGrp="1"/>
          </p:cNvSpPr>
          <p:nvPr>
            <p:ph type="sldNum" sz="quarter" idx="12"/>
          </p:nvPr>
        </p:nvSpPr>
        <p:spPr/>
        <p:txBody>
          <a:bodyPr/>
          <a:lstStyle/>
          <a:p>
            <a:fld id="{6D264387-2B3F-4E73-92C1-7EAE0F2177D4}" type="slidenum">
              <a:rPr lang="en-GB" smtClean="0"/>
              <a:t>10</a:t>
            </a:fld>
            <a:endParaRPr lang="en-GB" dirty="0"/>
          </a:p>
        </p:txBody>
      </p:sp>
    </p:spTree>
    <p:extLst>
      <p:ext uri="{BB962C8B-B14F-4D97-AF65-F5344CB8AC3E}">
        <p14:creationId xmlns:p14="http://schemas.microsoft.com/office/powerpoint/2010/main" val="3657737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2CAAB557-B5AE-43B2-B55F-E3E3E95C25DC}"/>
              </a:ext>
            </a:extLst>
          </p:cNvPr>
          <p:cNvSpPr>
            <a:spLocks noGrp="1"/>
          </p:cNvSpPr>
          <p:nvPr>
            <p:ph type="title"/>
          </p:nvPr>
        </p:nvSpPr>
        <p:spPr>
          <a:xfrm>
            <a:off x="838200" y="143437"/>
            <a:ext cx="10515600" cy="628788"/>
          </a:xfrm>
        </p:spPr>
        <p:txBody>
          <a:bodyPr>
            <a:normAutofit/>
          </a:bodyPr>
          <a:lstStyle/>
          <a:p>
            <a:pPr algn="ctr"/>
            <a:r>
              <a:rPr lang="en-GB" sz="3200" dirty="0">
                <a:latin typeface="+mn-lt"/>
              </a:rPr>
              <a:t>Data</a:t>
            </a:r>
          </a:p>
        </p:txBody>
      </p:sp>
      <p:graphicFrame>
        <p:nvGraphicFramePr>
          <p:cNvPr id="6" name="Content Placeholder 5">
            <a:extLst>
              <a:ext uri="{FF2B5EF4-FFF2-40B4-BE49-F238E27FC236}">
                <a16:creationId xmlns:a16="http://schemas.microsoft.com/office/drawing/2014/main" id="{CFF94B48-451F-4AD3-BFA9-7C64180A9B63}"/>
              </a:ext>
            </a:extLst>
          </p:cNvPr>
          <p:cNvGraphicFramePr>
            <a:graphicFrameLocks noGrp="1"/>
          </p:cNvGraphicFramePr>
          <p:nvPr>
            <p:ph idx="1"/>
            <p:extLst>
              <p:ext uri="{D42A27DB-BD31-4B8C-83A1-F6EECF244321}">
                <p14:modId xmlns:p14="http://schemas.microsoft.com/office/powerpoint/2010/main" val="1504629908"/>
              </p:ext>
            </p:extLst>
          </p:nvPr>
        </p:nvGraphicFramePr>
        <p:xfrm>
          <a:off x="1714500" y="815356"/>
          <a:ext cx="8763000" cy="5619950"/>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a:extLst>
              <a:ext uri="{FF2B5EF4-FFF2-40B4-BE49-F238E27FC236}">
                <a16:creationId xmlns:a16="http://schemas.microsoft.com/office/drawing/2014/main" id="{7D0FCA4F-B7AC-41F6-8F00-A8CDA44905EC}"/>
              </a:ext>
            </a:extLst>
          </p:cNvPr>
          <p:cNvSpPr>
            <a:spLocks noGrp="1"/>
          </p:cNvSpPr>
          <p:nvPr>
            <p:ph type="sldNum" sz="quarter" idx="12"/>
          </p:nvPr>
        </p:nvSpPr>
        <p:spPr/>
        <p:txBody>
          <a:bodyPr/>
          <a:lstStyle/>
          <a:p>
            <a:fld id="{6D264387-2B3F-4E73-92C1-7EAE0F2177D4}" type="slidenum">
              <a:rPr lang="en-GB" smtClean="0"/>
              <a:t>11</a:t>
            </a:fld>
            <a:endParaRPr lang="en-GB" dirty="0"/>
          </a:p>
        </p:txBody>
      </p:sp>
    </p:spTree>
    <p:extLst>
      <p:ext uri="{BB962C8B-B14F-4D97-AF65-F5344CB8AC3E}">
        <p14:creationId xmlns:p14="http://schemas.microsoft.com/office/powerpoint/2010/main" val="1712851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id="{B68D1517-4BDD-4EAB-B4A2-513DF50FF19C}"/>
              </a:ext>
            </a:extLst>
          </p:cNvPr>
          <p:cNvGraphicFramePr>
            <a:graphicFrameLocks/>
          </p:cNvGraphicFramePr>
          <p:nvPr>
            <p:extLst>
              <p:ext uri="{D42A27DB-BD31-4B8C-83A1-F6EECF244321}">
                <p14:modId xmlns:p14="http://schemas.microsoft.com/office/powerpoint/2010/main" val="274156698"/>
              </p:ext>
            </p:extLst>
          </p:nvPr>
        </p:nvGraphicFramePr>
        <p:xfrm>
          <a:off x="3080515" y="3332482"/>
          <a:ext cx="6030970" cy="272803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ontent Placeholder 5">
            <a:extLst>
              <a:ext uri="{FF2B5EF4-FFF2-40B4-BE49-F238E27FC236}">
                <a16:creationId xmlns:a16="http://schemas.microsoft.com/office/drawing/2014/main" id="{52464C47-D2AD-4EA7-8F8D-52D91B627A39}"/>
              </a:ext>
            </a:extLst>
          </p:cNvPr>
          <p:cNvGraphicFramePr>
            <a:graphicFrameLocks/>
          </p:cNvGraphicFramePr>
          <p:nvPr>
            <p:extLst>
              <p:ext uri="{D42A27DB-BD31-4B8C-83A1-F6EECF244321}">
                <p14:modId xmlns:p14="http://schemas.microsoft.com/office/powerpoint/2010/main" val="560191440"/>
              </p:ext>
            </p:extLst>
          </p:nvPr>
        </p:nvGraphicFramePr>
        <p:xfrm>
          <a:off x="3080515" y="837187"/>
          <a:ext cx="6030970" cy="2232118"/>
        </p:xfrm>
        <a:graphic>
          <a:graphicData uri="http://schemas.openxmlformats.org/drawingml/2006/chart">
            <c:chart xmlns:c="http://schemas.openxmlformats.org/drawingml/2006/chart" xmlns:r="http://schemas.openxmlformats.org/officeDocument/2006/relationships" r:id="rId4"/>
          </a:graphicData>
        </a:graphic>
      </p:graphicFrame>
      <p:sp>
        <p:nvSpPr>
          <p:cNvPr id="11" name="Title 10">
            <a:extLst>
              <a:ext uri="{FF2B5EF4-FFF2-40B4-BE49-F238E27FC236}">
                <a16:creationId xmlns:a16="http://schemas.microsoft.com/office/drawing/2014/main" id="{2CAAB557-B5AE-43B2-B55F-E3E3E95C25DC}"/>
              </a:ext>
            </a:extLst>
          </p:cNvPr>
          <p:cNvSpPr>
            <a:spLocks noGrp="1"/>
          </p:cNvSpPr>
          <p:nvPr>
            <p:ph type="title"/>
          </p:nvPr>
        </p:nvSpPr>
        <p:spPr>
          <a:xfrm>
            <a:off x="838200" y="170599"/>
            <a:ext cx="10515600" cy="628788"/>
          </a:xfrm>
        </p:spPr>
        <p:txBody>
          <a:bodyPr>
            <a:normAutofit/>
          </a:bodyPr>
          <a:lstStyle/>
          <a:p>
            <a:pPr algn="ctr"/>
            <a:r>
              <a:rPr lang="en-GB" sz="3200" dirty="0">
                <a:latin typeface="+mn-lt"/>
              </a:rPr>
              <a:t>GPS contributors</a:t>
            </a:r>
          </a:p>
        </p:txBody>
      </p:sp>
      <p:sp>
        <p:nvSpPr>
          <p:cNvPr id="5" name="TextBox 4">
            <a:extLst>
              <a:ext uri="{FF2B5EF4-FFF2-40B4-BE49-F238E27FC236}">
                <a16:creationId xmlns:a16="http://schemas.microsoft.com/office/drawing/2014/main" id="{579DA07B-78AB-435E-BDC4-C9ECE5479501}"/>
              </a:ext>
            </a:extLst>
          </p:cNvPr>
          <p:cNvSpPr txBox="1"/>
          <p:nvPr/>
        </p:nvSpPr>
        <p:spPr>
          <a:xfrm>
            <a:off x="3080514" y="6070792"/>
            <a:ext cx="6030969" cy="261610"/>
          </a:xfrm>
          <a:prstGeom prst="rect">
            <a:avLst/>
          </a:prstGeom>
          <a:noFill/>
        </p:spPr>
        <p:txBody>
          <a:bodyPr wrap="square" rtlCol="0">
            <a:spAutoFit/>
          </a:bodyPr>
          <a:lstStyle/>
          <a:p>
            <a:r>
              <a:rPr lang="en-GB" sz="1100" dirty="0"/>
              <a:t>* Reasons given: to find or check summit positions (9); to improve DoBIH data quality (5) </a:t>
            </a:r>
          </a:p>
        </p:txBody>
      </p:sp>
      <p:sp>
        <p:nvSpPr>
          <p:cNvPr id="2" name="Slide Number Placeholder 1">
            <a:extLst>
              <a:ext uri="{FF2B5EF4-FFF2-40B4-BE49-F238E27FC236}">
                <a16:creationId xmlns:a16="http://schemas.microsoft.com/office/drawing/2014/main" id="{6167E942-F251-4E69-A0AB-6596DDC361FB}"/>
              </a:ext>
            </a:extLst>
          </p:cNvPr>
          <p:cNvSpPr>
            <a:spLocks noGrp="1"/>
          </p:cNvSpPr>
          <p:nvPr>
            <p:ph type="sldNum" sz="quarter" idx="12"/>
          </p:nvPr>
        </p:nvSpPr>
        <p:spPr/>
        <p:txBody>
          <a:bodyPr/>
          <a:lstStyle/>
          <a:p>
            <a:fld id="{6D264387-2B3F-4E73-92C1-7EAE0F2177D4}" type="slidenum">
              <a:rPr lang="en-GB" smtClean="0"/>
              <a:t>12</a:t>
            </a:fld>
            <a:endParaRPr lang="en-GB" dirty="0"/>
          </a:p>
        </p:txBody>
      </p:sp>
    </p:spTree>
    <p:extLst>
      <p:ext uri="{BB962C8B-B14F-4D97-AF65-F5344CB8AC3E}">
        <p14:creationId xmlns:p14="http://schemas.microsoft.com/office/powerpoint/2010/main" val="3640783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5">
            <a:extLst>
              <a:ext uri="{FF2B5EF4-FFF2-40B4-BE49-F238E27FC236}">
                <a16:creationId xmlns:a16="http://schemas.microsoft.com/office/drawing/2014/main" id="{52464C47-D2AD-4EA7-8F8D-52D91B627A39}"/>
              </a:ext>
            </a:extLst>
          </p:cNvPr>
          <p:cNvGraphicFramePr>
            <a:graphicFrameLocks/>
          </p:cNvGraphicFramePr>
          <p:nvPr>
            <p:extLst>
              <p:ext uri="{D42A27DB-BD31-4B8C-83A1-F6EECF244321}">
                <p14:modId xmlns:p14="http://schemas.microsoft.com/office/powerpoint/2010/main" val="1309874584"/>
              </p:ext>
            </p:extLst>
          </p:nvPr>
        </p:nvGraphicFramePr>
        <p:xfrm>
          <a:off x="643419" y="713897"/>
          <a:ext cx="10905163" cy="3940296"/>
        </p:xfrm>
        <a:graphic>
          <a:graphicData uri="http://schemas.openxmlformats.org/drawingml/2006/chart">
            <c:chart xmlns:c="http://schemas.openxmlformats.org/drawingml/2006/chart" xmlns:r="http://schemas.openxmlformats.org/officeDocument/2006/relationships" r:id="rId3"/>
          </a:graphicData>
        </a:graphic>
      </p:graphicFrame>
      <p:sp>
        <p:nvSpPr>
          <p:cNvPr id="11" name="Title 10">
            <a:extLst>
              <a:ext uri="{FF2B5EF4-FFF2-40B4-BE49-F238E27FC236}">
                <a16:creationId xmlns:a16="http://schemas.microsoft.com/office/drawing/2014/main" id="{2CAAB557-B5AE-43B2-B55F-E3E3E95C25DC}"/>
              </a:ext>
            </a:extLst>
          </p:cNvPr>
          <p:cNvSpPr>
            <a:spLocks noGrp="1"/>
          </p:cNvSpPr>
          <p:nvPr>
            <p:ph type="title"/>
          </p:nvPr>
        </p:nvSpPr>
        <p:spPr>
          <a:xfrm>
            <a:off x="838200" y="85111"/>
            <a:ext cx="10515600" cy="628788"/>
          </a:xfrm>
        </p:spPr>
        <p:txBody>
          <a:bodyPr>
            <a:normAutofit/>
          </a:bodyPr>
          <a:lstStyle/>
          <a:p>
            <a:pPr algn="ctr"/>
            <a:r>
              <a:rPr lang="en-GB" sz="3200" dirty="0">
                <a:latin typeface="+mn-lt"/>
              </a:rPr>
              <a:t>Use of third party resources</a:t>
            </a:r>
          </a:p>
        </p:txBody>
      </p:sp>
      <p:graphicFrame>
        <p:nvGraphicFramePr>
          <p:cNvPr id="6" name="Content Placeholder 5">
            <a:extLst>
              <a:ext uri="{FF2B5EF4-FFF2-40B4-BE49-F238E27FC236}">
                <a16:creationId xmlns:a16="http://schemas.microsoft.com/office/drawing/2014/main" id="{355A768A-BA2D-452F-8878-F14BFF29F886}"/>
              </a:ext>
            </a:extLst>
          </p:cNvPr>
          <p:cNvGraphicFramePr>
            <a:graphicFrameLocks/>
          </p:cNvGraphicFramePr>
          <p:nvPr>
            <p:extLst>
              <p:ext uri="{D42A27DB-BD31-4B8C-83A1-F6EECF244321}">
                <p14:modId xmlns:p14="http://schemas.microsoft.com/office/powerpoint/2010/main" val="3140776311"/>
              </p:ext>
            </p:extLst>
          </p:nvPr>
        </p:nvGraphicFramePr>
        <p:xfrm>
          <a:off x="643419" y="4869951"/>
          <a:ext cx="10905163" cy="1654140"/>
        </p:xfrm>
        <a:graphic>
          <a:graphicData uri="http://schemas.openxmlformats.org/drawingml/2006/chart">
            <c:chart xmlns:c="http://schemas.openxmlformats.org/drawingml/2006/chart" xmlns:r="http://schemas.openxmlformats.org/officeDocument/2006/relationships" r:id="rId4"/>
          </a:graphicData>
        </a:graphic>
      </p:graphicFrame>
      <p:sp>
        <p:nvSpPr>
          <p:cNvPr id="2" name="Slide Number Placeholder 1">
            <a:extLst>
              <a:ext uri="{FF2B5EF4-FFF2-40B4-BE49-F238E27FC236}">
                <a16:creationId xmlns:a16="http://schemas.microsoft.com/office/drawing/2014/main" id="{EEDCF111-2ED7-413A-91B2-678B019FF00E}"/>
              </a:ext>
            </a:extLst>
          </p:cNvPr>
          <p:cNvSpPr>
            <a:spLocks noGrp="1"/>
          </p:cNvSpPr>
          <p:nvPr>
            <p:ph type="sldNum" sz="quarter" idx="12"/>
          </p:nvPr>
        </p:nvSpPr>
        <p:spPr/>
        <p:txBody>
          <a:bodyPr/>
          <a:lstStyle/>
          <a:p>
            <a:fld id="{6D264387-2B3F-4E73-92C1-7EAE0F2177D4}" type="slidenum">
              <a:rPr lang="en-GB" smtClean="0"/>
              <a:t>13</a:t>
            </a:fld>
            <a:endParaRPr lang="en-GB" dirty="0"/>
          </a:p>
        </p:txBody>
      </p:sp>
    </p:spTree>
    <p:extLst>
      <p:ext uri="{BB962C8B-B14F-4D97-AF65-F5344CB8AC3E}">
        <p14:creationId xmlns:p14="http://schemas.microsoft.com/office/powerpoint/2010/main" val="421062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45809-AD7D-4D77-9B37-233AB2758338}"/>
              </a:ext>
            </a:extLst>
          </p:cNvPr>
          <p:cNvSpPr>
            <a:spLocks noGrp="1"/>
          </p:cNvSpPr>
          <p:nvPr>
            <p:ph type="title"/>
          </p:nvPr>
        </p:nvSpPr>
        <p:spPr>
          <a:xfrm>
            <a:off x="1296622" y="41097"/>
            <a:ext cx="9598756" cy="832206"/>
          </a:xfrm>
        </p:spPr>
        <p:txBody>
          <a:bodyPr>
            <a:noAutofit/>
          </a:bodyPr>
          <a:lstStyle/>
          <a:p>
            <a:pPr algn="ctr"/>
            <a:r>
              <a:rPr lang="en-GB" sz="2400" dirty="0">
                <a:latin typeface="+mn-lt"/>
              </a:rPr>
              <a:t> Interest in hill lists (1)</a:t>
            </a:r>
            <a:br>
              <a:rPr lang="en-GB" sz="2400" dirty="0">
                <a:latin typeface="+mn-lt"/>
              </a:rPr>
            </a:br>
            <a:r>
              <a:rPr lang="en-GB" sz="1250" dirty="0">
                <a:latin typeface="+mn-lt"/>
              </a:rPr>
              <a:t>Please indicate your interest in each of these 32 lists offered by the DoBIH. They default to ‘no interest’. Include lists you have </a:t>
            </a:r>
            <a:r>
              <a:rPr lang="en-GB" sz="1250" i="1" dirty="0">
                <a:latin typeface="+mn-lt"/>
              </a:rPr>
              <a:t>intentionally</a:t>
            </a:r>
            <a:r>
              <a:rPr lang="en-GB" sz="1250" dirty="0">
                <a:latin typeface="+mn-lt"/>
              </a:rPr>
              <a:t> completed in ‘bagging interest’, e.g. if you have completed the Nuttalls, tick Hewitts in the first column only if that matters to you.</a:t>
            </a:r>
          </a:p>
        </p:txBody>
      </p:sp>
      <p:graphicFrame>
        <p:nvGraphicFramePr>
          <p:cNvPr id="11" name="Content Placeholder 5">
            <a:extLst>
              <a:ext uri="{FF2B5EF4-FFF2-40B4-BE49-F238E27FC236}">
                <a16:creationId xmlns:a16="http://schemas.microsoft.com/office/drawing/2014/main" id="{0019C02B-268A-43E5-B556-59D6B00162EA}"/>
              </a:ext>
            </a:extLst>
          </p:cNvPr>
          <p:cNvGraphicFramePr>
            <a:graphicFrameLocks noGrp="1"/>
          </p:cNvGraphicFramePr>
          <p:nvPr>
            <p:ph sz="half" idx="2"/>
            <p:extLst>
              <p:ext uri="{D42A27DB-BD31-4B8C-83A1-F6EECF244321}">
                <p14:modId xmlns:p14="http://schemas.microsoft.com/office/powerpoint/2010/main" val="1131901676"/>
              </p:ext>
            </p:extLst>
          </p:nvPr>
        </p:nvGraphicFramePr>
        <p:xfrm>
          <a:off x="547284" y="945525"/>
          <a:ext cx="5183188" cy="55473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ontent Placeholder 5">
            <a:extLst>
              <a:ext uri="{FF2B5EF4-FFF2-40B4-BE49-F238E27FC236}">
                <a16:creationId xmlns:a16="http://schemas.microsoft.com/office/drawing/2014/main" id="{96C2D904-879E-4644-9BE9-DFF6B3111292}"/>
              </a:ext>
            </a:extLst>
          </p:cNvPr>
          <p:cNvGraphicFramePr>
            <a:graphicFrameLocks/>
          </p:cNvGraphicFramePr>
          <p:nvPr>
            <p:extLst>
              <p:ext uri="{D42A27DB-BD31-4B8C-83A1-F6EECF244321}">
                <p14:modId xmlns:p14="http://schemas.microsoft.com/office/powerpoint/2010/main" val="1860517464"/>
              </p:ext>
            </p:extLst>
          </p:nvPr>
        </p:nvGraphicFramePr>
        <p:xfrm>
          <a:off x="6427384" y="945222"/>
          <a:ext cx="5183188" cy="5547349"/>
        </p:xfrm>
        <a:graphic>
          <a:graphicData uri="http://schemas.openxmlformats.org/drawingml/2006/chart">
            <c:chart xmlns:c="http://schemas.openxmlformats.org/drawingml/2006/chart" xmlns:r="http://schemas.openxmlformats.org/officeDocument/2006/relationships" r:id="rId4"/>
          </a:graphicData>
        </a:graphic>
      </p:graphicFrame>
      <p:sp>
        <p:nvSpPr>
          <p:cNvPr id="3" name="Slide Number Placeholder 2">
            <a:extLst>
              <a:ext uri="{FF2B5EF4-FFF2-40B4-BE49-F238E27FC236}">
                <a16:creationId xmlns:a16="http://schemas.microsoft.com/office/drawing/2014/main" id="{4725B8FE-E927-4DE6-B43F-29265BFA7B53}"/>
              </a:ext>
            </a:extLst>
          </p:cNvPr>
          <p:cNvSpPr>
            <a:spLocks noGrp="1"/>
          </p:cNvSpPr>
          <p:nvPr>
            <p:ph type="sldNum" sz="quarter" idx="12"/>
          </p:nvPr>
        </p:nvSpPr>
        <p:spPr/>
        <p:txBody>
          <a:bodyPr/>
          <a:lstStyle/>
          <a:p>
            <a:fld id="{6D264387-2B3F-4E73-92C1-7EAE0F2177D4}" type="slidenum">
              <a:rPr lang="en-GB" smtClean="0"/>
              <a:t>14</a:t>
            </a:fld>
            <a:endParaRPr lang="en-GB" dirty="0"/>
          </a:p>
        </p:txBody>
      </p:sp>
    </p:spTree>
    <p:extLst>
      <p:ext uri="{BB962C8B-B14F-4D97-AF65-F5344CB8AC3E}">
        <p14:creationId xmlns:p14="http://schemas.microsoft.com/office/powerpoint/2010/main" val="3486829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45809-AD7D-4D77-9B37-233AB2758338}"/>
              </a:ext>
            </a:extLst>
          </p:cNvPr>
          <p:cNvSpPr>
            <a:spLocks noGrp="1"/>
          </p:cNvSpPr>
          <p:nvPr>
            <p:ph type="title"/>
          </p:nvPr>
        </p:nvSpPr>
        <p:spPr>
          <a:xfrm>
            <a:off x="1296622" y="231564"/>
            <a:ext cx="9598756" cy="436258"/>
          </a:xfrm>
        </p:spPr>
        <p:txBody>
          <a:bodyPr>
            <a:noAutofit/>
          </a:bodyPr>
          <a:lstStyle/>
          <a:p>
            <a:pPr algn="ctr"/>
            <a:r>
              <a:rPr lang="en-GB" sz="2400" dirty="0">
                <a:latin typeface="+mn-lt"/>
              </a:rPr>
              <a:t> Interest in hill lists (2)</a:t>
            </a:r>
          </a:p>
        </p:txBody>
      </p:sp>
      <p:graphicFrame>
        <p:nvGraphicFramePr>
          <p:cNvPr id="11" name="Content Placeholder 5">
            <a:extLst>
              <a:ext uri="{FF2B5EF4-FFF2-40B4-BE49-F238E27FC236}">
                <a16:creationId xmlns:a16="http://schemas.microsoft.com/office/drawing/2014/main" id="{0019C02B-268A-43E5-B556-59D6B00162EA}"/>
              </a:ext>
            </a:extLst>
          </p:cNvPr>
          <p:cNvGraphicFramePr>
            <a:graphicFrameLocks noGrp="1"/>
          </p:cNvGraphicFramePr>
          <p:nvPr>
            <p:ph sz="half" idx="2"/>
            <p:extLst>
              <p:ext uri="{D42A27DB-BD31-4B8C-83A1-F6EECF244321}">
                <p14:modId xmlns:p14="http://schemas.microsoft.com/office/powerpoint/2010/main" val="4066014731"/>
              </p:ext>
            </p:extLst>
          </p:nvPr>
        </p:nvGraphicFramePr>
        <p:xfrm>
          <a:off x="558040" y="801687"/>
          <a:ext cx="5183188" cy="569118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ontent Placeholder 5">
            <a:extLst>
              <a:ext uri="{FF2B5EF4-FFF2-40B4-BE49-F238E27FC236}">
                <a16:creationId xmlns:a16="http://schemas.microsoft.com/office/drawing/2014/main" id="{96C2D904-879E-4644-9BE9-DFF6B3111292}"/>
              </a:ext>
            </a:extLst>
          </p:cNvPr>
          <p:cNvGraphicFramePr>
            <a:graphicFrameLocks/>
          </p:cNvGraphicFramePr>
          <p:nvPr>
            <p:extLst>
              <p:ext uri="{D42A27DB-BD31-4B8C-83A1-F6EECF244321}">
                <p14:modId xmlns:p14="http://schemas.microsoft.com/office/powerpoint/2010/main" val="2229400883"/>
              </p:ext>
            </p:extLst>
          </p:nvPr>
        </p:nvGraphicFramePr>
        <p:xfrm>
          <a:off x="6438140" y="801384"/>
          <a:ext cx="5183188" cy="5691187"/>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a:extLst>
              <a:ext uri="{FF2B5EF4-FFF2-40B4-BE49-F238E27FC236}">
                <a16:creationId xmlns:a16="http://schemas.microsoft.com/office/drawing/2014/main" id="{FC13BB3D-50B4-49B8-ABA4-AAF5C514A1D5}"/>
              </a:ext>
            </a:extLst>
          </p:cNvPr>
          <p:cNvSpPr>
            <a:spLocks noGrp="1"/>
          </p:cNvSpPr>
          <p:nvPr>
            <p:ph type="sldNum" sz="quarter" idx="12"/>
          </p:nvPr>
        </p:nvSpPr>
        <p:spPr/>
        <p:txBody>
          <a:bodyPr/>
          <a:lstStyle/>
          <a:p>
            <a:fld id="{6D264387-2B3F-4E73-92C1-7EAE0F2177D4}" type="slidenum">
              <a:rPr lang="en-GB" smtClean="0"/>
              <a:t>15</a:t>
            </a:fld>
            <a:endParaRPr lang="en-GB" dirty="0"/>
          </a:p>
        </p:txBody>
      </p:sp>
    </p:spTree>
    <p:extLst>
      <p:ext uri="{BB962C8B-B14F-4D97-AF65-F5344CB8AC3E}">
        <p14:creationId xmlns:p14="http://schemas.microsoft.com/office/powerpoint/2010/main" val="4003676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45809-AD7D-4D77-9B37-233AB2758338}"/>
              </a:ext>
            </a:extLst>
          </p:cNvPr>
          <p:cNvSpPr>
            <a:spLocks noGrp="1"/>
          </p:cNvSpPr>
          <p:nvPr>
            <p:ph type="title"/>
          </p:nvPr>
        </p:nvSpPr>
        <p:spPr>
          <a:xfrm>
            <a:off x="1296622" y="231564"/>
            <a:ext cx="9598756" cy="436258"/>
          </a:xfrm>
        </p:spPr>
        <p:txBody>
          <a:bodyPr>
            <a:noAutofit/>
          </a:bodyPr>
          <a:lstStyle/>
          <a:p>
            <a:pPr algn="ctr"/>
            <a:r>
              <a:rPr lang="en-GB" sz="2400" dirty="0">
                <a:latin typeface="+mn-lt"/>
              </a:rPr>
              <a:t>Interest in hill lists (3)</a:t>
            </a:r>
          </a:p>
        </p:txBody>
      </p:sp>
      <p:graphicFrame>
        <p:nvGraphicFramePr>
          <p:cNvPr id="11" name="Content Placeholder 5">
            <a:extLst>
              <a:ext uri="{FF2B5EF4-FFF2-40B4-BE49-F238E27FC236}">
                <a16:creationId xmlns:a16="http://schemas.microsoft.com/office/drawing/2014/main" id="{0019C02B-268A-43E5-B556-59D6B00162EA}"/>
              </a:ext>
            </a:extLst>
          </p:cNvPr>
          <p:cNvGraphicFramePr>
            <a:graphicFrameLocks noGrp="1"/>
          </p:cNvGraphicFramePr>
          <p:nvPr>
            <p:ph sz="half" idx="2"/>
            <p:extLst>
              <p:ext uri="{D42A27DB-BD31-4B8C-83A1-F6EECF244321}">
                <p14:modId xmlns:p14="http://schemas.microsoft.com/office/powerpoint/2010/main" val="3404542533"/>
              </p:ext>
            </p:extLst>
          </p:nvPr>
        </p:nvGraphicFramePr>
        <p:xfrm>
          <a:off x="536526" y="801687"/>
          <a:ext cx="5183188" cy="569118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ontent Placeholder 5">
            <a:extLst>
              <a:ext uri="{FF2B5EF4-FFF2-40B4-BE49-F238E27FC236}">
                <a16:creationId xmlns:a16="http://schemas.microsoft.com/office/drawing/2014/main" id="{96C2D904-879E-4644-9BE9-DFF6B3111292}"/>
              </a:ext>
            </a:extLst>
          </p:cNvPr>
          <p:cNvGraphicFramePr>
            <a:graphicFrameLocks/>
          </p:cNvGraphicFramePr>
          <p:nvPr>
            <p:extLst>
              <p:ext uri="{D42A27DB-BD31-4B8C-83A1-F6EECF244321}">
                <p14:modId xmlns:p14="http://schemas.microsoft.com/office/powerpoint/2010/main" val="1656026452"/>
              </p:ext>
            </p:extLst>
          </p:nvPr>
        </p:nvGraphicFramePr>
        <p:xfrm>
          <a:off x="6416626" y="801384"/>
          <a:ext cx="5183188" cy="5691187"/>
        </p:xfrm>
        <a:graphic>
          <a:graphicData uri="http://schemas.openxmlformats.org/drawingml/2006/chart">
            <c:chart xmlns:c="http://schemas.openxmlformats.org/drawingml/2006/chart" xmlns:r="http://schemas.openxmlformats.org/officeDocument/2006/relationships" r:id="rId4"/>
          </a:graphicData>
        </a:graphic>
      </p:graphicFrame>
      <p:sp>
        <p:nvSpPr>
          <p:cNvPr id="3" name="Slide Number Placeholder 2">
            <a:extLst>
              <a:ext uri="{FF2B5EF4-FFF2-40B4-BE49-F238E27FC236}">
                <a16:creationId xmlns:a16="http://schemas.microsoft.com/office/drawing/2014/main" id="{9EE7EAC7-FE87-4000-AFBF-BA5869884298}"/>
              </a:ext>
            </a:extLst>
          </p:cNvPr>
          <p:cNvSpPr>
            <a:spLocks noGrp="1"/>
          </p:cNvSpPr>
          <p:nvPr>
            <p:ph type="sldNum" sz="quarter" idx="12"/>
          </p:nvPr>
        </p:nvSpPr>
        <p:spPr/>
        <p:txBody>
          <a:bodyPr/>
          <a:lstStyle/>
          <a:p>
            <a:fld id="{6D264387-2B3F-4E73-92C1-7EAE0F2177D4}" type="slidenum">
              <a:rPr lang="en-GB" smtClean="0"/>
              <a:t>16</a:t>
            </a:fld>
            <a:endParaRPr lang="en-GB" dirty="0"/>
          </a:p>
        </p:txBody>
      </p:sp>
    </p:spTree>
    <p:extLst>
      <p:ext uri="{BB962C8B-B14F-4D97-AF65-F5344CB8AC3E}">
        <p14:creationId xmlns:p14="http://schemas.microsoft.com/office/powerpoint/2010/main" val="3754785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45809-AD7D-4D77-9B37-233AB2758338}"/>
              </a:ext>
            </a:extLst>
          </p:cNvPr>
          <p:cNvSpPr>
            <a:spLocks noGrp="1"/>
          </p:cNvSpPr>
          <p:nvPr>
            <p:ph type="title"/>
          </p:nvPr>
        </p:nvSpPr>
        <p:spPr>
          <a:xfrm>
            <a:off x="1852072" y="231564"/>
            <a:ext cx="8487856" cy="436258"/>
          </a:xfrm>
        </p:spPr>
        <p:txBody>
          <a:bodyPr>
            <a:noAutofit/>
          </a:bodyPr>
          <a:lstStyle/>
          <a:p>
            <a:pPr algn="ctr"/>
            <a:r>
              <a:rPr lang="en-GB" sz="2400" dirty="0">
                <a:latin typeface="+mn-lt"/>
              </a:rPr>
              <a:t>Interest in hill lists (4)</a:t>
            </a:r>
          </a:p>
        </p:txBody>
      </p:sp>
      <p:graphicFrame>
        <p:nvGraphicFramePr>
          <p:cNvPr id="11" name="Content Placeholder 5">
            <a:extLst>
              <a:ext uri="{FF2B5EF4-FFF2-40B4-BE49-F238E27FC236}">
                <a16:creationId xmlns:a16="http://schemas.microsoft.com/office/drawing/2014/main" id="{0019C02B-268A-43E5-B556-59D6B00162EA}"/>
              </a:ext>
            </a:extLst>
          </p:cNvPr>
          <p:cNvGraphicFramePr>
            <a:graphicFrameLocks noGrp="1"/>
          </p:cNvGraphicFramePr>
          <p:nvPr>
            <p:ph sz="half" idx="2"/>
            <p:extLst>
              <p:ext uri="{D42A27DB-BD31-4B8C-83A1-F6EECF244321}">
                <p14:modId xmlns:p14="http://schemas.microsoft.com/office/powerpoint/2010/main" val="698834673"/>
              </p:ext>
            </p:extLst>
          </p:nvPr>
        </p:nvGraphicFramePr>
        <p:xfrm>
          <a:off x="3504406" y="801687"/>
          <a:ext cx="5183188" cy="5691187"/>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a:extLst>
              <a:ext uri="{FF2B5EF4-FFF2-40B4-BE49-F238E27FC236}">
                <a16:creationId xmlns:a16="http://schemas.microsoft.com/office/drawing/2014/main" id="{3CBA2998-DE3A-45AF-8070-186072D71118}"/>
              </a:ext>
            </a:extLst>
          </p:cNvPr>
          <p:cNvSpPr>
            <a:spLocks noGrp="1"/>
          </p:cNvSpPr>
          <p:nvPr>
            <p:ph type="sldNum" sz="quarter" idx="12"/>
          </p:nvPr>
        </p:nvSpPr>
        <p:spPr/>
        <p:txBody>
          <a:bodyPr/>
          <a:lstStyle/>
          <a:p>
            <a:fld id="{6D264387-2B3F-4E73-92C1-7EAE0F2177D4}" type="slidenum">
              <a:rPr lang="en-GB" smtClean="0"/>
              <a:t>17</a:t>
            </a:fld>
            <a:endParaRPr lang="en-GB" dirty="0"/>
          </a:p>
        </p:txBody>
      </p:sp>
    </p:spTree>
    <p:extLst>
      <p:ext uri="{BB962C8B-B14F-4D97-AF65-F5344CB8AC3E}">
        <p14:creationId xmlns:p14="http://schemas.microsoft.com/office/powerpoint/2010/main" val="8364033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24183-D18F-46A8-B9E2-27E07656517F}"/>
              </a:ext>
            </a:extLst>
          </p:cNvPr>
          <p:cNvSpPr>
            <a:spLocks noGrp="1"/>
          </p:cNvSpPr>
          <p:nvPr>
            <p:ph type="title"/>
          </p:nvPr>
        </p:nvSpPr>
        <p:spPr>
          <a:xfrm>
            <a:off x="838200" y="256854"/>
            <a:ext cx="10515600" cy="821933"/>
          </a:xfrm>
        </p:spPr>
        <p:txBody>
          <a:bodyPr>
            <a:normAutofit fontScale="90000"/>
          </a:bodyPr>
          <a:lstStyle/>
          <a:p>
            <a:pPr algn="ctr"/>
            <a:r>
              <a:rPr lang="en-GB" sz="3600" dirty="0">
                <a:latin typeface="+mn-lt"/>
              </a:rPr>
              <a:t>New lists</a:t>
            </a:r>
            <a:br>
              <a:rPr lang="en-GB" sz="3200" dirty="0">
                <a:latin typeface="+mn-lt"/>
              </a:rPr>
            </a:br>
            <a:r>
              <a:rPr lang="en-GB" sz="2000" dirty="0">
                <a:latin typeface="+mn-lt"/>
              </a:rPr>
              <a:t>Are there any hill lists that you would like added to the database?</a:t>
            </a:r>
          </a:p>
        </p:txBody>
      </p:sp>
      <p:graphicFrame>
        <p:nvGraphicFramePr>
          <p:cNvPr id="5" name="Table 4">
            <a:extLst>
              <a:ext uri="{FF2B5EF4-FFF2-40B4-BE49-F238E27FC236}">
                <a16:creationId xmlns:a16="http://schemas.microsoft.com/office/drawing/2014/main" id="{FB4B7051-F29C-4962-9662-87580CF4093F}"/>
              </a:ext>
            </a:extLst>
          </p:cNvPr>
          <p:cNvGraphicFramePr>
            <a:graphicFrameLocks noGrp="1"/>
          </p:cNvGraphicFramePr>
          <p:nvPr>
            <p:extLst>
              <p:ext uri="{D42A27DB-BD31-4B8C-83A1-F6EECF244321}">
                <p14:modId xmlns:p14="http://schemas.microsoft.com/office/powerpoint/2010/main" val="3838855156"/>
              </p:ext>
            </p:extLst>
          </p:nvPr>
        </p:nvGraphicFramePr>
        <p:xfrm>
          <a:off x="1397285" y="1217250"/>
          <a:ext cx="3493214" cy="5173275"/>
        </p:xfrm>
        <a:graphic>
          <a:graphicData uri="http://schemas.openxmlformats.org/drawingml/2006/table">
            <a:tbl>
              <a:tblPr firstRow="1">
                <a:tableStyleId>{5C22544A-7EE6-4342-B048-85BDC9FD1C3A}</a:tableStyleId>
              </a:tblPr>
              <a:tblGrid>
                <a:gridCol w="2997262">
                  <a:extLst>
                    <a:ext uri="{9D8B030D-6E8A-4147-A177-3AD203B41FA5}">
                      <a16:colId xmlns:a16="http://schemas.microsoft.com/office/drawing/2014/main" val="1525147994"/>
                    </a:ext>
                  </a:extLst>
                </a:gridCol>
                <a:gridCol w="495952">
                  <a:extLst>
                    <a:ext uri="{9D8B030D-6E8A-4147-A177-3AD203B41FA5}">
                      <a16:colId xmlns:a16="http://schemas.microsoft.com/office/drawing/2014/main" val="3952401108"/>
                    </a:ext>
                  </a:extLst>
                </a:gridCol>
              </a:tblGrid>
              <a:tr h="219032">
                <a:tc gridSpan="2">
                  <a:txBody>
                    <a:bodyPr/>
                    <a:lstStyle/>
                    <a:p>
                      <a:pPr algn="r" fontAlgn="b"/>
                      <a:r>
                        <a:rPr lang="en-GB" sz="1300" b="0" i="1" u="none" strike="noStrike" dirty="0">
                          <a:effectLst/>
                          <a:latin typeface="+mn-lt"/>
                        </a:rPr>
                        <a:t>Number of requests</a:t>
                      </a:r>
                    </a:p>
                  </a:txBody>
                  <a:tcPr marL="57600" marR="57600" marT="7200" marB="7200" anchor="b"/>
                </a:tc>
                <a:tc hMerge="1">
                  <a:txBody>
                    <a:bodyPr/>
                    <a:lstStyle/>
                    <a:p>
                      <a:pPr algn="r" fontAlgn="b"/>
                      <a:endParaRPr lang="en-GB" sz="14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2869091875"/>
                  </a:ext>
                </a:extLst>
              </a:tr>
              <a:tr h="234224">
                <a:tc>
                  <a:txBody>
                    <a:bodyPr/>
                    <a:lstStyle/>
                    <a:p>
                      <a:pPr algn="l" fontAlgn="b"/>
                      <a:r>
                        <a:rPr lang="en-GB" sz="1350" b="0" i="0" u="none" strike="noStrike" dirty="0">
                          <a:effectLst/>
                          <a:latin typeface="+mn-lt"/>
                        </a:rPr>
                        <a:t>Moss*</a:t>
                      </a:r>
                    </a:p>
                  </a:txBody>
                  <a:tcPr marL="57600" marR="57600" marT="7200" marB="7200" anchor="b"/>
                </a:tc>
                <a:tc>
                  <a:txBody>
                    <a:bodyPr/>
                    <a:lstStyle/>
                    <a:p>
                      <a:pPr algn="r" fontAlgn="b"/>
                      <a:r>
                        <a:rPr lang="en-GB" sz="1350" b="0" i="0" u="none" strike="noStrike" dirty="0">
                          <a:effectLst/>
                          <a:latin typeface="+mn-lt"/>
                        </a:rPr>
                        <a:t>6</a:t>
                      </a:r>
                    </a:p>
                  </a:txBody>
                  <a:tcPr marL="57600" marR="57600" marT="7200" marB="7200" anchor="b"/>
                </a:tc>
                <a:extLst>
                  <a:ext uri="{0D108BD9-81ED-4DB2-BD59-A6C34878D82A}">
                    <a16:rowId xmlns:a16="http://schemas.microsoft.com/office/drawing/2014/main" val="3970915105"/>
                  </a:ext>
                </a:extLst>
              </a:tr>
              <a:tr h="234224">
                <a:tc>
                  <a:txBody>
                    <a:bodyPr/>
                    <a:lstStyle/>
                    <a:p>
                      <a:pPr algn="l" fontAlgn="b"/>
                      <a:r>
                        <a:rPr lang="en-GB" sz="1350" u="none" strike="noStrike" dirty="0">
                          <a:effectLst/>
                          <a:latin typeface="+mn-lt"/>
                        </a:rPr>
                        <a:t>Dewey Notable Hills</a:t>
                      </a:r>
                      <a:endParaRPr lang="en-GB" sz="1350" b="0" i="0" u="none" strike="noStrike" dirty="0">
                        <a:effectLst/>
                        <a:latin typeface="+mn-lt"/>
                      </a:endParaRPr>
                    </a:p>
                  </a:txBody>
                  <a:tcPr marL="57600" marR="57600" marT="7200" marB="7200" anchor="b"/>
                </a:tc>
                <a:tc>
                  <a:txBody>
                    <a:bodyPr/>
                    <a:lstStyle/>
                    <a:p>
                      <a:pPr algn="r" fontAlgn="b"/>
                      <a:r>
                        <a:rPr lang="en-GB" sz="1350" u="none" strike="noStrike" dirty="0">
                          <a:effectLst/>
                          <a:latin typeface="+mn-lt"/>
                        </a:rPr>
                        <a:t>5</a:t>
                      </a:r>
                      <a:endParaRPr lang="en-GB" sz="1350" b="0" i="0" u="none" strike="noStrike" dirty="0">
                        <a:effectLst/>
                        <a:latin typeface="+mn-lt"/>
                      </a:endParaRPr>
                    </a:p>
                  </a:txBody>
                  <a:tcPr marL="57600" marR="57600" marT="7200" marB="7200" anchor="b"/>
                </a:tc>
                <a:extLst>
                  <a:ext uri="{0D108BD9-81ED-4DB2-BD59-A6C34878D82A}">
                    <a16:rowId xmlns:a16="http://schemas.microsoft.com/office/drawing/2014/main" val="2439518965"/>
                  </a:ext>
                </a:extLst>
              </a:tr>
              <a:tr h="23422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350" u="none" strike="noStrike" dirty="0">
                          <a:effectLst/>
                          <a:latin typeface="+mn-lt"/>
                        </a:rPr>
                        <a:t>SQUIBs</a:t>
                      </a:r>
                      <a:r>
                        <a:rPr lang="en-GB" sz="1350" kern="1200" dirty="0">
                          <a:solidFill>
                            <a:schemeClr val="dk1"/>
                          </a:solidFill>
                          <a:latin typeface="+mn-lt"/>
                          <a:ea typeface="+mn-ea"/>
                          <a:cs typeface="+mn-cs"/>
                        </a:rPr>
                        <a:t>†</a:t>
                      </a:r>
                    </a:p>
                  </a:txBody>
                  <a:tcPr marL="57600" marR="57600" marT="7200" marB="7200" anchor="b"/>
                </a:tc>
                <a:tc>
                  <a:txBody>
                    <a:bodyPr/>
                    <a:lstStyle/>
                    <a:p>
                      <a:pPr algn="r" fontAlgn="b"/>
                      <a:r>
                        <a:rPr lang="en-GB" sz="1350" b="0" i="0" u="none" strike="noStrike" dirty="0">
                          <a:effectLst/>
                          <a:latin typeface="+mn-lt"/>
                        </a:rPr>
                        <a:t>4</a:t>
                      </a:r>
                    </a:p>
                  </a:txBody>
                  <a:tcPr marL="57600" marR="57600" marT="7200" marB="7200" anchor="b"/>
                </a:tc>
                <a:extLst>
                  <a:ext uri="{0D108BD9-81ED-4DB2-BD59-A6C34878D82A}">
                    <a16:rowId xmlns:a16="http://schemas.microsoft.com/office/drawing/2014/main" val="3997229490"/>
                  </a:ext>
                </a:extLst>
              </a:tr>
              <a:tr h="234224">
                <a:tc>
                  <a:txBody>
                    <a:bodyPr/>
                    <a:lstStyle/>
                    <a:p>
                      <a:pPr algn="l" fontAlgn="b"/>
                      <a:r>
                        <a:rPr lang="en-GB" sz="1350" u="none" strike="noStrike" dirty="0">
                          <a:effectLst/>
                          <a:latin typeface="+mn-lt"/>
                        </a:rPr>
                        <a:t>European [country] highpoints</a:t>
                      </a:r>
                      <a:endParaRPr lang="en-GB" sz="1350" b="0" i="0" u="none" strike="noStrike" dirty="0">
                        <a:effectLst/>
                        <a:latin typeface="+mn-lt"/>
                      </a:endParaRPr>
                    </a:p>
                  </a:txBody>
                  <a:tcPr marL="57600" marR="57600" marT="7200" marB="7200" anchor="b"/>
                </a:tc>
                <a:tc>
                  <a:txBody>
                    <a:bodyPr/>
                    <a:lstStyle/>
                    <a:p>
                      <a:pPr algn="r" fontAlgn="b"/>
                      <a:r>
                        <a:rPr lang="en-GB" sz="1350" u="none" strike="noStrike" dirty="0">
                          <a:effectLst/>
                          <a:latin typeface="+mn-lt"/>
                        </a:rPr>
                        <a:t>4</a:t>
                      </a:r>
                      <a:endParaRPr lang="en-GB" sz="1350" b="0" i="0" u="none" strike="noStrike" dirty="0">
                        <a:effectLst/>
                        <a:latin typeface="+mn-lt"/>
                      </a:endParaRPr>
                    </a:p>
                  </a:txBody>
                  <a:tcPr marL="57600" marR="57600" marT="7200" marB="7200" anchor="b"/>
                </a:tc>
                <a:extLst>
                  <a:ext uri="{0D108BD9-81ED-4DB2-BD59-A6C34878D82A}">
                    <a16:rowId xmlns:a16="http://schemas.microsoft.com/office/drawing/2014/main" val="2388767361"/>
                  </a:ext>
                </a:extLst>
              </a:tr>
              <a:tr h="23422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350" b="0" i="0" u="none" strike="noStrike" dirty="0">
                          <a:effectLst/>
                          <a:latin typeface="+mn-lt"/>
                        </a:rPr>
                        <a:t>Simpson</a:t>
                      </a:r>
                    </a:p>
                  </a:txBody>
                  <a:tcPr marL="57600" marR="57600" marT="7200" marB="7200" anchor="b"/>
                </a:tc>
                <a:tc>
                  <a:txBody>
                    <a:bodyPr/>
                    <a:lstStyle/>
                    <a:p>
                      <a:pPr algn="r" fontAlgn="b"/>
                      <a:r>
                        <a:rPr lang="en-GB" sz="1350" b="0" i="0" u="none" strike="noStrike" dirty="0">
                          <a:effectLst/>
                          <a:latin typeface="+mn-lt"/>
                        </a:rPr>
                        <a:t>4</a:t>
                      </a:r>
                    </a:p>
                  </a:txBody>
                  <a:tcPr marL="57600" marR="57600" marT="7200" marB="7200" anchor="b"/>
                </a:tc>
                <a:extLst>
                  <a:ext uri="{0D108BD9-81ED-4DB2-BD59-A6C34878D82A}">
                    <a16:rowId xmlns:a16="http://schemas.microsoft.com/office/drawing/2014/main" val="794766963"/>
                  </a:ext>
                </a:extLst>
              </a:tr>
              <a:tr h="234224">
                <a:tc>
                  <a:txBody>
                    <a:bodyPr/>
                    <a:lstStyle/>
                    <a:p>
                      <a:pPr algn="l" fontAlgn="b"/>
                      <a:r>
                        <a:rPr lang="en-GB" sz="1350" u="none" strike="noStrike" dirty="0">
                          <a:effectLst/>
                          <a:latin typeface="+mn-lt"/>
                        </a:rPr>
                        <a:t>Y Pedwarau</a:t>
                      </a:r>
                      <a:endParaRPr lang="en-GB" sz="1350" b="0" i="0" u="none" strike="noStrike" dirty="0">
                        <a:effectLst/>
                        <a:latin typeface="+mn-lt"/>
                      </a:endParaRPr>
                    </a:p>
                  </a:txBody>
                  <a:tcPr marL="57600" marR="57600" marT="7200" marB="7200" anchor="b"/>
                </a:tc>
                <a:tc>
                  <a:txBody>
                    <a:bodyPr/>
                    <a:lstStyle/>
                    <a:p>
                      <a:pPr algn="r" fontAlgn="b"/>
                      <a:r>
                        <a:rPr lang="en-GB" sz="1350" u="none" strike="noStrike" dirty="0">
                          <a:effectLst/>
                          <a:latin typeface="+mn-lt"/>
                        </a:rPr>
                        <a:t>3</a:t>
                      </a:r>
                      <a:endParaRPr lang="en-GB" sz="1350" b="0" i="0" u="none" strike="noStrike" dirty="0">
                        <a:effectLst/>
                        <a:latin typeface="+mn-lt"/>
                      </a:endParaRPr>
                    </a:p>
                  </a:txBody>
                  <a:tcPr marL="57600" marR="57600" marT="7200" marB="7200" anchor="b"/>
                </a:tc>
                <a:extLst>
                  <a:ext uri="{0D108BD9-81ED-4DB2-BD59-A6C34878D82A}">
                    <a16:rowId xmlns:a16="http://schemas.microsoft.com/office/drawing/2014/main" val="1915123273"/>
                  </a:ext>
                </a:extLst>
              </a:tr>
              <a:tr h="234224">
                <a:tc>
                  <a:txBody>
                    <a:bodyPr/>
                    <a:lstStyle/>
                    <a:p>
                      <a:pPr algn="l" fontAlgn="b"/>
                      <a:r>
                        <a:rPr lang="en-GB" sz="1350" u="none" strike="noStrike" dirty="0">
                          <a:effectLst/>
                          <a:latin typeface="+mn-lt"/>
                        </a:rPr>
                        <a:t>Hughs</a:t>
                      </a:r>
                      <a:endParaRPr lang="en-GB" sz="1350" b="0" i="0" u="none" strike="noStrike" dirty="0">
                        <a:effectLst/>
                        <a:latin typeface="+mn-lt"/>
                      </a:endParaRPr>
                    </a:p>
                  </a:txBody>
                  <a:tcPr marL="57600" marR="57600" marT="7200" marB="7200" anchor="b"/>
                </a:tc>
                <a:tc>
                  <a:txBody>
                    <a:bodyPr/>
                    <a:lstStyle/>
                    <a:p>
                      <a:pPr algn="r" fontAlgn="b"/>
                      <a:r>
                        <a:rPr lang="en-GB" sz="1350" u="none" strike="noStrike" dirty="0">
                          <a:effectLst/>
                          <a:latin typeface="+mn-lt"/>
                        </a:rPr>
                        <a:t>3</a:t>
                      </a:r>
                      <a:endParaRPr lang="en-GB" sz="1350" b="0" i="0" u="none" strike="noStrike" dirty="0">
                        <a:effectLst/>
                        <a:latin typeface="+mn-lt"/>
                      </a:endParaRPr>
                    </a:p>
                  </a:txBody>
                  <a:tcPr marL="57600" marR="57600" marT="7200" marB="7200" anchor="b"/>
                </a:tc>
                <a:extLst>
                  <a:ext uri="{0D108BD9-81ED-4DB2-BD59-A6C34878D82A}">
                    <a16:rowId xmlns:a16="http://schemas.microsoft.com/office/drawing/2014/main" val="3204711032"/>
                  </a:ext>
                </a:extLst>
              </a:tr>
              <a:tr h="234224">
                <a:tc>
                  <a:txBody>
                    <a:bodyPr/>
                    <a:lstStyle/>
                    <a:p>
                      <a:pPr algn="l" fontAlgn="b"/>
                      <a:r>
                        <a:rPr lang="en-GB" sz="1350" u="none" strike="noStrike" dirty="0">
                          <a:effectLst/>
                          <a:latin typeface="+mn-lt"/>
                        </a:rPr>
                        <a:t>Scottish H600+/P15-20m</a:t>
                      </a:r>
                      <a:endParaRPr lang="en-GB" sz="1350" b="0" i="0" u="none" strike="noStrike" dirty="0">
                        <a:effectLst/>
                        <a:latin typeface="+mn-lt"/>
                      </a:endParaRPr>
                    </a:p>
                  </a:txBody>
                  <a:tcPr marL="57600" marR="57600" marT="7200" marB="7200" anchor="b"/>
                </a:tc>
                <a:tc>
                  <a:txBody>
                    <a:bodyPr/>
                    <a:lstStyle/>
                    <a:p>
                      <a:pPr algn="r" fontAlgn="b"/>
                      <a:r>
                        <a:rPr lang="en-GB" sz="1350" u="none" strike="noStrike" dirty="0">
                          <a:effectLst/>
                          <a:latin typeface="+mn-lt"/>
                        </a:rPr>
                        <a:t>3</a:t>
                      </a:r>
                      <a:endParaRPr lang="en-GB" sz="1350" b="0" i="0" u="none" strike="noStrike" dirty="0">
                        <a:effectLst/>
                        <a:latin typeface="+mn-lt"/>
                      </a:endParaRPr>
                    </a:p>
                  </a:txBody>
                  <a:tcPr marL="57600" marR="57600" marT="7200" marB="7200" anchor="b"/>
                </a:tc>
                <a:extLst>
                  <a:ext uri="{0D108BD9-81ED-4DB2-BD59-A6C34878D82A}">
                    <a16:rowId xmlns:a16="http://schemas.microsoft.com/office/drawing/2014/main" val="1879593538"/>
                  </a:ext>
                </a:extLst>
              </a:tr>
              <a:tr h="23422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350" u="none" strike="noStrike" dirty="0">
                          <a:effectLst/>
                          <a:latin typeface="+mn-lt"/>
                        </a:rPr>
                        <a:t>Marsh</a:t>
                      </a:r>
                      <a:endParaRPr lang="en-GB" sz="1350" b="0" i="0" u="none" strike="noStrike" dirty="0">
                        <a:effectLst/>
                        <a:latin typeface="+mn-lt"/>
                      </a:endParaRPr>
                    </a:p>
                  </a:txBody>
                  <a:tcPr marL="57600" marR="57600" marT="7200" marB="7200" anchor="b"/>
                </a:tc>
                <a:tc>
                  <a:txBody>
                    <a:bodyPr/>
                    <a:lstStyle/>
                    <a:p>
                      <a:pPr algn="r" fontAlgn="b"/>
                      <a:r>
                        <a:rPr lang="en-GB" sz="1350" b="0" i="0" u="none" strike="noStrike" dirty="0">
                          <a:effectLst/>
                          <a:latin typeface="+mn-lt"/>
                        </a:rPr>
                        <a:t>3</a:t>
                      </a:r>
                    </a:p>
                  </a:txBody>
                  <a:tcPr marL="57600" marR="57600" marT="7200" marB="7200" anchor="b"/>
                </a:tc>
                <a:extLst>
                  <a:ext uri="{0D108BD9-81ED-4DB2-BD59-A6C34878D82A}">
                    <a16:rowId xmlns:a16="http://schemas.microsoft.com/office/drawing/2014/main" val="1936735361"/>
                  </a:ext>
                </a:extLst>
              </a:tr>
              <a:tr h="234224">
                <a:tc>
                  <a:txBody>
                    <a:bodyPr/>
                    <a:lstStyle/>
                    <a:p>
                      <a:pPr algn="l" fontAlgn="b"/>
                      <a:r>
                        <a:rPr lang="en-GB" sz="1350" u="none" strike="noStrike" dirty="0">
                          <a:effectLst/>
                          <a:latin typeface="+mn-lt"/>
                        </a:rPr>
                        <a:t>Jones (Wales)</a:t>
                      </a:r>
                      <a:endParaRPr lang="en-GB" sz="1350" b="0" i="0" u="none" strike="noStrike" dirty="0">
                        <a:effectLst/>
                        <a:latin typeface="+mn-lt"/>
                      </a:endParaRPr>
                    </a:p>
                  </a:txBody>
                  <a:tcPr marL="57600" marR="57600" marT="7200" marB="7200" anchor="b"/>
                </a:tc>
                <a:tc>
                  <a:txBody>
                    <a:bodyPr/>
                    <a:lstStyle/>
                    <a:p>
                      <a:pPr algn="r" fontAlgn="b"/>
                      <a:r>
                        <a:rPr lang="en-GB" sz="1350" b="0" i="0" u="none" strike="noStrike" dirty="0">
                          <a:effectLst/>
                          <a:latin typeface="+mn-lt"/>
                        </a:rPr>
                        <a:t>3</a:t>
                      </a:r>
                    </a:p>
                  </a:txBody>
                  <a:tcPr marL="57600" marR="57600" marT="7200" marB="7200" anchor="b"/>
                </a:tc>
                <a:extLst>
                  <a:ext uri="{0D108BD9-81ED-4DB2-BD59-A6C34878D82A}">
                    <a16:rowId xmlns:a16="http://schemas.microsoft.com/office/drawing/2014/main" val="2526635887"/>
                  </a:ext>
                </a:extLst>
              </a:tr>
              <a:tr h="234224">
                <a:tc>
                  <a:txBody>
                    <a:bodyPr/>
                    <a:lstStyle/>
                    <a:p>
                      <a:pPr algn="l" fontAlgn="b"/>
                      <a:r>
                        <a:rPr lang="en-GB" sz="1350" b="0" i="0" u="none" strike="noStrike" dirty="0">
                          <a:effectLst/>
                          <a:latin typeface="+mn-lt"/>
                        </a:rPr>
                        <a:t>Sub 4s (all British H400-500/P20-30m)</a:t>
                      </a:r>
                    </a:p>
                  </a:txBody>
                  <a:tcPr marL="57600" marR="57600" marT="7200" marB="7200" anchor="b"/>
                </a:tc>
                <a:tc>
                  <a:txBody>
                    <a:bodyPr/>
                    <a:lstStyle/>
                    <a:p>
                      <a:pPr algn="r" fontAlgn="b"/>
                      <a:r>
                        <a:rPr lang="en-GB" sz="1350" b="0" i="0" u="none" strike="noStrike" dirty="0">
                          <a:effectLst/>
                          <a:latin typeface="+mn-lt"/>
                        </a:rPr>
                        <a:t>2</a:t>
                      </a:r>
                    </a:p>
                  </a:txBody>
                  <a:tcPr marL="57600" marR="57600" marT="7200" marB="7200" anchor="b"/>
                </a:tc>
                <a:extLst>
                  <a:ext uri="{0D108BD9-81ED-4DB2-BD59-A6C34878D82A}">
                    <a16:rowId xmlns:a16="http://schemas.microsoft.com/office/drawing/2014/main" val="1906718247"/>
                  </a:ext>
                </a:extLst>
              </a:tr>
              <a:tr h="234224">
                <a:tc>
                  <a:txBody>
                    <a:bodyPr/>
                    <a:lstStyle/>
                    <a:p>
                      <a:pPr algn="l" fontAlgn="b"/>
                      <a:r>
                        <a:rPr lang="en-GB" sz="1350" u="none" strike="noStrike" dirty="0">
                          <a:effectLst/>
                          <a:latin typeface="+mn-lt"/>
                        </a:rPr>
                        <a:t>Y Pellennig</a:t>
                      </a:r>
                      <a:endParaRPr lang="en-GB" sz="1350" b="0" i="0" u="none" strike="noStrike" dirty="0">
                        <a:effectLst/>
                        <a:latin typeface="+mn-lt"/>
                      </a:endParaRPr>
                    </a:p>
                  </a:txBody>
                  <a:tcPr marL="57600" marR="57600" marT="7200" marB="7200" anchor="b"/>
                </a:tc>
                <a:tc>
                  <a:txBody>
                    <a:bodyPr/>
                    <a:lstStyle/>
                    <a:p>
                      <a:pPr algn="r" fontAlgn="b"/>
                      <a:r>
                        <a:rPr lang="en-GB" sz="1350" u="none" strike="noStrike" dirty="0">
                          <a:effectLst/>
                          <a:latin typeface="+mn-lt"/>
                        </a:rPr>
                        <a:t>2</a:t>
                      </a:r>
                      <a:endParaRPr lang="en-GB" sz="1350" b="0" i="0" u="none" strike="noStrike" dirty="0">
                        <a:effectLst/>
                        <a:latin typeface="+mn-lt"/>
                      </a:endParaRPr>
                    </a:p>
                  </a:txBody>
                  <a:tcPr marL="57600" marR="57600" marT="7200" marB="7200" anchor="b"/>
                </a:tc>
                <a:extLst>
                  <a:ext uri="{0D108BD9-81ED-4DB2-BD59-A6C34878D82A}">
                    <a16:rowId xmlns:a16="http://schemas.microsoft.com/office/drawing/2014/main" val="2998003023"/>
                  </a:ext>
                </a:extLst>
              </a:tr>
              <a:tr h="234224">
                <a:tc>
                  <a:txBody>
                    <a:bodyPr/>
                    <a:lstStyle/>
                    <a:p>
                      <a:pPr algn="l" fontAlgn="b"/>
                      <a:r>
                        <a:rPr lang="en-GB" sz="1350" b="0" i="0" u="none" strike="noStrike" dirty="0">
                          <a:effectLst/>
                          <a:latin typeface="+mn-lt"/>
                        </a:rPr>
                        <a:t>Irish Tumps</a:t>
                      </a:r>
                    </a:p>
                  </a:txBody>
                  <a:tcPr marL="57600" marR="57600" marT="7200" marB="7200" anchor="b"/>
                </a:tc>
                <a:tc>
                  <a:txBody>
                    <a:bodyPr/>
                    <a:lstStyle/>
                    <a:p>
                      <a:pPr algn="r" fontAlgn="b"/>
                      <a:r>
                        <a:rPr lang="en-GB" sz="1350" b="0" i="0" u="none" strike="noStrike" dirty="0">
                          <a:effectLst/>
                          <a:latin typeface="+mn-lt"/>
                        </a:rPr>
                        <a:t>2</a:t>
                      </a:r>
                    </a:p>
                  </a:txBody>
                  <a:tcPr marL="57600" marR="57600" marT="7200" marB="7200" anchor="b"/>
                </a:tc>
                <a:extLst>
                  <a:ext uri="{0D108BD9-81ED-4DB2-BD59-A6C34878D82A}">
                    <a16:rowId xmlns:a16="http://schemas.microsoft.com/office/drawing/2014/main" val="2750024196"/>
                  </a:ext>
                </a:extLst>
              </a:tr>
              <a:tr h="234224">
                <a:tc>
                  <a:txBody>
                    <a:bodyPr/>
                    <a:lstStyle/>
                    <a:p>
                      <a:pPr algn="l" fontAlgn="b"/>
                      <a:r>
                        <a:rPr lang="en-GB" sz="1350" b="0" i="0" u="none" strike="noStrike" dirty="0">
                          <a:effectLst/>
                          <a:latin typeface="+mn-lt"/>
                        </a:rPr>
                        <a:t>Sea stacks / V-SIBs</a:t>
                      </a:r>
                    </a:p>
                  </a:txBody>
                  <a:tcPr marL="57600" marR="57600" marT="7200" marB="7200" anchor="b"/>
                </a:tc>
                <a:tc>
                  <a:txBody>
                    <a:bodyPr/>
                    <a:lstStyle/>
                    <a:p>
                      <a:pPr algn="r" fontAlgn="b"/>
                      <a:r>
                        <a:rPr lang="en-GB" sz="1350" b="0" i="0" u="none" strike="noStrike" dirty="0">
                          <a:effectLst/>
                          <a:latin typeface="+mn-lt"/>
                        </a:rPr>
                        <a:t>2</a:t>
                      </a:r>
                    </a:p>
                  </a:txBody>
                  <a:tcPr marL="57600" marR="57600" marT="7200" marB="7200" anchor="b"/>
                </a:tc>
                <a:extLst>
                  <a:ext uri="{0D108BD9-81ED-4DB2-BD59-A6C34878D82A}">
                    <a16:rowId xmlns:a16="http://schemas.microsoft.com/office/drawing/2014/main" val="984558357"/>
                  </a:ext>
                </a:extLst>
              </a:tr>
              <a:tr h="234224">
                <a:tc>
                  <a:txBody>
                    <a:bodyPr/>
                    <a:lstStyle/>
                    <a:p>
                      <a:pPr algn="l" fontAlgn="b"/>
                      <a:r>
                        <a:rPr lang="en-GB" sz="1350" u="none" strike="noStrike" dirty="0">
                          <a:effectLst/>
                          <a:latin typeface="+mn-lt"/>
                        </a:rPr>
                        <a:t>Yeamans</a:t>
                      </a:r>
                      <a:endParaRPr lang="en-GB" sz="1350" b="0" i="0" u="none" strike="noStrike" dirty="0">
                        <a:effectLst/>
                        <a:latin typeface="+mn-lt"/>
                      </a:endParaRPr>
                    </a:p>
                  </a:txBody>
                  <a:tcPr marL="57600" marR="57600" marT="7200" marB="7200" anchor="b"/>
                </a:tc>
                <a:tc>
                  <a:txBody>
                    <a:bodyPr/>
                    <a:lstStyle/>
                    <a:p>
                      <a:pPr algn="r" fontAlgn="b"/>
                      <a:r>
                        <a:rPr lang="en-GB" sz="1350" u="none" strike="noStrike" dirty="0">
                          <a:effectLst/>
                          <a:latin typeface="+mn-lt"/>
                        </a:rPr>
                        <a:t>2</a:t>
                      </a:r>
                      <a:endParaRPr lang="en-GB" sz="1350" b="0" i="0" u="none" strike="noStrike" dirty="0">
                        <a:effectLst/>
                        <a:latin typeface="+mn-lt"/>
                      </a:endParaRPr>
                    </a:p>
                  </a:txBody>
                  <a:tcPr marL="57600" marR="57600" marT="7200" marB="7200" anchor="b"/>
                </a:tc>
                <a:extLst>
                  <a:ext uri="{0D108BD9-81ED-4DB2-BD59-A6C34878D82A}">
                    <a16:rowId xmlns:a16="http://schemas.microsoft.com/office/drawing/2014/main" val="908385519"/>
                  </a:ext>
                </a:extLst>
              </a:tr>
              <a:tr h="234224">
                <a:tc>
                  <a:txBody>
                    <a:bodyPr/>
                    <a:lstStyle/>
                    <a:p>
                      <a:pPr algn="l" fontAlgn="b"/>
                      <a:r>
                        <a:rPr lang="en-GB" sz="1350" b="0" i="0" u="none" strike="noStrike" dirty="0">
                          <a:effectLst/>
                          <a:latin typeface="+mn-lt"/>
                        </a:rPr>
                        <a:t>Elmslie</a:t>
                      </a:r>
                    </a:p>
                  </a:txBody>
                  <a:tcPr marL="57600" marR="57600" marT="7200" marB="7200" anchor="b"/>
                </a:tc>
                <a:tc>
                  <a:txBody>
                    <a:bodyPr/>
                    <a:lstStyle/>
                    <a:p>
                      <a:pPr algn="r" fontAlgn="b"/>
                      <a:r>
                        <a:rPr lang="en-GB" sz="1350" b="0" i="0" u="none" strike="noStrike" dirty="0">
                          <a:effectLst/>
                          <a:latin typeface="+mn-lt"/>
                        </a:rPr>
                        <a:t>2</a:t>
                      </a:r>
                    </a:p>
                  </a:txBody>
                  <a:tcPr marL="57600" marR="57600" marT="7200" marB="7200" anchor="b"/>
                </a:tc>
                <a:extLst>
                  <a:ext uri="{0D108BD9-81ED-4DB2-BD59-A6C34878D82A}">
                    <a16:rowId xmlns:a16="http://schemas.microsoft.com/office/drawing/2014/main" val="397274503"/>
                  </a:ext>
                </a:extLst>
              </a:tr>
              <a:tr h="234224">
                <a:tc>
                  <a:txBody>
                    <a:bodyPr/>
                    <a:lstStyle/>
                    <a:p>
                      <a:pPr algn="l" fontAlgn="b"/>
                      <a:r>
                        <a:rPr lang="en-GB" sz="1350" b="0" i="0" u="none" strike="noStrike" dirty="0">
                          <a:effectLst/>
                          <a:latin typeface="+mn-lt"/>
                        </a:rPr>
                        <a:t>Wright</a:t>
                      </a:r>
                    </a:p>
                  </a:txBody>
                  <a:tcPr marL="57600" marR="57600" marT="7200" marB="7200" anchor="b"/>
                </a:tc>
                <a:tc>
                  <a:txBody>
                    <a:bodyPr/>
                    <a:lstStyle/>
                    <a:p>
                      <a:pPr algn="r" fontAlgn="b"/>
                      <a:r>
                        <a:rPr lang="en-GB" sz="1350" b="0" i="0" u="none" strike="noStrike" dirty="0">
                          <a:effectLst/>
                          <a:latin typeface="+mn-lt"/>
                        </a:rPr>
                        <a:t>2</a:t>
                      </a:r>
                    </a:p>
                  </a:txBody>
                  <a:tcPr marL="57600" marR="57600" marT="7200" marB="7200" anchor="b"/>
                </a:tc>
                <a:extLst>
                  <a:ext uri="{0D108BD9-81ED-4DB2-BD59-A6C34878D82A}">
                    <a16:rowId xmlns:a16="http://schemas.microsoft.com/office/drawing/2014/main" val="3869493487"/>
                  </a:ext>
                </a:extLst>
              </a:tr>
              <a:tr h="234224">
                <a:tc>
                  <a:txBody>
                    <a:bodyPr/>
                    <a:lstStyle/>
                    <a:p>
                      <a:pPr algn="l" fontAlgn="b"/>
                      <a:r>
                        <a:rPr lang="en-GB" sz="1350" b="0" i="0" u="none" strike="noStrike" dirty="0">
                          <a:effectLst/>
                          <a:latin typeface="+mn-lt"/>
                        </a:rPr>
                        <a:t>Falkingham</a:t>
                      </a:r>
                    </a:p>
                  </a:txBody>
                  <a:tcPr marL="57600" marR="57600" marT="7200" marB="7200" anchor="b"/>
                </a:tc>
                <a:tc>
                  <a:txBody>
                    <a:bodyPr/>
                    <a:lstStyle/>
                    <a:p>
                      <a:pPr algn="r" fontAlgn="b"/>
                      <a:r>
                        <a:rPr lang="en-GB" sz="1350" b="0" i="0" u="none" strike="noStrike" dirty="0">
                          <a:effectLst/>
                          <a:latin typeface="+mn-lt"/>
                        </a:rPr>
                        <a:t>2</a:t>
                      </a:r>
                    </a:p>
                  </a:txBody>
                  <a:tcPr marL="57600" marR="57600" marT="7200" marB="7200" anchor="b"/>
                </a:tc>
                <a:extLst>
                  <a:ext uri="{0D108BD9-81ED-4DB2-BD59-A6C34878D82A}">
                    <a16:rowId xmlns:a16="http://schemas.microsoft.com/office/drawing/2014/main" val="3802377287"/>
                  </a:ext>
                </a:extLst>
              </a:tr>
              <a:tr h="234224">
                <a:tc>
                  <a:txBody>
                    <a:bodyPr/>
                    <a:lstStyle/>
                    <a:p>
                      <a:pPr algn="l" fontAlgn="b"/>
                      <a:r>
                        <a:rPr lang="en-GB" sz="1350" u="none" strike="noStrike" dirty="0">
                          <a:effectLst/>
                          <a:latin typeface="+mn-lt"/>
                        </a:rPr>
                        <a:t>Alpine [4000m]</a:t>
                      </a:r>
                      <a:endParaRPr lang="en-GB" sz="1350" b="0" i="0" u="none" strike="noStrike" dirty="0">
                        <a:effectLst/>
                        <a:latin typeface="+mn-lt"/>
                      </a:endParaRPr>
                    </a:p>
                  </a:txBody>
                  <a:tcPr marL="57600" marR="57600" marT="7200" marB="7200" anchor="b"/>
                </a:tc>
                <a:tc>
                  <a:txBody>
                    <a:bodyPr/>
                    <a:lstStyle/>
                    <a:p>
                      <a:pPr algn="r" fontAlgn="b"/>
                      <a:r>
                        <a:rPr lang="en-GB" sz="1350" u="none" strike="noStrike" dirty="0">
                          <a:effectLst/>
                          <a:latin typeface="+mn-lt"/>
                        </a:rPr>
                        <a:t>2</a:t>
                      </a:r>
                      <a:endParaRPr lang="en-GB" sz="1350" b="0" i="0" u="none" strike="noStrike" dirty="0">
                        <a:effectLst/>
                        <a:latin typeface="+mn-lt"/>
                      </a:endParaRPr>
                    </a:p>
                  </a:txBody>
                  <a:tcPr marL="57600" marR="57600" marT="7200" marB="7200" anchor="b"/>
                </a:tc>
                <a:extLst>
                  <a:ext uri="{0D108BD9-81ED-4DB2-BD59-A6C34878D82A}">
                    <a16:rowId xmlns:a16="http://schemas.microsoft.com/office/drawing/2014/main" val="4269016179"/>
                  </a:ext>
                </a:extLst>
              </a:tr>
              <a:tr h="503987">
                <a:tc gridSpan="2">
                  <a:txBody>
                    <a:bodyPr/>
                    <a:lstStyle/>
                    <a:p>
                      <a:pPr marL="0" marR="0" lvl="0" indent="0" algn="l" defTabSz="914400" rtl="0" eaLnBrk="1" fontAlgn="b" latinLnBrk="0" hangingPunct="1">
                        <a:lnSpc>
                          <a:spcPct val="100000"/>
                        </a:lnSpc>
                        <a:spcBef>
                          <a:spcPts val="0"/>
                        </a:spcBef>
                        <a:spcAft>
                          <a:spcPts val="0"/>
                        </a:spcAft>
                        <a:buClrTx/>
                        <a:buSzTx/>
                        <a:buFont typeface="Arial" panose="020B0604020202020204" pitchFamily="34" charset="0"/>
                        <a:buNone/>
                        <a:tabLst/>
                        <a:defRPr/>
                      </a:pPr>
                      <a:r>
                        <a:rPr lang="en-GB" sz="1300" i="1" kern="1200" dirty="0">
                          <a:solidFill>
                            <a:schemeClr val="dk1"/>
                          </a:solidFill>
                          <a:latin typeface="+mn-lt"/>
                          <a:ea typeface="+mn-ea"/>
                          <a:cs typeface="+mn-cs"/>
                        </a:rPr>
                        <a:t>* Not stated whether Ted Moss or Richard Moss</a:t>
                      </a:r>
                      <a:br>
                        <a:rPr lang="en-GB" sz="1300" i="1" kern="1200" dirty="0">
                          <a:solidFill>
                            <a:schemeClr val="dk1"/>
                          </a:solidFill>
                          <a:latin typeface="+mn-lt"/>
                          <a:ea typeface="+mn-ea"/>
                          <a:cs typeface="+mn-cs"/>
                        </a:rPr>
                      </a:br>
                      <a:r>
                        <a:rPr lang="en-GB" sz="1300" kern="1200" dirty="0">
                          <a:solidFill>
                            <a:schemeClr val="dk1"/>
                          </a:solidFill>
                          <a:latin typeface="+mn-lt"/>
                          <a:ea typeface="+mn-ea"/>
                          <a:cs typeface="+mn-cs"/>
                        </a:rPr>
                        <a:t>†</a:t>
                      </a:r>
                      <a:r>
                        <a:rPr lang="en-GB" sz="1300" i="1" u="none" strike="noStrike" dirty="0">
                          <a:effectLst/>
                          <a:latin typeface="+mn-lt"/>
                        </a:rPr>
                        <a:t> includes requests for SIBLETs and B-SIBs</a:t>
                      </a:r>
                    </a:p>
                  </a:txBody>
                  <a:tcPr marL="57600" marR="57600" marT="10800" marB="10800" anchor="b"/>
                </a:tc>
                <a:tc hMerge="1">
                  <a:txBody>
                    <a:bodyPr/>
                    <a:lstStyle/>
                    <a:p>
                      <a:pPr algn="r" fontAlgn="b"/>
                      <a:endParaRPr lang="en-GB" sz="1400" b="0" i="0" u="none" strike="noStrike" dirty="0">
                        <a:effectLst/>
                        <a:latin typeface="+mn-lt"/>
                      </a:endParaRPr>
                    </a:p>
                  </a:txBody>
                  <a:tcPr marL="57600" marR="57600" marT="10800" marB="10800" anchor="b"/>
                </a:tc>
                <a:extLst>
                  <a:ext uri="{0D108BD9-81ED-4DB2-BD59-A6C34878D82A}">
                    <a16:rowId xmlns:a16="http://schemas.microsoft.com/office/drawing/2014/main" val="1604809534"/>
                  </a:ext>
                </a:extLst>
              </a:tr>
            </a:tbl>
          </a:graphicData>
        </a:graphic>
      </p:graphicFrame>
      <p:sp>
        <p:nvSpPr>
          <p:cNvPr id="6" name="TextBox 5">
            <a:extLst>
              <a:ext uri="{FF2B5EF4-FFF2-40B4-BE49-F238E27FC236}">
                <a16:creationId xmlns:a16="http://schemas.microsoft.com/office/drawing/2014/main" id="{EA448659-C35C-49C1-A689-7999FFB9CF29}"/>
              </a:ext>
            </a:extLst>
          </p:cNvPr>
          <p:cNvSpPr txBox="1"/>
          <p:nvPr/>
        </p:nvSpPr>
        <p:spPr>
          <a:xfrm>
            <a:off x="5681608" y="1382899"/>
            <a:ext cx="5527498" cy="4198585"/>
          </a:xfrm>
          <a:prstGeom prst="rect">
            <a:avLst/>
          </a:prstGeom>
          <a:noFill/>
        </p:spPr>
        <p:txBody>
          <a:bodyPr wrap="square" rtlCol="0">
            <a:spAutoFit/>
          </a:bodyPr>
          <a:lstStyle/>
          <a:p>
            <a:r>
              <a:rPr lang="en-GB" sz="1400" b="1" dirty="0"/>
              <a:t>Lists with a single request</a:t>
            </a:r>
          </a:p>
          <a:p>
            <a:pPr>
              <a:spcBef>
                <a:spcPts val="400"/>
              </a:spcBef>
            </a:pPr>
            <a:r>
              <a:rPr lang="en-GB" sz="1350" dirty="0"/>
              <a:t>Docharty, Welsh 3000s, Scottish 4000s, Corbett 2500ft</a:t>
            </a:r>
          </a:p>
          <a:p>
            <a:pPr>
              <a:spcBef>
                <a:spcPts val="200"/>
              </a:spcBef>
            </a:pPr>
            <a:r>
              <a:rPr lang="en-GB" sz="1350" dirty="0"/>
              <a:t>1000m mountains, Archies</a:t>
            </a:r>
            <a:br>
              <a:rPr lang="en-GB" sz="1350" dirty="0"/>
            </a:br>
            <a:r>
              <a:rPr lang="en-GB" sz="1350" dirty="0"/>
              <a:t>All British and Irish P20 (Subtumps)</a:t>
            </a:r>
          </a:p>
          <a:p>
            <a:pPr>
              <a:spcBef>
                <a:spcPts val="200"/>
              </a:spcBef>
            </a:pPr>
            <a:r>
              <a:rPr lang="en-GB" sz="1350" dirty="0"/>
              <a:t>Fours, Y Trichant, Nuttall Donalds</a:t>
            </a:r>
          </a:p>
          <a:p>
            <a:pPr>
              <a:spcBef>
                <a:spcPts val="200"/>
              </a:spcBef>
            </a:pPr>
            <a:r>
              <a:rPr lang="en-GB" sz="1350" dirty="0"/>
              <a:t>P600 </a:t>
            </a:r>
            <a:r>
              <a:rPr lang="en-GB" sz="1300" i="1" dirty="0"/>
              <a:t>[available on Hill Bagging]</a:t>
            </a:r>
            <a:r>
              <a:rPr lang="en-GB" sz="1300" dirty="0"/>
              <a:t>, </a:t>
            </a:r>
            <a:r>
              <a:rPr lang="en-GB" sz="1350" dirty="0"/>
              <a:t>P250</a:t>
            </a:r>
          </a:p>
          <a:p>
            <a:pPr>
              <a:spcBef>
                <a:spcPts val="200"/>
              </a:spcBef>
            </a:pPr>
            <a:r>
              <a:rPr lang="en-GB" sz="1350" dirty="0"/>
              <a:t>P1500 – maybe just Europe</a:t>
            </a:r>
          </a:p>
          <a:p>
            <a:pPr>
              <a:spcBef>
                <a:spcPts val="200"/>
              </a:spcBef>
            </a:pPr>
            <a:r>
              <a:rPr lang="en-GB" sz="1350" dirty="0"/>
              <a:t>Dromedary and Bactrian Marilyns</a:t>
            </a:r>
          </a:p>
          <a:p>
            <a:pPr>
              <a:spcBef>
                <a:spcPts val="200"/>
              </a:spcBef>
            </a:pPr>
            <a:r>
              <a:rPr lang="en-GB" sz="1350" dirty="0"/>
              <a:t>Haswell-Smith islands</a:t>
            </a:r>
          </a:p>
          <a:p>
            <a:pPr>
              <a:spcBef>
                <a:spcPts val="200"/>
              </a:spcBef>
            </a:pPr>
            <a:r>
              <a:rPr lang="en-GB" sz="1350" dirty="0"/>
              <a:t>Objective islands listing that doesn’t depend on a subjective assessment of scrambling difficulty (SIBs)</a:t>
            </a:r>
          </a:p>
          <a:p>
            <a:pPr>
              <a:spcBef>
                <a:spcPts val="200"/>
              </a:spcBef>
            </a:pPr>
            <a:r>
              <a:rPr lang="en-GB" sz="1350" dirty="0"/>
              <a:t>Gillhams, TGO40, Fototops (Ochils), Dartmoor tors</a:t>
            </a:r>
          </a:p>
          <a:p>
            <a:pPr>
              <a:spcBef>
                <a:spcPts val="200"/>
              </a:spcBef>
            </a:pPr>
            <a:r>
              <a:rPr lang="en-GB" sz="1350" dirty="0"/>
              <a:t>Robert Hall - Highland Sportsman [and Tourist] 1882/1883/1884 (the most complete pre-Munro list)</a:t>
            </a:r>
          </a:p>
          <a:p>
            <a:pPr>
              <a:spcBef>
                <a:spcPts val="200"/>
              </a:spcBef>
            </a:pPr>
            <a:r>
              <a:rPr lang="en-GB" sz="1350" dirty="0"/>
              <a:t>Highest hill in each National Park or AONB</a:t>
            </a:r>
          </a:p>
          <a:p>
            <a:pPr>
              <a:spcBef>
                <a:spcPts val="200"/>
              </a:spcBef>
            </a:pPr>
            <a:r>
              <a:rPr lang="en-GB" sz="1350" dirty="0"/>
              <a:t>Coastal features including coastal hills</a:t>
            </a:r>
          </a:p>
          <a:p>
            <a:pPr>
              <a:spcBef>
                <a:spcPts val="200"/>
              </a:spcBef>
            </a:pPr>
            <a:r>
              <a:rPr lang="en-GB" sz="1350" dirty="0"/>
              <a:t>Ancient volcanos, Hill forts</a:t>
            </a:r>
          </a:p>
          <a:p>
            <a:pPr>
              <a:spcBef>
                <a:spcPts val="200"/>
              </a:spcBef>
            </a:pPr>
            <a:r>
              <a:rPr lang="en-GB" sz="1350" dirty="0"/>
              <a:t>Trig pillars, hills with or very near trig pillars</a:t>
            </a:r>
          </a:p>
        </p:txBody>
      </p:sp>
      <p:sp>
        <p:nvSpPr>
          <p:cNvPr id="3" name="Slide Number Placeholder 2">
            <a:extLst>
              <a:ext uri="{FF2B5EF4-FFF2-40B4-BE49-F238E27FC236}">
                <a16:creationId xmlns:a16="http://schemas.microsoft.com/office/drawing/2014/main" id="{0A0E6381-F459-43C0-B7FA-23BFF6F94B8E}"/>
              </a:ext>
            </a:extLst>
          </p:cNvPr>
          <p:cNvSpPr>
            <a:spLocks noGrp="1"/>
          </p:cNvSpPr>
          <p:nvPr>
            <p:ph type="sldNum" sz="quarter" idx="12"/>
          </p:nvPr>
        </p:nvSpPr>
        <p:spPr/>
        <p:txBody>
          <a:bodyPr/>
          <a:lstStyle/>
          <a:p>
            <a:fld id="{6D264387-2B3F-4E73-92C1-7EAE0F2177D4}" type="slidenum">
              <a:rPr lang="en-GB" smtClean="0"/>
              <a:t>18</a:t>
            </a:fld>
            <a:endParaRPr lang="en-GB" dirty="0"/>
          </a:p>
        </p:txBody>
      </p:sp>
    </p:spTree>
    <p:extLst>
      <p:ext uri="{BB962C8B-B14F-4D97-AF65-F5344CB8AC3E}">
        <p14:creationId xmlns:p14="http://schemas.microsoft.com/office/powerpoint/2010/main" val="1262815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24183-D18F-46A8-B9E2-27E07656517F}"/>
              </a:ext>
            </a:extLst>
          </p:cNvPr>
          <p:cNvSpPr>
            <a:spLocks noGrp="1"/>
          </p:cNvSpPr>
          <p:nvPr>
            <p:ph type="title"/>
          </p:nvPr>
        </p:nvSpPr>
        <p:spPr>
          <a:xfrm>
            <a:off x="838200" y="256854"/>
            <a:ext cx="10515600" cy="628363"/>
          </a:xfrm>
        </p:spPr>
        <p:txBody>
          <a:bodyPr>
            <a:normAutofit/>
          </a:bodyPr>
          <a:lstStyle/>
          <a:p>
            <a:pPr algn="ctr"/>
            <a:r>
              <a:rPr lang="en-GB" sz="3600" dirty="0">
                <a:latin typeface="+mn-lt"/>
              </a:rPr>
              <a:t>New lists</a:t>
            </a:r>
            <a:endParaRPr lang="en-GB" sz="1400" dirty="0">
              <a:latin typeface="+mn-lt"/>
            </a:endParaRPr>
          </a:p>
        </p:txBody>
      </p:sp>
      <p:sp>
        <p:nvSpPr>
          <p:cNvPr id="6" name="TextBox 5">
            <a:extLst>
              <a:ext uri="{FF2B5EF4-FFF2-40B4-BE49-F238E27FC236}">
                <a16:creationId xmlns:a16="http://schemas.microsoft.com/office/drawing/2014/main" id="{EA448659-C35C-49C1-A689-7999FFB9CF29}"/>
              </a:ext>
            </a:extLst>
          </p:cNvPr>
          <p:cNvSpPr txBox="1"/>
          <p:nvPr/>
        </p:nvSpPr>
        <p:spPr>
          <a:xfrm>
            <a:off x="1602768" y="1010138"/>
            <a:ext cx="8568646" cy="4093428"/>
          </a:xfrm>
          <a:prstGeom prst="rect">
            <a:avLst/>
          </a:prstGeom>
          <a:noFill/>
        </p:spPr>
        <p:txBody>
          <a:bodyPr wrap="square" rtlCol="0">
            <a:spAutoFit/>
          </a:bodyPr>
          <a:lstStyle/>
          <a:p>
            <a:r>
              <a:rPr lang="en-GB" sz="1400" b="1" dirty="0"/>
              <a:t>General comments</a:t>
            </a:r>
          </a:p>
          <a:p>
            <a:pPr>
              <a:spcBef>
                <a:spcPts val="400"/>
              </a:spcBef>
            </a:pPr>
            <a:r>
              <a:rPr lang="en-GB" sz="1200" i="1" dirty="0"/>
              <a:t>Not every comment is given, just those raising points of principle or that illustrate a viewpoint. Some comments that exemplify a segment’s view are given later on in the segment descriptions.</a:t>
            </a:r>
          </a:p>
          <a:p>
            <a:endParaRPr lang="en-GB" sz="1200" dirty="0"/>
          </a:p>
          <a:p>
            <a:pPr marL="230400" indent="-230400">
              <a:spcBef>
                <a:spcPts val="400"/>
              </a:spcBef>
              <a:buFont typeface="Arial" panose="020B0604020202020204" pitchFamily="34" charset="0"/>
              <a:buChar char="•"/>
            </a:pPr>
            <a:r>
              <a:rPr lang="en-GB" sz="1200" dirty="0"/>
              <a:t>I think you have the lists about right, despite my wish to see Docharty. It is a pity that you won't add the few earlier historical lists (Elmslie, Moss, Docharty, etc.) but I can see your reasons. Now that you have added the Tumps and SIBs to the database you have probably reached the limit.</a:t>
            </a:r>
          </a:p>
          <a:p>
            <a:pPr marL="230400" indent="-230400">
              <a:spcBef>
                <a:spcPts val="400"/>
              </a:spcBef>
              <a:buFont typeface="Arial" panose="020B0604020202020204" pitchFamily="34" charset="0"/>
              <a:buChar char="•"/>
            </a:pPr>
            <a:r>
              <a:rPr lang="en-GB" sz="1200" dirty="0"/>
              <a:t>No more lists unless radically different or expanding coverage, e.g. Irish SIBs or lower Tumps. </a:t>
            </a:r>
          </a:p>
          <a:p>
            <a:pPr marL="230400" indent="-230400">
              <a:spcBef>
                <a:spcPts val="400"/>
              </a:spcBef>
              <a:buFont typeface="Arial" panose="020B0604020202020204" pitchFamily="34" charset="0"/>
              <a:buChar char="•"/>
            </a:pPr>
            <a:r>
              <a:rPr lang="en-GB" sz="1200" dirty="0"/>
              <a:t>I think hill lists should only be added if they offer something distinctive and original, not more of the same with a few variations. I would prefer to see some lists removed.</a:t>
            </a:r>
          </a:p>
          <a:p>
            <a:pPr marL="230400" indent="-230400">
              <a:spcBef>
                <a:spcPts val="400"/>
              </a:spcBef>
              <a:buFont typeface="Arial" panose="020B0604020202020204" pitchFamily="34" charset="0"/>
              <a:buChar char="•"/>
            </a:pPr>
            <a:r>
              <a:rPr lang="en-GB" sz="1200" dirty="0"/>
              <a:t>I think the aim should be to include all hills in Britain 600m/P15+, aiming for a consistent formula 400m/P30+, 500m/P20+, 600m/P15+.</a:t>
            </a:r>
          </a:p>
          <a:p>
            <a:pPr marL="230400" indent="-230400">
              <a:spcBef>
                <a:spcPts val="400"/>
              </a:spcBef>
              <a:buFont typeface="Arial" panose="020B0604020202020204" pitchFamily="34" charset="0"/>
              <a:buChar char="•"/>
            </a:pPr>
            <a:r>
              <a:rPr lang="en-GB" sz="1200" dirty="0"/>
              <a:t>I am not much interested in lists from books like Birkett unless they are really special like Wainwright or attempt to be logical like Bridge. But I am not proposing a veto!</a:t>
            </a:r>
          </a:p>
          <a:p>
            <a:pPr marL="230400" indent="-230400">
              <a:spcBef>
                <a:spcPts val="400"/>
              </a:spcBef>
              <a:buFont typeface="Arial" panose="020B0604020202020204" pitchFamily="34" charset="0"/>
              <a:buChar char="•"/>
            </a:pPr>
            <a:r>
              <a:rPr lang="en-GB" sz="1200" dirty="0"/>
              <a:t>No thanks </a:t>
            </a:r>
            <a:r>
              <a:rPr lang="en-GB" sz="1200" i="1" dirty="0"/>
              <a:t>[28 similar comments]</a:t>
            </a:r>
            <a:r>
              <a:rPr lang="en-GB" sz="1200" dirty="0"/>
              <a:t>. More than enough at the moment. There's always haroldstreet.</a:t>
            </a:r>
          </a:p>
          <a:p>
            <a:pPr marL="230400" indent="-230400">
              <a:spcBef>
                <a:spcPts val="400"/>
              </a:spcBef>
              <a:buFont typeface="Arial" panose="020B0604020202020204" pitchFamily="34" charset="0"/>
              <a:buChar char="•"/>
            </a:pPr>
            <a:r>
              <a:rPr lang="en-GB" sz="1200" dirty="0"/>
              <a:t>Haroldstreet is perhaps a better site for the (many, very similar) old English lists.</a:t>
            </a:r>
          </a:p>
          <a:p>
            <a:pPr marL="230400" indent="-230400">
              <a:spcBef>
                <a:spcPts val="400"/>
              </a:spcBef>
              <a:buFont typeface="Arial" panose="020B0604020202020204" pitchFamily="34" charset="0"/>
              <a:buChar char="•"/>
            </a:pPr>
            <a:r>
              <a:rPr lang="en-GB" sz="1200" dirty="0"/>
              <a:t>All the historical and obscure lists in haroldstreet. Haroldstreet is great but the long term resilience of a one man website worries me if the originator is ill/dies/loses interest in maintaining the site. Has Hill Bagging got succession planning built into the strategy beyond the current team?</a:t>
            </a:r>
          </a:p>
        </p:txBody>
      </p:sp>
      <p:sp>
        <p:nvSpPr>
          <p:cNvPr id="3" name="Slide Number Placeholder 2">
            <a:extLst>
              <a:ext uri="{FF2B5EF4-FFF2-40B4-BE49-F238E27FC236}">
                <a16:creationId xmlns:a16="http://schemas.microsoft.com/office/drawing/2014/main" id="{49436F8E-D764-47BA-B9C8-A39D9DCA6D23}"/>
              </a:ext>
            </a:extLst>
          </p:cNvPr>
          <p:cNvSpPr>
            <a:spLocks noGrp="1"/>
          </p:cNvSpPr>
          <p:nvPr>
            <p:ph type="sldNum" sz="quarter" idx="12"/>
          </p:nvPr>
        </p:nvSpPr>
        <p:spPr/>
        <p:txBody>
          <a:bodyPr/>
          <a:lstStyle/>
          <a:p>
            <a:fld id="{6D264387-2B3F-4E73-92C1-7EAE0F2177D4}" type="slidenum">
              <a:rPr lang="en-GB" smtClean="0"/>
              <a:t>19</a:t>
            </a:fld>
            <a:endParaRPr lang="en-GB" dirty="0"/>
          </a:p>
        </p:txBody>
      </p:sp>
    </p:spTree>
    <p:extLst>
      <p:ext uri="{BB962C8B-B14F-4D97-AF65-F5344CB8AC3E}">
        <p14:creationId xmlns:p14="http://schemas.microsoft.com/office/powerpoint/2010/main" val="3267576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B2E463-A4A8-47A9-8A35-ADE22A10AE66}"/>
              </a:ext>
            </a:extLst>
          </p:cNvPr>
          <p:cNvSpPr>
            <a:spLocks noGrp="1"/>
          </p:cNvSpPr>
          <p:nvPr>
            <p:ph type="title"/>
          </p:nvPr>
        </p:nvSpPr>
        <p:spPr>
          <a:xfrm>
            <a:off x="838200" y="220894"/>
            <a:ext cx="10515600" cy="472611"/>
          </a:xfrm>
        </p:spPr>
        <p:txBody>
          <a:bodyPr>
            <a:noAutofit/>
          </a:bodyPr>
          <a:lstStyle/>
          <a:p>
            <a:pPr algn="ctr"/>
            <a:r>
              <a:rPr lang="en-GB" sz="3200" dirty="0">
                <a:latin typeface="+mn-lt"/>
              </a:rPr>
              <a:t>The sample</a:t>
            </a:r>
          </a:p>
        </p:txBody>
      </p:sp>
      <p:sp>
        <p:nvSpPr>
          <p:cNvPr id="5" name="Content Placeholder 4">
            <a:extLst>
              <a:ext uri="{FF2B5EF4-FFF2-40B4-BE49-F238E27FC236}">
                <a16:creationId xmlns:a16="http://schemas.microsoft.com/office/drawing/2014/main" id="{2365D0D9-AFC8-435E-B605-311E3A9E27DF}"/>
              </a:ext>
            </a:extLst>
          </p:cNvPr>
          <p:cNvSpPr>
            <a:spLocks noGrp="1"/>
          </p:cNvSpPr>
          <p:nvPr>
            <p:ph idx="1"/>
          </p:nvPr>
        </p:nvSpPr>
        <p:spPr>
          <a:xfrm>
            <a:off x="754555" y="755149"/>
            <a:ext cx="10679131" cy="2419565"/>
          </a:xfrm>
        </p:spPr>
        <p:txBody>
          <a:bodyPr>
            <a:noAutofit/>
          </a:bodyPr>
          <a:lstStyle/>
          <a:p>
            <a:pPr marL="0" indent="0" fontAlgn="b">
              <a:lnSpc>
                <a:spcPct val="100000"/>
              </a:lnSpc>
              <a:spcBef>
                <a:spcPts val="0"/>
              </a:spcBef>
              <a:spcAft>
                <a:spcPts val="800"/>
              </a:spcAft>
              <a:buNone/>
            </a:pPr>
            <a:r>
              <a:rPr lang="en-GB" sz="1300" dirty="0"/>
              <a:t>The survey was run online over 4 weeks from 17 November to 15 December 2018. It was advertised through both DoBIH websites, </a:t>
            </a:r>
            <a:r>
              <a:rPr lang="en-GB" sz="1300" i="1" dirty="0"/>
              <a:t>The Relative Hills Society,</a:t>
            </a:r>
            <a:r>
              <a:rPr lang="en-GB" sz="1300" dirty="0"/>
              <a:t> </a:t>
            </a:r>
            <a:r>
              <a:rPr lang="en-GB" sz="1300" i="1" dirty="0"/>
              <a:t>The Relative Hills of Britain </a:t>
            </a:r>
            <a:r>
              <a:rPr lang="en-GB" sz="1300" dirty="0"/>
              <a:t>Yahoo group, </a:t>
            </a:r>
            <a:r>
              <a:rPr lang="en-GB" sz="1300" i="1" dirty="0"/>
              <a:t>The Tump Forum</a:t>
            </a:r>
            <a:r>
              <a:rPr lang="en-GB" sz="1300" dirty="0"/>
              <a:t>, Facebook groups </a:t>
            </a:r>
            <a:r>
              <a:rPr lang="en-GB" sz="1300" i="1" dirty="0"/>
              <a:t>The Relative Hills of Britain</a:t>
            </a:r>
            <a:r>
              <a:rPr lang="en-GB" sz="1300" dirty="0"/>
              <a:t>, </a:t>
            </a:r>
            <a:r>
              <a:rPr lang="en-GB" sz="1300" i="1" dirty="0"/>
              <a:t>The Munro Society</a:t>
            </a:r>
            <a:r>
              <a:rPr lang="en-GB" sz="1300" dirty="0"/>
              <a:t>, </a:t>
            </a:r>
            <a:r>
              <a:rPr lang="en-GB" sz="1300" i="1" dirty="0"/>
              <a:t>Climbing the Birkett, Synge and LAMPs of the Lake District</a:t>
            </a:r>
            <a:r>
              <a:rPr lang="en-GB" sz="1300" dirty="0"/>
              <a:t>, </a:t>
            </a:r>
            <a:r>
              <a:rPr lang="en-GB" sz="1300" i="1" dirty="0"/>
              <a:t>Scottish Hill Walking &amp; Wild Camping</a:t>
            </a:r>
            <a:r>
              <a:rPr lang="en-GB" sz="1300" dirty="0"/>
              <a:t>, </a:t>
            </a:r>
            <a:r>
              <a:rPr lang="en-GB" sz="1300" i="1" dirty="0"/>
              <a:t>UK Hillwalkers and Hikers</a:t>
            </a:r>
            <a:r>
              <a:rPr lang="en-GB" sz="1300" dirty="0"/>
              <a:t>, and the </a:t>
            </a:r>
            <a:r>
              <a:rPr lang="en-GB" sz="1300" i="1" dirty="0"/>
              <a:t>walkhighlands</a:t>
            </a:r>
            <a:r>
              <a:rPr lang="en-GB" sz="1300" dirty="0"/>
              <a:t> and </a:t>
            </a:r>
            <a:r>
              <a:rPr lang="en-GB" sz="1300" i="1" dirty="0"/>
              <a:t>ScottishHills.com </a:t>
            </a:r>
            <a:r>
              <a:rPr lang="en-GB" sz="1300" dirty="0"/>
              <a:t>forums. </a:t>
            </a:r>
          </a:p>
          <a:p>
            <a:pPr marL="0" indent="0" fontAlgn="b">
              <a:lnSpc>
                <a:spcPct val="100000"/>
              </a:lnSpc>
              <a:spcBef>
                <a:spcPts val="0"/>
              </a:spcBef>
              <a:spcAft>
                <a:spcPts val="800"/>
              </a:spcAft>
              <a:buNone/>
            </a:pPr>
            <a:r>
              <a:rPr lang="en-GB" sz="1300" dirty="0"/>
              <a:t>328 responses were used in the analysis, comprising the 312 complete questionnaires received and a further 16 incomplete returns from respondents who answered at least a third of the questionnaire. A few respondents emailed to make further comments, which are included here.</a:t>
            </a:r>
          </a:p>
          <a:p>
            <a:pPr marL="0" indent="0" fontAlgn="b">
              <a:lnSpc>
                <a:spcPct val="100000"/>
              </a:lnSpc>
              <a:spcBef>
                <a:spcPts val="0"/>
              </a:spcBef>
              <a:spcAft>
                <a:spcPts val="800"/>
              </a:spcAft>
              <a:buNone/>
            </a:pPr>
            <a:r>
              <a:rPr lang="en-GB" sz="1300" dirty="0"/>
              <a:t>Statistics are given as % of respondents presented with the question. Where this falls below 328, whether through routing or the respondent having dropped out of the survey, the sample size is given in the horizontal axis label.</a:t>
            </a:r>
          </a:p>
          <a:p>
            <a:pPr marL="0" indent="0" fontAlgn="b">
              <a:lnSpc>
                <a:spcPct val="100000"/>
              </a:lnSpc>
              <a:spcBef>
                <a:spcPts val="0"/>
              </a:spcBef>
              <a:spcAft>
                <a:spcPts val="800"/>
              </a:spcAft>
              <a:buNone/>
            </a:pPr>
            <a:r>
              <a:rPr lang="en-GB" sz="1300" dirty="0"/>
              <a:t>The Hill Bagging website has over 5,000 registered users plus an unknown number of unregistered users. The Access, Excel and csv formats consistently get a combined 500 downloads per release. As the responses were obtained by invitation, the sample cannot be considered representative of our user base. However, it has probably captured a high proportion of those users who care sufficiently about the DoBIH to give their views.</a:t>
            </a:r>
          </a:p>
          <a:p>
            <a:pPr marL="0" indent="0" fontAlgn="b">
              <a:lnSpc>
                <a:spcPct val="100000"/>
              </a:lnSpc>
              <a:spcBef>
                <a:spcPts val="0"/>
              </a:spcBef>
              <a:buNone/>
            </a:pPr>
            <a:endParaRPr lang="en-GB" sz="1300" dirty="0"/>
          </a:p>
          <a:p>
            <a:pPr marL="0" indent="0" fontAlgn="b">
              <a:lnSpc>
                <a:spcPct val="100000"/>
              </a:lnSpc>
              <a:spcBef>
                <a:spcPts val="0"/>
              </a:spcBef>
              <a:buNone/>
            </a:pPr>
            <a:endParaRPr lang="en-GB" sz="1300" dirty="0"/>
          </a:p>
        </p:txBody>
      </p:sp>
      <p:graphicFrame>
        <p:nvGraphicFramePr>
          <p:cNvPr id="6" name="Content Placeholder 5">
            <a:extLst>
              <a:ext uri="{FF2B5EF4-FFF2-40B4-BE49-F238E27FC236}">
                <a16:creationId xmlns:a16="http://schemas.microsoft.com/office/drawing/2014/main" id="{D0B59D7E-505B-4ADC-9F37-CC7E519B6F2C}"/>
              </a:ext>
            </a:extLst>
          </p:cNvPr>
          <p:cNvGraphicFramePr>
            <a:graphicFrameLocks/>
          </p:cNvGraphicFramePr>
          <p:nvPr>
            <p:extLst>
              <p:ext uri="{D42A27DB-BD31-4B8C-83A1-F6EECF244321}">
                <p14:modId xmlns:p14="http://schemas.microsoft.com/office/powerpoint/2010/main" val="2751496646"/>
              </p:ext>
            </p:extLst>
          </p:nvPr>
        </p:nvGraphicFramePr>
        <p:xfrm>
          <a:off x="2202095" y="3306803"/>
          <a:ext cx="7787811" cy="3249201"/>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a:extLst>
              <a:ext uri="{FF2B5EF4-FFF2-40B4-BE49-F238E27FC236}">
                <a16:creationId xmlns:a16="http://schemas.microsoft.com/office/drawing/2014/main" id="{3C7D3A93-30B3-49E8-8B25-0F22740CAAB8}"/>
              </a:ext>
            </a:extLst>
          </p:cNvPr>
          <p:cNvSpPr>
            <a:spLocks noGrp="1"/>
          </p:cNvSpPr>
          <p:nvPr>
            <p:ph type="sldNum" sz="quarter" idx="12"/>
          </p:nvPr>
        </p:nvSpPr>
        <p:spPr/>
        <p:txBody>
          <a:bodyPr/>
          <a:lstStyle/>
          <a:p>
            <a:fld id="{6D264387-2B3F-4E73-92C1-7EAE0F2177D4}" type="slidenum">
              <a:rPr lang="en-GB" smtClean="0"/>
              <a:t>2</a:t>
            </a:fld>
            <a:endParaRPr lang="en-GB" dirty="0"/>
          </a:p>
        </p:txBody>
      </p:sp>
    </p:spTree>
    <p:extLst>
      <p:ext uri="{BB962C8B-B14F-4D97-AF65-F5344CB8AC3E}">
        <p14:creationId xmlns:p14="http://schemas.microsoft.com/office/powerpoint/2010/main" val="42148295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ECA7-9294-4B64-A69E-9C1BADCCBFBA}"/>
              </a:ext>
            </a:extLst>
          </p:cNvPr>
          <p:cNvSpPr>
            <a:spLocks noGrp="1"/>
          </p:cNvSpPr>
          <p:nvPr>
            <p:ph type="title"/>
          </p:nvPr>
        </p:nvSpPr>
        <p:spPr>
          <a:xfrm>
            <a:off x="1861583" y="76153"/>
            <a:ext cx="8034282" cy="1016571"/>
          </a:xfrm>
        </p:spPr>
        <p:txBody>
          <a:bodyPr>
            <a:normAutofit fontScale="90000"/>
          </a:bodyPr>
          <a:lstStyle/>
          <a:p>
            <a:pPr algn="ctr"/>
            <a:r>
              <a:rPr lang="en-GB" sz="3600" dirty="0">
                <a:latin typeface="+mn-lt"/>
              </a:rPr>
              <a:t>New features (1)</a:t>
            </a:r>
            <a:br>
              <a:rPr lang="en-GB" sz="3200" dirty="0">
                <a:latin typeface="+mn-lt"/>
              </a:rPr>
            </a:br>
            <a:r>
              <a:rPr lang="en-GB" sz="1600" dirty="0">
                <a:latin typeface="+mn-lt"/>
              </a:rPr>
              <a:t>Please state any new data fields or functionality you would like to see. Give the database format if relevant, i.e. Hill Bagging, Access, Excel/csv</a:t>
            </a:r>
          </a:p>
        </p:txBody>
      </p:sp>
      <p:sp>
        <p:nvSpPr>
          <p:cNvPr id="3" name="Content Placeholder 2">
            <a:extLst>
              <a:ext uri="{FF2B5EF4-FFF2-40B4-BE49-F238E27FC236}">
                <a16:creationId xmlns:a16="http://schemas.microsoft.com/office/drawing/2014/main" id="{BD3E68F9-4C07-4A06-941A-6BD43ABBBF16}"/>
              </a:ext>
            </a:extLst>
          </p:cNvPr>
          <p:cNvSpPr>
            <a:spLocks noGrp="1"/>
          </p:cNvSpPr>
          <p:nvPr>
            <p:ph idx="1"/>
          </p:nvPr>
        </p:nvSpPr>
        <p:spPr>
          <a:xfrm>
            <a:off x="838200" y="1234537"/>
            <a:ext cx="10515600" cy="5291191"/>
          </a:xfrm>
        </p:spPr>
        <p:txBody>
          <a:bodyPr>
            <a:noAutofit/>
          </a:bodyPr>
          <a:lstStyle/>
          <a:p>
            <a:pPr marL="0" indent="0">
              <a:buNone/>
            </a:pPr>
            <a:r>
              <a:rPr lang="en-GB" sz="1200" dirty="0"/>
              <a:t>72 of 318 respondents made suggestions, some more than one. These are grouped by category and topic as far as possible.</a:t>
            </a:r>
          </a:p>
          <a:p>
            <a:pPr marL="0" indent="0">
              <a:buNone/>
            </a:pPr>
            <a:r>
              <a:rPr lang="en-GB" sz="1200" b="1" dirty="0"/>
              <a:t>Data</a:t>
            </a:r>
          </a:p>
          <a:p>
            <a:pPr marL="230400" indent="-230400">
              <a:lnSpc>
                <a:spcPct val="100000"/>
              </a:lnSpc>
              <a:spcBef>
                <a:spcPts val="400"/>
              </a:spcBef>
            </a:pPr>
            <a:r>
              <a:rPr lang="en-GB" sz="1200" dirty="0"/>
              <a:t>Parent of each Marilyn, defined as the highest higher summit in the area on the other side of the col surrounded by the contour line which starts at the col</a:t>
            </a:r>
          </a:p>
          <a:p>
            <a:pPr marL="230400" indent="-230400">
              <a:lnSpc>
                <a:spcPct val="100000"/>
              </a:lnSpc>
              <a:spcBef>
                <a:spcPts val="0"/>
              </a:spcBef>
            </a:pPr>
            <a:r>
              <a:rPr lang="en-GB" sz="1200" dirty="0"/>
              <a:t>True Parent, to generate hill's hierarchy</a:t>
            </a:r>
          </a:p>
          <a:p>
            <a:pPr marL="230400" indent="-230400">
              <a:lnSpc>
                <a:spcPct val="100000"/>
              </a:lnSpc>
              <a:spcBef>
                <a:spcPts val="0"/>
              </a:spcBef>
            </a:pPr>
            <a:r>
              <a:rPr lang="en-GB" sz="1200" dirty="0"/>
              <a:t>csv: poor relationship between Parents and children. If a parent has no children it is not a parent and if a child has no parent it is not a child. If this relationship is incorrect, it takes a lot of sql to sort it out. I think all that's needed for a child is the hill number of the parent and for a parent an indication that it is such.</a:t>
            </a:r>
          </a:p>
          <a:p>
            <a:pPr marL="230400" indent="-230400">
              <a:lnSpc>
                <a:spcPct val="100000"/>
              </a:lnSpc>
              <a:spcBef>
                <a:spcPts val="400"/>
              </a:spcBef>
            </a:pPr>
            <a:r>
              <a:rPr lang="en-GB" sz="1200" dirty="0"/>
              <a:t>A structure that allows more than one possible name for each place to respect different languages and even different choices as to what should be the name for a given place. This is something I have raised with DoBIH before. Setting up the structure to support the other names and their language identifiers would take only a little effort. In my experience once the capability is created you will find language speakers be it Gaelic or Welsh who will do much of the grunt work. Choosing a single name in winner takes all fashion (aka First Past the Post) is unreasonable in my view.</a:t>
            </a:r>
          </a:p>
          <a:p>
            <a:pPr marL="230400" indent="-230400">
              <a:lnSpc>
                <a:spcPct val="100000"/>
              </a:lnSpc>
              <a:spcBef>
                <a:spcPts val="0"/>
              </a:spcBef>
            </a:pPr>
            <a:r>
              <a:rPr lang="en-GB" sz="1200" dirty="0"/>
              <a:t>The database should have a single main name field with any alternative names in a different table. Loading multiple alternative names in the Name field is poor database practice. Such a change would probably mean having different hill names for different lists in some cases, e.g. Wainwright name and Nuttall name, but then DoBIH might have to choose one as the established current name. Including old versions of the same name with minor spelling variations is probably not necessary.</a:t>
            </a:r>
          </a:p>
          <a:p>
            <a:pPr marL="230400" indent="-230400">
              <a:lnSpc>
                <a:spcPct val="100000"/>
              </a:lnSpc>
              <a:spcBef>
                <a:spcPts val="400"/>
              </a:spcBef>
            </a:pPr>
            <a:r>
              <a:rPr lang="en-GB" sz="1200" dirty="0"/>
              <a:t>The advent of the cheap multi frequency GPS chip (initial example Broadcom BCM47755 last year) will radically open up precision or at least relatively precise GPS measurement. The fields of the database need to take advantage of this.</a:t>
            </a:r>
          </a:p>
          <a:p>
            <a:pPr marL="230400" indent="-230400">
              <a:lnSpc>
                <a:spcPct val="100000"/>
              </a:lnSpc>
              <a:spcBef>
                <a:spcPts val="0"/>
              </a:spcBef>
            </a:pPr>
            <a:r>
              <a:rPr lang="en-GB" sz="1200" dirty="0"/>
              <a:t>Sources of height and drop data. With full LIDAR for England imminent it's going to get very complicated and you want users to be able to spot errors for you.</a:t>
            </a:r>
          </a:p>
          <a:p>
            <a:pPr marL="230400" indent="-230400">
              <a:lnSpc>
                <a:spcPct val="100000"/>
              </a:lnSpc>
              <a:spcBef>
                <a:spcPts val="0"/>
              </a:spcBef>
            </a:pPr>
            <a:r>
              <a:rPr lang="en-GB" sz="1200" dirty="0"/>
              <a:t>Accuracy of the drop, e.g. P100.32 ± 0.35m, especially for surveyed hills. For deciding whether to visit a marginal prominence where there may be some doubt.</a:t>
            </a:r>
          </a:p>
          <a:p>
            <a:pPr marL="230400" indent="-230400">
              <a:lnSpc>
                <a:spcPct val="100000"/>
              </a:lnSpc>
              <a:spcBef>
                <a:spcPts val="0"/>
              </a:spcBef>
            </a:pPr>
            <a:r>
              <a:rPr lang="en-GB" sz="1200" dirty="0"/>
              <a:t>Indicate where summit or col height have been interpolated.</a:t>
            </a:r>
          </a:p>
          <a:p>
            <a:pPr marL="230400" indent="-230400">
              <a:lnSpc>
                <a:spcPct val="100000"/>
              </a:lnSpc>
              <a:spcBef>
                <a:spcPts val="0"/>
              </a:spcBef>
            </a:pPr>
            <a:r>
              <a:rPr lang="en-GB" sz="1200" dirty="0"/>
              <a:t>To maintain integrity of lat/long coordinates, you need to resolve the GPS data format issue with so many more people using phones rather than Garmins (with the Garmin algorithm). </a:t>
            </a:r>
            <a:r>
              <a:rPr lang="en-GB" sz="1200" i="1" dirty="0"/>
              <a:t>[Experiments in 2017 found that a Galaxy s5 mini has about half the accuracy of a Garmin GPS (much poorer if the phone’s GPS unit is given insufficient time to stabilise) so error from the transformation is less significant. The DoBIH does not currently accept GPS measurements from phones]</a:t>
            </a:r>
          </a:p>
          <a:p>
            <a:pPr marL="230400" indent="-230400">
              <a:lnSpc>
                <a:spcPct val="100000"/>
              </a:lnSpc>
              <a:spcBef>
                <a:spcPts val="400"/>
              </a:spcBef>
            </a:pPr>
            <a:r>
              <a:rPr lang="en-GB" sz="1200" dirty="0"/>
              <a:t>Yeaman's Energy Rating, or perhaps Naismith x2 in minutes from a likely parking spot rounded into say 15 minute bands providing a field ‘Distance from Home’.</a:t>
            </a:r>
          </a:p>
          <a:p>
            <a:pPr marL="230400" indent="-230400">
              <a:lnSpc>
                <a:spcPct val="100000"/>
              </a:lnSpc>
              <a:spcBef>
                <a:spcPts val="400"/>
              </a:spcBef>
            </a:pPr>
            <a:r>
              <a:rPr lang="en-GB" sz="1200" dirty="0"/>
              <a:t>Remoteness</a:t>
            </a:r>
          </a:p>
          <a:p>
            <a:pPr marL="230400" indent="-230400">
              <a:lnSpc>
                <a:spcPct val="100000"/>
              </a:lnSpc>
              <a:spcBef>
                <a:spcPts val="400"/>
              </a:spcBef>
            </a:pPr>
            <a:r>
              <a:rPr lang="en-GB" sz="1200" dirty="0"/>
              <a:t>Cross-referencing to trig points</a:t>
            </a:r>
          </a:p>
          <a:p>
            <a:pPr marL="230400" indent="-230400">
              <a:lnSpc>
                <a:spcPct val="100000"/>
              </a:lnSpc>
              <a:spcBef>
                <a:spcPts val="0"/>
              </a:spcBef>
            </a:pPr>
            <a:r>
              <a:rPr lang="en-GB" sz="1200" dirty="0"/>
              <a:t>csv: Trig (close to listed hills, can supply most data), trig condition, UK switch (hill number &lt; 20000), Tump-only switch (use in conjunction with Unclassified) to filter</a:t>
            </a:r>
          </a:p>
          <a:p>
            <a:pPr marL="171450" indent="-171450">
              <a:lnSpc>
                <a:spcPct val="100000"/>
              </a:lnSpc>
              <a:spcBef>
                <a:spcPts val="400"/>
              </a:spcBef>
            </a:pPr>
            <a:endParaRPr lang="en-GB" sz="1200" dirty="0"/>
          </a:p>
        </p:txBody>
      </p:sp>
      <p:sp>
        <p:nvSpPr>
          <p:cNvPr id="4" name="Slide Number Placeholder 3">
            <a:extLst>
              <a:ext uri="{FF2B5EF4-FFF2-40B4-BE49-F238E27FC236}">
                <a16:creationId xmlns:a16="http://schemas.microsoft.com/office/drawing/2014/main" id="{51193B4D-F341-4C12-9331-F1D4DDF600A0}"/>
              </a:ext>
            </a:extLst>
          </p:cNvPr>
          <p:cNvSpPr>
            <a:spLocks noGrp="1"/>
          </p:cNvSpPr>
          <p:nvPr>
            <p:ph type="sldNum" sz="quarter" idx="12"/>
          </p:nvPr>
        </p:nvSpPr>
        <p:spPr/>
        <p:txBody>
          <a:bodyPr/>
          <a:lstStyle/>
          <a:p>
            <a:fld id="{6D264387-2B3F-4E73-92C1-7EAE0F2177D4}" type="slidenum">
              <a:rPr lang="en-GB" smtClean="0"/>
              <a:t>20</a:t>
            </a:fld>
            <a:endParaRPr lang="en-GB" dirty="0"/>
          </a:p>
        </p:txBody>
      </p:sp>
    </p:spTree>
    <p:extLst>
      <p:ext uri="{BB962C8B-B14F-4D97-AF65-F5344CB8AC3E}">
        <p14:creationId xmlns:p14="http://schemas.microsoft.com/office/powerpoint/2010/main" val="19003299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ECA7-9294-4B64-A69E-9C1BADCCBFBA}"/>
              </a:ext>
            </a:extLst>
          </p:cNvPr>
          <p:cNvSpPr>
            <a:spLocks noGrp="1"/>
          </p:cNvSpPr>
          <p:nvPr>
            <p:ph type="title"/>
          </p:nvPr>
        </p:nvSpPr>
        <p:spPr>
          <a:xfrm>
            <a:off x="1294544" y="103313"/>
            <a:ext cx="9164548" cy="543960"/>
          </a:xfrm>
        </p:spPr>
        <p:txBody>
          <a:bodyPr>
            <a:normAutofit fontScale="90000"/>
          </a:bodyPr>
          <a:lstStyle/>
          <a:p>
            <a:pPr algn="ctr"/>
            <a:r>
              <a:rPr lang="en-GB" sz="3600" dirty="0">
                <a:latin typeface="+mn-lt"/>
              </a:rPr>
              <a:t>New features (2)</a:t>
            </a:r>
            <a:endParaRPr lang="en-GB" sz="1800" dirty="0">
              <a:latin typeface="+mn-lt"/>
            </a:endParaRPr>
          </a:p>
        </p:txBody>
      </p:sp>
      <p:sp>
        <p:nvSpPr>
          <p:cNvPr id="3" name="Content Placeholder 2">
            <a:extLst>
              <a:ext uri="{FF2B5EF4-FFF2-40B4-BE49-F238E27FC236}">
                <a16:creationId xmlns:a16="http://schemas.microsoft.com/office/drawing/2014/main" id="{BD3E68F9-4C07-4A06-941A-6BD43ABBBF16}"/>
              </a:ext>
            </a:extLst>
          </p:cNvPr>
          <p:cNvSpPr>
            <a:spLocks noGrp="1"/>
          </p:cNvSpPr>
          <p:nvPr>
            <p:ph idx="1"/>
          </p:nvPr>
        </p:nvSpPr>
        <p:spPr>
          <a:xfrm>
            <a:off x="838200" y="638538"/>
            <a:ext cx="10392784" cy="5998930"/>
          </a:xfrm>
        </p:spPr>
        <p:txBody>
          <a:bodyPr>
            <a:noAutofit/>
          </a:bodyPr>
          <a:lstStyle/>
          <a:p>
            <a:pPr marL="0" indent="0">
              <a:buNone/>
            </a:pPr>
            <a:r>
              <a:rPr lang="en-GB" sz="1200" b="1" dirty="0"/>
              <a:t>Data (continued)</a:t>
            </a:r>
          </a:p>
          <a:p>
            <a:pPr marL="230400" indent="-230400">
              <a:lnSpc>
                <a:spcPct val="100000"/>
              </a:lnSpc>
              <a:spcBef>
                <a:spcPts val="400"/>
              </a:spcBef>
            </a:pPr>
            <a:r>
              <a:rPr lang="en-GB" sz="1200" dirty="0"/>
              <a:t>More information on access would be useful. Are summits on private land with walkers unwelcome or are walkers tolerated? Is permission easily obtained or are you wasting your time requesting it?</a:t>
            </a:r>
          </a:p>
          <a:p>
            <a:pPr marL="230400" indent="-230400">
              <a:lnSpc>
                <a:spcPct val="100000"/>
              </a:lnSpc>
              <a:spcBef>
                <a:spcPts val="0"/>
              </a:spcBef>
            </a:pPr>
            <a:r>
              <a:rPr lang="en-GB" sz="1200" dirty="0"/>
              <a:t>Too often the summit feature is missing or inaccurate. Many hills have a nearby trig or cairn which is not cross referenced, e.g. 30m SW of cairn. The feature is simply described as “no feature” or grassy knoll for example. </a:t>
            </a:r>
            <a:r>
              <a:rPr lang="en-GB" sz="1200" i="1" dirty="0"/>
              <a:t>[Ed: we are dependent on GPS contributors for summit descriptions]</a:t>
            </a:r>
          </a:p>
          <a:p>
            <a:pPr marL="230400" indent="-230400">
              <a:lnSpc>
                <a:spcPct val="100000"/>
              </a:lnSpc>
              <a:spcBef>
                <a:spcPts val="400"/>
              </a:spcBef>
            </a:pPr>
            <a:r>
              <a:rPr lang="en-GB" sz="1200" dirty="0"/>
              <a:t>List of deleted hills </a:t>
            </a:r>
            <a:r>
              <a:rPr lang="en-GB" sz="1200" i="1" dirty="0"/>
              <a:t>[Ed: deletions from all the popular lists are recorded in the Change Registers on hills-database.co.uk]</a:t>
            </a:r>
          </a:p>
          <a:p>
            <a:pPr marL="0" indent="0">
              <a:lnSpc>
                <a:spcPct val="100000"/>
              </a:lnSpc>
              <a:spcBef>
                <a:spcPts val="400"/>
              </a:spcBef>
              <a:buNone/>
            </a:pPr>
            <a:r>
              <a:rPr lang="en-GB" sz="1200" b="1" dirty="0"/>
              <a:t>Searches and maps</a:t>
            </a:r>
          </a:p>
          <a:p>
            <a:pPr marL="230400" indent="-230400">
              <a:lnSpc>
                <a:spcPct val="100000"/>
              </a:lnSpc>
              <a:spcBef>
                <a:spcPts val="400"/>
              </a:spcBef>
            </a:pPr>
            <a:r>
              <a:rPr lang="en-GB" sz="1200" dirty="0"/>
              <a:t>Hill Bagging: allow searching by Topo Region, rather than having to dig in to find the Topo page</a:t>
            </a:r>
          </a:p>
          <a:p>
            <a:pPr marL="230400" indent="-230400">
              <a:lnSpc>
                <a:spcPct val="100000"/>
              </a:lnSpc>
              <a:spcBef>
                <a:spcPts val="0"/>
              </a:spcBef>
            </a:pPr>
            <a:r>
              <a:rPr lang="en-GB" sz="1200" dirty="0"/>
              <a:t>Hill Bagging: include Topo Region on the hill's page and the Mountain Search page. Maybe add Island, Catchment, Watershed to the Mountain Search categories.</a:t>
            </a:r>
          </a:p>
          <a:p>
            <a:pPr marL="230400" indent="-230400">
              <a:lnSpc>
                <a:spcPct val="100000"/>
              </a:lnSpc>
              <a:spcBef>
                <a:spcPts val="0"/>
              </a:spcBef>
            </a:pPr>
            <a:r>
              <a:rPr lang="en-GB" sz="1200" dirty="0"/>
              <a:t>Hill Bagging: ability to select areas from a map, especially Catchment and Topo Region, rather than from a list</a:t>
            </a:r>
          </a:p>
          <a:p>
            <a:pPr marL="230400" indent="-230400">
              <a:lnSpc>
                <a:spcPct val="100000"/>
              </a:lnSpc>
              <a:spcBef>
                <a:spcPts val="0"/>
              </a:spcBef>
            </a:pPr>
            <a:r>
              <a:rPr lang="en-GB" sz="1200" dirty="0"/>
              <a:t>Maps showing location of Tump catchment areas and Topo Sections rather than a list to select from</a:t>
            </a:r>
          </a:p>
          <a:p>
            <a:pPr marL="230400" indent="-230400">
              <a:lnSpc>
                <a:spcPct val="100000"/>
              </a:lnSpc>
              <a:spcBef>
                <a:spcPts val="0"/>
              </a:spcBef>
            </a:pPr>
            <a:r>
              <a:rPr lang="en-GB" sz="1200" dirty="0"/>
              <a:t>Overview map of Catchments to see where each one is. Currently you have to click on each one.</a:t>
            </a:r>
          </a:p>
          <a:p>
            <a:pPr marL="230400" indent="-230400">
              <a:lnSpc>
                <a:spcPct val="100000"/>
              </a:lnSpc>
              <a:spcBef>
                <a:spcPts val="0"/>
              </a:spcBef>
            </a:pPr>
            <a:r>
              <a:rPr lang="en-GB" sz="1200" dirty="0"/>
              <a:t>Polygons for the various Sections (Counties can be seen, in certain views only)</a:t>
            </a:r>
          </a:p>
          <a:p>
            <a:pPr marL="230400" indent="-230400">
              <a:lnSpc>
                <a:spcPct val="100000"/>
              </a:lnSpc>
              <a:spcBef>
                <a:spcPts val="0"/>
              </a:spcBef>
            </a:pPr>
            <a:r>
              <a:rPr lang="en-GB" sz="1200" dirty="0"/>
              <a:t>Catchments have list of rivers in abbreviated form. Not sure how it could be done, but would be useful to know roughly where these are without having to look at each one individually (there are a lot of them). Maybe an indication of which country/countries they are in would help.</a:t>
            </a:r>
          </a:p>
          <a:p>
            <a:pPr marL="230400" indent="-230400">
              <a:lnSpc>
                <a:spcPct val="100000"/>
              </a:lnSpc>
              <a:spcBef>
                <a:spcPts val="400"/>
              </a:spcBef>
            </a:pPr>
            <a:r>
              <a:rPr lang="en-GB" sz="1200" dirty="0"/>
              <a:t>Hill Bagging: all categories sliced the same as Tumps, e.g. Marilyns by county, catchment etc. Same for Simms, Corbetts, etc.</a:t>
            </a:r>
          </a:p>
          <a:p>
            <a:pPr marL="230400" indent="-230400">
              <a:lnSpc>
                <a:spcPct val="100000"/>
              </a:lnSpc>
              <a:spcBef>
                <a:spcPts val="400"/>
              </a:spcBef>
            </a:pPr>
            <a:r>
              <a:rPr lang="en-GB" sz="1200" dirty="0"/>
              <a:t>Select multiple sections in Hill Bagging</a:t>
            </a:r>
          </a:p>
          <a:p>
            <a:pPr marL="230400" indent="-230400">
              <a:lnSpc>
                <a:spcPct val="100000"/>
              </a:lnSpc>
              <a:spcBef>
                <a:spcPts val="0"/>
              </a:spcBef>
            </a:pPr>
            <a:r>
              <a:rPr lang="en-GB" sz="1200" dirty="0"/>
              <a:t>Select multiple sections for display in Hill Bagging</a:t>
            </a:r>
          </a:p>
          <a:p>
            <a:pPr marL="230400" indent="-230400">
              <a:lnSpc>
                <a:spcPct val="100000"/>
              </a:lnSpc>
              <a:spcBef>
                <a:spcPts val="0"/>
              </a:spcBef>
            </a:pPr>
            <a:r>
              <a:rPr lang="en-GB" sz="1200" dirty="0"/>
              <a:t>Ability to sort hills by height within a particular region</a:t>
            </a:r>
          </a:p>
          <a:p>
            <a:pPr marL="230400" indent="-230400">
              <a:lnSpc>
                <a:spcPct val="100000"/>
              </a:lnSpc>
              <a:spcBef>
                <a:spcPts val="0"/>
              </a:spcBef>
            </a:pPr>
            <a:r>
              <a:rPr lang="en-GB" sz="1200" dirty="0"/>
              <a:t>Hill Bagging: ability to print off the data for a list of hills returned by a Hill Search.</a:t>
            </a:r>
          </a:p>
          <a:p>
            <a:pPr marL="230400" indent="-230400">
              <a:lnSpc>
                <a:spcPct val="100000"/>
              </a:lnSpc>
              <a:spcBef>
                <a:spcPts val="400"/>
              </a:spcBef>
            </a:pPr>
            <a:r>
              <a:rPr lang="en-GB" sz="1200" dirty="0"/>
              <a:t>A ‘hills near me’ function that displays a map of the surrounding area and hills that are in it </a:t>
            </a:r>
            <a:r>
              <a:rPr lang="en-GB" sz="1200" i="1" dirty="0"/>
              <a:t>[Ed: one of the search options is ‘Hills near OS grid reference…’]</a:t>
            </a:r>
          </a:p>
          <a:p>
            <a:pPr marL="230400" indent="-230400">
              <a:lnSpc>
                <a:spcPct val="100000"/>
              </a:lnSpc>
              <a:spcBef>
                <a:spcPts val="0"/>
              </a:spcBef>
            </a:pPr>
            <a:r>
              <a:rPr lang="en-GB" sz="1200" dirty="0"/>
              <a:t>When I bag a particular hill, a map of that area with all hills on all lists. I may unknowingly have climbed a lower peak on one of the other lists but it is very hard work checking through them all.</a:t>
            </a:r>
            <a:endParaRPr lang="en-GB" sz="1200" i="1" dirty="0"/>
          </a:p>
          <a:p>
            <a:pPr marL="230400" indent="-230400">
              <a:lnSpc>
                <a:spcPct val="100000"/>
              </a:lnSpc>
              <a:spcBef>
                <a:spcPts val="0"/>
              </a:spcBef>
            </a:pPr>
            <a:r>
              <a:rPr lang="en-GB" sz="1200" dirty="0"/>
              <a:t>Hill Bagging: ability to search for all unclimbed hills within an area (currently such a search brings up all hills irrespective of the selection in “Show”)</a:t>
            </a:r>
          </a:p>
          <a:p>
            <a:pPr marL="230400" indent="-230400">
              <a:lnSpc>
                <a:spcPct val="100000"/>
              </a:lnSpc>
              <a:spcBef>
                <a:spcPts val="0"/>
              </a:spcBef>
            </a:pPr>
            <a:r>
              <a:rPr lang="en-GB" sz="1200" dirty="0"/>
              <a:t>Hill Bagging: from an individual hill's page, link to nearest hills by geographic distance, and an ability to filter these by hill type</a:t>
            </a:r>
          </a:p>
          <a:p>
            <a:pPr marL="230400" indent="-230400">
              <a:lnSpc>
                <a:spcPct val="100000"/>
              </a:lnSpc>
              <a:spcBef>
                <a:spcPts val="0"/>
              </a:spcBef>
            </a:pPr>
            <a:r>
              <a:rPr lang="en-GB" sz="1200" dirty="0"/>
              <a:t>Some means of relating the tops to a hill that would make it easier to map them automatically - so maybe a list of points along the ridge that connects them, or the location of the col that separates them. Maybe just a GPX track or route segment? And maybe something similar for neighbouring hills - a bit like the old Wainwrights show the tracks and distances to neighbouring fells in the Lakes, but in a data format.</a:t>
            </a:r>
          </a:p>
          <a:p>
            <a:pPr marL="230400" indent="-230400">
              <a:lnSpc>
                <a:spcPct val="100000"/>
              </a:lnSpc>
              <a:spcBef>
                <a:spcPts val="0"/>
              </a:spcBef>
            </a:pPr>
            <a:r>
              <a:rPr lang="en-GB" sz="1200" dirty="0"/>
              <a:t>When searching on Hills by parent Marilyn, draw a line around the outline of the entire hill on a zoomable map</a:t>
            </a:r>
          </a:p>
          <a:p>
            <a:pPr marL="230400" indent="-230400">
              <a:lnSpc>
                <a:spcPct val="100000"/>
              </a:lnSpc>
              <a:spcBef>
                <a:spcPts val="400"/>
              </a:spcBef>
            </a:pPr>
            <a:r>
              <a:rPr lang="en-GB" sz="1200" dirty="0"/>
              <a:t>As someone who likes to try and find new Tumps, could previously rejected Tumps be shown on a map to save wasted effort?</a:t>
            </a:r>
          </a:p>
          <a:p>
            <a:pPr marL="0" indent="0">
              <a:lnSpc>
                <a:spcPct val="100000"/>
              </a:lnSpc>
              <a:spcBef>
                <a:spcPts val="0"/>
              </a:spcBef>
              <a:buNone/>
            </a:pPr>
            <a:endParaRPr lang="en-GB" sz="1200" dirty="0"/>
          </a:p>
        </p:txBody>
      </p:sp>
      <p:sp>
        <p:nvSpPr>
          <p:cNvPr id="4" name="Slide Number Placeholder 3">
            <a:extLst>
              <a:ext uri="{FF2B5EF4-FFF2-40B4-BE49-F238E27FC236}">
                <a16:creationId xmlns:a16="http://schemas.microsoft.com/office/drawing/2014/main" id="{4FEA2DBC-5A9E-4BC1-88BC-378F7E46C0C9}"/>
              </a:ext>
            </a:extLst>
          </p:cNvPr>
          <p:cNvSpPr>
            <a:spLocks noGrp="1"/>
          </p:cNvSpPr>
          <p:nvPr>
            <p:ph type="sldNum" sz="quarter" idx="12"/>
          </p:nvPr>
        </p:nvSpPr>
        <p:spPr/>
        <p:txBody>
          <a:bodyPr/>
          <a:lstStyle/>
          <a:p>
            <a:fld id="{6D264387-2B3F-4E73-92C1-7EAE0F2177D4}" type="slidenum">
              <a:rPr lang="en-GB" smtClean="0"/>
              <a:t>21</a:t>
            </a:fld>
            <a:endParaRPr lang="en-GB" dirty="0"/>
          </a:p>
        </p:txBody>
      </p:sp>
    </p:spTree>
    <p:extLst>
      <p:ext uri="{BB962C8B-B14F-4D97-AF65-F5344CB8AC3E}">
        <p14:creationId xmlns:p14="http://schemas.microsoft.com/office/powerpoint/2010/main" val="13645730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ECA7-9294-4B64-A69E-9C1BADCCBFBA}"/>
              </a:ext>
            </a:extLst>
          </p:cNvPr>
          <p:cNvSpPr>
            <a:spLocks noGrp="1"/>
          </p:cNvSpPr>
          <p:nvPr>
            <p:ph type="title"/>
          </p:nvPr>
        </p:nvSpPr>
        <p:spPr>
          <a:xfrm>
            <a:off x="1294544" y="103313"/>
            <a:ext cx="9164548" cy="543960"/>
          </a:xfrm>
        </p:spPr>
        <p:txBody>
          <a:bodyPr>
            <a:normAutofit fontScale="90000"/>
          </a:bodyPr>
          <a:lstStyle/>
          <a:p>
            <a:pPr algn="ctr"/>
            <a:r>
              <a:rPr lang="en-GB" sz="3600" dirty="0">
                <a:latin typeface="+mn-lt"/>
              </a:rPr>
              <a:t>New features (3)</a:t>
            </a:r>
            <a:endParaRPr lang="en-GB" sz="1800" dirty="0">
              <a:latin typeface="+mn-lt"/>
            </a:endParaRPr>
          </a:p>
        </p:txBody>
      </p:sp>
      <p:sp>
        <p:nvSpPr>
          <p:cNvPr id="3" name="Content Placeholder 2">
            <a:extLst>
              <a:ext uri="{FF2B5EF4-FFF2-40B4-BE49-F238E27FC236}">
                <a16:creationId xmlns:a16="http://schemas.microsoft.com/office/drawing/2014/main" id="{BD3E68F9-4C07-4A06-941A-6BD43ABBBF16}"/>
              </a:ext>
            </a:extLst>
          </p:cNvPr>
          <p:cNvSpPr>
            <a:spLocks noGrp="1"/>
          </p:cNvSpPr>
          <p:nvPr>
            <p:ph idx="1"/>
          </p:nvPr>
        </p:nvSpPr>
        <p:spPr>
          <a:xfrm>
            <a:off x="838200" y="738923"/>
            <a:ext cx="10295965" cy="5652817"/>
          </a:xfrm>
        </p:spPr>
        <p:txBody>
          <a:bodyPr>
            <a:noAutofit/>
          </a:bodyPr>
          <a:lstStyle/>
          <a:p>
            <a:pPr marL="0" indent="0">
              <a:lnSpc>
                <a:spcPct val="100000"/>
              </a:lnSpc>
              <a:spcBef>
                <a:spcPts val="400"/>
              </a:spcBef>
              <a:buNone/>
            </a:pPr>
            <a:r>
              <a:rPr lang="en-GB" sz="1200" b="1" dirty="0"/>
              <a:t>Searches and maps (continued)</a:t>
            </a:r>
          </a:p>
          <a:p>
            <a:pPr>
              <a:lnSpc>
                <a:spcPct val="100000"/>
              </a:lnSpc>
              <a:spcBef>
                <a:spcPts val="400"/>
              </a:spcBef>
            </a:pPr>
            <a:r>
              <a:rPr lang="en-GB" sz="1200" dirty="0"/>
              <a:t>For searching My Progress or League Tables, a template for regular searches rather than repeating searches each time</a:t>
            </a:r>
          </a:p>
          <a:p>
            <a:pPr>
              <a:lnSpc>
                <a:spcPct val="100000"/>
              </a:lnSpc>
              <a:spcBef>
                <a:spcPts val="400"/>
              </a:spcBef>
            </a:pPr>
            <a:r>
              <a:rPr lang="en-GB" sz="1200" dirty="0"/>
              <a:t>Breakdown by National Park, in the same way as Catchment and Watershed</a:t>
            </a:r>
          </a:p>
          <a:p>
            <a:pPr>
              <a:lnSpc>
                <a:spcPct val="100000"/>
              </a:lnSpc>
              <a:spcBef>
                <a:spcPts val="0"/>
              </a:spcBef>
            </a:pPr>
            <a:r>
              <a:rPr lang="en-GB" sz="1200" dirty="0"/>
              <a:t>Search for hills by National Park or AONB</a:t>
            </a:r>
          </a:p>
          <a:p>
            <a:pPr>
              <a:lnSpc>
                <a:spcPct val="100000"/>
              </a:lnSpc>
              <a:spcBef>
                <a:spcPts val="0"/>
              </a:spcBef>
            </a:pPr>
            <a:r>
              <a:rPr lang="en-GB" sz="1200" dirty="0"/>
              <a:t>Search by National Park/AONB</a:t>
            </a:r>
          </a:p>
          <a:p>
            <a:pPr>
              <a:lnSpc>
                <a:spcPct val="100000"/>
              </a:lnSpc>
              <a:spcBef>
                <a:spcPts val="0"/>
              </a:spcBef>
            </a:pPr>
            <a:r>
              <a:rPr lang="en-GB" sz="1200" dirty="0"/>
              <a:t>National park, National character area</a:t>
            </a:r>
          </a:p>
          <a:p>
            <a:pPr>
              <a:lnSpc>
                <a:spcPct val="100000"/>
              </a:lnSpc>
              <a:spcBef>
                <a:spcPts val="400"/>
              </a:spcBef>
            </a:pPr>
            <a:r>
              <a:rPr lang="en-GB" sz="1200" dirty="0"/>
              <a:t>Easier access to Bridges on Hill Bagging</a:t>
            </a:r>
          </a:p>
          <a:p>
            <a:pPr marL="0" indent="0">
              <a:lnSpc>
                <a:spcPct val="100000"/>
              </a:lnSpc>
              <a:spcBef>
                <a:spcPts val="400"/>
              </a:spcBef>
              <a:buNone/>
            </a:pPr>
            <a:r>
              <a:rPr lang="en-GB" sz="1200" b="1" dirty="0"/>
              <a:t>Mobiles</a:t>
            </a:r>
          </a:p>
          <a:p>
            <a:pPr>
              <a:lnSpc>
                <a:spcPct val="100000"/>
              </a:lnSpc>
              <a:spcBef>
                <a:spcPts val="400"/>
              </a:spcBef>
            </a:pPr>
            <a:r>
              <a:rPr lang="en-GB" sz="1200" dirty="0"/>
              <a:t>Hill Bagging website is not in optimum format for use on a smartphone.</a:t>
            </a:r>
          </a:p>
          <a:p>
            <a:pPr>
              <a:lnSpc>
                <a:spcPct val="100000"/>
              </a:lnSpc>
              <a:spcBef>
                <a:spcPts val="0"/>
              </a:spcBef>
            </a:pPr>
            <a:r>
              <a:rPr lang="en-GB" sz="1200" dirty="0"/>
              <a:t>The site is not very mobile-friendly, this is the single biggest improvement that could be made.</a:t>
            </a:r>
          </a:p>
          <a:p>
            <a:pPr>
              <a:lnSpc>
                <a:spcPct val="100000"/>
              </a:lnSpc>
              <a:spcBef>
                <a:spcPts val="0"/>
              </a:spcBef>
            </a:pPr>
            <a:r>
              <a:rPr lang="en-GB" sz="1200" dirty="0"/>
              <a:t>Search that works on mobile phones (Chrome/Android)</a:t>
            </a:r>
          </a:p>
          <a:p>
            <a:pPr>
              <a:lnSpc>
                <a:spcPct val="100000"/>
              </a:lnSpc>
              <a:spcBef>
                <a:spcPts val="0"/>
              </a:spcBef>
            </a:pPr>
            <a:r>
              <a:rPr lang="en-GB" sz="1200" dirty="0"/>
              <a:t>A more pressing concern than deciding on data and lists is to make the site easy to use with mobile phones. Trying to tap a tiny peak icon on a search map that doesn't enlarge because the site isn't mobile-friendly is likely to be more of a turn-off in coming years.</a:t>
            </a:r>
          </a:p>
          <a:p>
            <a:pPr>
              <a:lnSpc>
                <a:spcPct val="100000"/>
              </a:lnSpc>
              <a:spcBef>
                <a:spcPts val="400"/>
              </a:spcBef>
            </a:pPr>
            <a:r>
              <a:rPr lang="en-GB" sz="1200" dirty="0"/>
              <a:t>An app version of the website that makes it more user-friendly on the hill</a:t>
            </a:r>
          </a:p>
          <a:p>
            <a:pPr>
              <a:lnSpc>
                <a:spcPct val="100000"/>
              </a:lnSpc>
              <a:spcBef>
                <a:spcPts val="0"/>
              </a:spcBef>
            </a:pPr>
            <a:r>
              <a:rPr lang="en-GB" sz="1200" dirty="0"/>
              <a:t>An app</a:t>
            </a:r>
          </a:p>
          <a:p>
            <a:pPr>
              <a:lnSpc>
                <a:spcPct val="100000"/>
              </a:lnSpc>
              <a:spcBef>
                <a:spcPts val="0"/>
              </a:spcBef>
            </a:pPr>
            <a:r>
              <a:rPr lang="en-GB" sz="1200" dirty="0"/>
              <a:t>it would be nice to get a mobile app like trigpointing have</a:t>
            </a:r>
          </a:p>
          <a:p>
            <a:pPr>
              <a:lnSpc>
                <a:spcPct val="100000"/>
              </a:lnSpc>
              <a:spcBef>
                <a:spcPts val="0"/>
              </a:spcBef>
            </a:pPr>
            <a:r>
              <a:rPr lang="en-GB" sz="1200" dirty="0"/>
              <a:t>Would be nice to have a phone app like trigpointing and I would pay for this</a:t>
            </a:r>
          </a:p>
          <a:p>
            <a:pPr>
              <a:lnSpc>
                <a:spcPct val="100000"/>
              </a:lnSpc>
              <a:spcBef>
                <a:spcPts val="0"/>
              </a:spcBef>
            </a:pPr>
            <a:r>
              <a:rPr lang="en-GB" sz="1200" dirty="0"/>
              <a:t>The dream would be that you guys had a mobile app!</a:t>
            </a:r>
          </a:p>
          <a:p>
            <a:pPr>
              <a:lnSpc>
                <a:spcPct val="100000"/>
              </a:lnSpc>
              <a:spcBef>
                <a:spcPts val="0"/>
              </a:spcBef>
            </a:pPr>
            <a:r>
              <a:rPr lang="en-GB" sz="1200" dirty="0"/>
              <a:t>Android app, similar to the Peakbagger app</a:t>
            </a:r>
          </a:p>
          <a:p>
            <a:pPr>
              <a:lnSpc>
                <a:spcPct val="100000"/>
              </a:lnSpc>
              <a:spcBef>
                <a:spcPts val="400"/>
              </a:spcBef>
            </a:pPr>
            <a:r>
              <a:rPr lang="en-GB" sz="1200" dirty="0"/>
              <a:t>The recent logs page has stopped working on my Android phone. The page starts to load but the logs don't.</a:t>
            </a:r>
          </a:p>
          <a:p>
            <a:pPr marL="0" indent="0">
              <a:lnSpc>
                <a:spcPct val="100000"/>
              </a:lnSpc>
              <a:spcBef>
                <a:spcPts val="400"/>
              </a:spcBef>
              <a:buNone/>
            </a:pPr>
            <a:r>
              <a:rPr lang="en-GB" sz="1200" b="1" dirty="0"/>
              <a:t>Downloads</a:t>
            </a:r>
          </a:p>
          <a:p>
            <a:pPr>
              <a:lnSpc>
                <a:spcPct val="100000"/>
              </a:lnSpc>
              <a:spcBef>
                <a:spcPts val="400"/>
              </a:spcBef>
            </a:pPr>
            <a:r>
              <a:rPr lang="en-GB" sz="1200" dirty="0"/>
              <a:t>It would be useful if the level of flexibility in the Hill Bagging ‘Downloads’ option was as extensive as in Mountain Search</a:t>
            </a:r>
          </a:p>
          <a:p>
            <a:pPr>
              <a:lnSpc>
                <a:spcPct val="100000"/>
              </a:lnSpc>
              <a:spcBef>
                <a:spcPts val="0"/>
              </a:spcBef>
            </a:pPr>
            <a:r>
              <a:rPr lang="en-GB" sz="1200" dirty="0"/>
              <a:t>Include County &amp; Topo Region in csv download</a:t>
            </a:r>
          </a:p>
          <a:p>
            <a:pPr>
              <a:lnSpc>
                <a:spcPct val="100000"/>
              </a:lnSpc>
              <a:spcBef>
                <a:spcPts val="400"/>
              </a:spcBef>
            </a:pPr>
            <a:r>
              <a:rPr lang="en-GB" sz="1200" dirty="0"/>
              <a:t>I would love to export my list to an Excel spreadsheet but I'm unsure if this is possible</a:t>
            </a:r>
          </a:p>
          <a:p>
            <a:pPr>
              <a:lnSpc>
                <a:spcPct val="100000"/>
              </a:lnSpc>
              <a:spcBef>
                <a:spcPts val="0"/>
              </a:spcBef>
            </a:pPr>
            <a:r>
              <a:rPr lang="en-GB" sz="1200" dirty="0"/>
              <a:t>I would like to be able to export a subset of the data to Excel, e.g. by excluding lists. I have customised the Excel version so need to be able to match data records, e.g. retaining Hill Number. </a:t>
            </a:r>
            <a:r>
              <a:rPr lang="en-GB" sz="1200" i="1" dirty="0"/>
              <a:t>[Ed: you can export a subset of lists to a csv file in the Downloads page on Hill Bagging which can then be imported into Excel]</a:t>
            </a:r>
            <a:endParaRPr lang="en-GB" sz="1200" b="1" dirty="0"/>
          </a:p>
        </p:txBody>
      </p:sp>
      <p:sp>
        <p:nvSpPr>
          <p:cNvPr id="4" name="Slide Number Placeholder 3">
            <a:extLst>
              <a:ext uri="{FF2B5EF4-FFF2-40B4-BE49-F238E27FC236}">
                <a16:creationId xmlns:a16="http://schemas.microsoft.com/office/drawing/2014/main" id="{F9AEA7E2-3667-47E0-BE2F-51C651E803AE}"/>
              </a:ext>
            </a:extLst>
          </p:cNvPr>
          <p:cNvSpPr>
            <a:spLocks noGrp="1"/>
          </p:cNvSpPr>
          <p:nvPr>
            <p:ph type="sldNum" sz="quarter" idx="12"/>
          </p:nvPr>
        </p:nvSpPr>
        <p:spPr/>
        <p:txBody>
          <a:bodyPr/>
          <a:lstStyle/>
          <a:p>
            <a:fld id="{6D264387-2B3F-4E73-92C1-7EAE0F2177D4}" type="slidenum">
              <a:rPr lang="en-GB" smtClean="0"/>
              <a:t>22</a:t>
            </a:fld>
            <a:endParaRPr lang="en-GB" dirty="0"/>
          </a:p>
        </p:txBody>
      </p:sp>
    </p:spTree>
    <p:extLst>
      <p:ext uri="{BB962C8B-B14F-4D97-AF65-F5344CB8AC3E}">
        <p14:creationId xmlns:p14="http://schemas.microsoft.com/office/powerpoint/2010/main" val="32003025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ECA7-9294-4B64-A69E-9C1BADCCBFBA}"/>
              </a:ext>
            </a:extLst>
          </p:cNvPr>
          <p:cNvSpPr>
            <a:spLocks noGrp="1"/>
          </p:cNvSpPr>
          <p:nvPr>
            <p:ph type="title"/>
          </p:nvPr>
        </p:nvSpPr>
        <p:spPr>
          <a:xfrm>
            <a:off x="1294544" y="147315"/>
            <a:ext cx="9164548" cy="440167"/>
          </a:xfrm>
        </p:spPr>
        <p:txBody>
          <a:bodyPr>
            <a:normAutofit fontScale="90000"/>
          </a:bodyPr>
          <a:lstStyle/>
          <a:p>
            <a:pPr algn="ctr"/>
            <a:r>
              <a:rPr lang="en-GB" sz="3600" dirty="0">
                <a:latin typeface="+mn-lt"/>
              </a:rPr>
              <a:t>New features (4)</a:t>
            </a:r>
            <a:endParaRPr lang="en-GB" sz="1800" dirty="0">
              <a:latin typeface="+mn-lt"/>
            </a:endParaRPr>
          </a:p>
        </p:txBody>
      </p:sp>
      <p:sp>
        <p:nvSpPr>
          <p:cNvPr id="3" name="Content Placeholder 2">
            <a:extLst>
              <a:ext uri="{FF2B5EF4-FFF2-40B4-BE49-F238E27FC236}">
                <a16:creationId xmlns:a16="http://schemas.microsoft.com/office/drawing/2014/main" id="{BD3E68F9-4C07-4A06-941A-6BD43ABBBF16}"/>
              </a:ext>
            </a:extLst>
          </p:cNvPr>
          <p:cNvSpPr>
            <a:spLocks noGrp="1"/>
          </p:cNvSpPr>
          <p:nvPr>
            <p:ph idx="1"/>
          </p:nvPr>
        </p:nvSpPr>
        <p:spPr>
          <a:xfrm>
            <a:off x="557543" y="489162"/>
            <a:ext cx="10403541" cy="6147028"/>
          </a:xfrm>
        </p:spPr>
        <p:txBody>
          <a:bodyPr>
            <a:noAutofit/>
          </a:bodyPr>
          <a:lstStyle/>
          <a:p>
            <a:pPr marL="0" indent="0">
              <a:lnSpc>
                <a:spcPct val="100000"/>
              </a:lnSpc>
              <a:spcBef>
                <a:spcPts val="0"/>
              </a:spcBef>
              <a:buNone/>
            </a:pPr>
            <a:r>
              <a:rPr lang="en-GB" sz="1200" b="1" dirty="0"/>
              <a:t>Ascent records</a:t>
            </a:r>
          </a:p>
          <a:p>
            <a:pPr>
              <a:lnSpc>
                <a:spcPct val="100000"/>
              </a:lnSpc>
              <a:spcBef>
                <a:spcPts val="400"/>
              </a:spcBef>
            </a:pPr>
            <a:r>
              <a:rPr lang="en-GB" sz="1200" dirty="0"/>
              <a:t>I preferred it when your ascents were anonymous unless you made a comment.</a:t>
            </a:r>
          </a:p>
          <a:p>
            <a:pPr>
              <a:lnSpc>
                <a:spcPct val="100000"/>
              </a:lnSpc>
              <a:spcBef>
                <a:spcPts val="0"/>
              </a:spcBef>
            </a:pPr>
            <a:r>
              <a:rPr lang="en-GB" sz="1200" dirty="0"/>
              <a:t>It would be great to be able to change my username. When I first set up my account I didn’t realise it would be so public!</a:t>
            </a:r>
          </a:p>
          <a:p>
            <a:pPr>
              <a:lnSpc>
                <a:spcPct val="100000"/>
              </a:lnSpc>
              <a:spcBef>
                <a:spcPts val="400"/>
              </a:spcBef>
            </a:pPr>
            <a:r>
              <a:rPr lang="en-GB" sz="1200" dirty="0"/>
              <a:t>Restore Bridges and B&amp;L to League Tables</a:t>
            </a:r>
          </a:p>
          <a:p>
            <a:pPr>
              <a:lnSpc>
                <a:spcPct val="100000"/>
              </a:lnSpc>
              <a:spcBef>
                <a:spcPts val="0"/>
              </a:spcBef>
            </a:pPr>
            <a:r>
              <a:rPr lang="en-GB" sz="1200" dirty="0"/>
              <a:t>Restore Trail 100 to League Tables</a:t>
            </a:r>
          </a:p>
          <a:p>
            <a:pPr>
              <a:lnSpc>
                <a:spcPct val="100000"/>
              </a:lnSpc>
              <a:spcBef>
                <a:spcPts val="0"/>
              </a:spcBef>
            </a:pPr>
            <a:r>
              <a:rPr lang="en-GB" sz="1200" dirty="0"/>
              <a:t>League Tables for all hill categories including s5, Unclassified etc. I'm one of those baggers who also enjoys following the progress of others.</a:t>
            </a:r>
          </a:p>
          <a:p>
            <a:pPr>
              <a:lnSpc>
                <a:spcPct val="100000"/>
              </a:lnSpc>
              <a:spcBef>
                <a:spcPts val="0"/>
              </a:spcBef>
            </a:pPr>
            <a:r>
              <a:rPr lang="en-GB" sz="1200" dirty="0"/>
              <a:t>League Tables for islands including non Tumps</a:t>
            </a:r>
          </a:p>
          <a:p>
            <a:pPr>
              <a:lnSpc>
                <a:spcPct val="100000"/>
              </a:lnSpc>
              <a:spcBef>
                <a:spcPts val="0"/>
              </a:spcBef>
            </a:pPr>
            <a:r>
              <a:rPr lang="en-GB" sz="1200" dirty="0"/>
              <a:t>Add an ‘All hills’ category to the League Tables that covers only HILLS, e.g. with 15m drop, or 10m if you must but no less.</a:t>
            </a:r>
          </a:p>
          <a:p>
            <a:pPr>
              <a:lnSpc>
                <a:spcPct val="100000"/>
              </a:lnSpc>
              <a:spcBef>
                <a:spcPts val="0"/>
              </a:spcBef>
            </a:pPr>
            <a:r>
              <a:rPr lang="en-GB" sz="1200" dirty="0"/>
              <a:t>Hill Bagging: OS map progress/league tables</a:t>
            </a:r>
          </a:p>
          <a:p>
            <a:pPr>
              <a:lnSpc>
                <a:spcPct val="100000"/>
              </a:lnSpc>
              <a:spcBef>
                <a:spcPts val="400"/>
              </a:spcBef>
            </a:pPr>
            <a:r>
              <a:rPr lang="en-GB" sz="1200" dirty="0"/>
              <a:t>Facility to record the number of ascents of a hill</a:t>
            </a:r>
          </a:p>
          <a:p>
            <a:pPr>
              <a:lnSpc>
                <a:spcPct val="100000"/>
              </a:lnSpc>
              <a:spcBef>
                <a:spcPts val="0"/>
              </a:spcBef>
            </a:pPr>
            <a:r>
              <a:rPr lang="en-GB" sz="1200" dirty="0"/>
              <a:t>Hill Bagging: REPEAT ASCENT tally for each hill and league table of repeat ascents. To encourage GREEN Environmental issues: rather than driving around the country climbing each hill once, promote repeat ascents of local hills where the ascent no. can be recorded e.g. Win Hill (9). League table for each hill and a HoF for climbing the same hill say 10 times and subsequently the number of different hills climbed 10 times.</a:t>
            </a:r>
          </a:p>
          <a:p>
            <a:pPr>
              <a:lnSpc>
                <a:spcPct val="100000"/>
              </a:lnSpc>
              <a:spcBef>
                <a:spcPts val="0"/>
              </a:spcBef>
            </a:pPr>
            <a:r>
              <a:rPr lang="en-GB" sz="1200" dirty="0"/>
              <a:t>The ability to filter for hills which I have revisited would be useful. As would be the ability to identify how many hills in any category (inclusive of multiple ascents) I have attained. For instance, I have some aspirations of reaching 1000 Munros at some point in the future but it doesn't seem possible at present to use the database or Hill Bagging to calculate this figure. Or perhaps I'm wrong and there is such a function?</a:t>
            </a:r>
          </a:p>
          <a:p>
            <a:pPr>
              <a:lnSpc>
                <a:spcPct val="100000"/>
              </a:lnSpc>
              <a:spcBef>
                <a:spcPts val="0"/>
              </a:spcBef>
            </a:pPr>
            <a:r>
              <a:rPr lang="en-GB" sz="1200" dirty="0"/>
              <a:t>Record repeat ascents and show on map with e.g. Wainwrights I have logged 2, 3 or 4 etc. times</a:t>
            </a:r>
          </a:p>
          <a:p>
            <a:pPr>
              <a:lnSpc>
                <a:spcPct val="100000"/>
              </a:lnSpc>
              <a:spcBef>
                <a:spcPts val="0"/>
              </a:spcBef>
            </a:pPr>
            <a:r>
              <a:rPr lang="en-GB" sz="1200" dirty="0"/>
              <a:t>Easily see my second round on lists</a:t>
            </a:r>
          </a:p>
          <a:p>
            <a:pPr>
              <a:lnSpc>
                <a:spcPct val="100000"/>
              </a:lnSpc>
              <a:spcBef>
                <a:spcPts val="0"/>
              </a:spcBef>
            </a:pPr>
            <a:r>
              <a:rPr lang="en-GB" sz="1200" dirty="0"/>
              <a:t>Enable multiple ascent ticks for same date instead of separate entry</a:t>
            </a:r>
          </a:p>
          <a:p>
            <a:pPr>
              <a:lnSpc>
                <a:spcPct val="100000"/>
              </a:lnSpc>
              <a:spcBef>
                <a:spcPts val="400"/>
              </a:spcBef>
            </a:pPr>
            <a:r>
              <a:rPr lang="en-GB" sz="1200" dirty="0"/>
              <a:t>Make it easier to see lists and groups of hills on the map, e.g. I find it tricky to view all Scottish Tumps climbed in a particular year. Add a Year Climbed box and have an option to view all hills climbed that year. When I view it, it can miss out some minor hills I have climbed that year. A year or month drop-down option in the Mountain Search would be useful.</a:t>
            </a:r>
          </a:p>
          <a:p>
            <a:pPr>
              <a:lnSpc>
                <a:spcPct val="100000"/>
              </a:lnSpc>
              <a:spcBef>
                <a:spcPts val="400"/>
              </a:spcBef>
            </a:pPr>
            <a:r>
              <a:rPr lang="en-GB" sz="1200" dirty="0"/>
              <a:t>Ability to enter longer description fields in the Access version; but I believe the limitation is an Access restriction</a:t>
            </a:r>
          </a:p>
          <a:p>
            <a:pPr>
              <a:lnSpc>
                <a:spcPct val="100000"/>
              </a:lnSpc>
              <a:spcBef>
                <a:spcPts val="400"/>
              </a:spcBef>
            </a:pPr>
            <a:r>
              <a:rPr lang="en-GB" sz="1200" dirty="0"/>
              <a:t>Hill Bagging: a Private Comments field, visible only to the User (maybe a tickbox option for those with read-only access to my account to see on a hill-by-hill basis)</a:t>
            </a:r>
          </a:p>
          <a:p>
            <a:pPr>
              <a:lnSpc>
                <a:spcPct val="100000"/>
              </a:lnSpc>
              <a:spcBef>
                <a:spcPts val="400"/>
              </a:spcBef>
            </a:pPr>
            <a:r>
              <a:rPr lang="en-GB" sz="1200" dirty="0"/>
              <a:t>Surely the date of original completion is more important than the date when new additions are “topped up”, so that date should remain once it has been entered, even if a new hill has been added to the list. This will become an increasing problem when people are unable to top up new additions due to infirmity (or death). When Mr Woodall finally slows down or pops his clogs he should still show up in the database as the first Marilynist even though other people may top up before him. For many baggers, probably most, the date of completion of a list is an important milestone and it's upsetting to see it disappear into the cyber-ether.</a:t>
            </a:r>
          </a:p>
          <a:p>
            <a:pPr>
              <a:lnSpc>
                <a:spcPct val="100000"/>
              </a:lnSpc>
              <a:spcBef>
                <a:spcPts val="0"/>
              </a:spcBef>
            </a:pPr>
            <a:r>
              <a:rPr lang="en-GB" sz="1200" dirty="0"/>
              <a:t>Some people (shame on them) retain their original completion date despite amendments to the list. Such a case is the new Marilyn. Maybe a good practice protocol would help!</a:t>
            </a:r>
          </a:p>
        </p:txBody>
      </p:sp>
      <p:sp>
        <p:nvSpPr>
          <p:cNvPr id="4" name="Slide Number Placeholder 3">
            <a:extLst>
              <a:ext uri="{FF2B5EF4-FFF2-40B4-BE49-F238E27FC236}">
                <a16:creationId xmlns:a16="http://schemas.microsoft.com/office/drawing/2014/main" id="{71F2CFD2-506C-4970-B1DB-9AB420E7B5BB}"/>
              </a:ext>
            </a:extLst>
          </p:cNvPr>
          <p:cNvSpPr>
            <a:spLocks noGrp="1"/>
          </p:cNvSpPr>
          <p:nvPr>
            <p:ph type="sldNum" sz="quarter" idx="12"/>
          </p:nvPr>
        </p:nvSpPr>
        <p:spPr/>
        <p:txBody>
          <a:bodyPr/>
          <a:lstStyle/>
          <a:p>
            <a:fld id="{6D264387-2B3F-4E73-92C1-7EAE0F2177D4}" type="slidenum">
              <a:rPr lang="en-GB" smtClean="0"/>
              <a:t>23</a:t>
            </a:fld>
            <a:endParaRPr lang="en-GB" dirty="0"/>
          </a:p>
        </p:txBody>
      </p:sp>
    </p:spTree>
    <p:extLst>
      <p:ext uri="{BB962C8B-B14F-4D97-AF65-F5344CB8AC3E}">
        <p14:creationId xmlns:p14="http://schemas.microsoft.com/office/powerpoint/2010/main" val="23072656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ECA7-9294-4B64-A69E-9C1BADCCBFBA}"/>
              </a:ext>
            </a:extLst>
          </p:cNvPr>
          <p:cNvSpPr>
            <a:spLocks noGrp="1"/>
          </p:cNvSpPr>
          <p:nvPr>
            <p:ph type="title"/>
          </p:nvPr>
        </p:nvSpPr>
        <p:spPr>
          <a:xfrm>
            <a:off x="1294544" y="103313"/>
            <a:ext cx="9164548" cy="543960"/>
          </a:xfrm>
        </p:spPr>
        <p:txBody>
          <a:bodyPr>
            <a:normAutofit fontScale="90000"/>
          </a:bodyPr>
          <a:lstStyle/>
          <a:p>
            <a:pPr algn="ctr"/>
            <a:r>
              <a:rPr lang="en-GB" sz="3600" dirty="0">
                <a:latin typeface="+mn-lt"/>
              </a:rPr>
              <a:t>New features (5)</a:t>
            </a:r>
            <a:endParaRPr lang="en-GB" sz="1800" dirty="0">
              <a:latin typeface="+mn-lt"/>
            </a:endParaRPr>
          </a:p>
        </p:txBody>
      </p:sp>
      <p:sp>
        <p:nvSpPr>
          <p:cNvPr id="3" name="Content Placeholder 2">
            <a:extLst>
              <a:ext uri="{FF2B5EF4-FFF2-40B4-BE49-F238E27FC236}">
                <a16:creationId xmlns:a16="http://schemas.microsoft.com/office/drawing/2014/main" id="{BD3E68F9-4C07-4A06-941A-6BD43ABBBF16}"/>
              </a:ext>
            </a:extLst>
          </p:cNvPr>
          <p:cNvSpPr>
            <a:spLocks noGrp="1"/>
          </p:cNvSpPr>
          <p:nvPr>
            <p:ph idx="1"/>
          </p:nvPr>
        </p:nvSpPr>
        <p:spPr>
          <a:xfrm>
            <a:off x="838201" y="730519"/>
            <a:ext cx="10113084" cy="5734827"/>
          </a:xfrm>
        </p:spPr>
        <p:txBody>
          <a:bodyPr>
            <a:noAutofit/>
          </a:bodyPr>
          <a:lstStyle/>
          <a:p>
            <a:pPr marL="0" indent="0">
              <a:lnSpc>
                <a:spcPct val="100000"/>
              </a:lnSpc>
              <a:spcBef>
                <a:spcPts val="400"/>
              </a:spcBef>
              <a:buNone/>
            </a:pPr>
            <a:r>
              <a:rPr lang="en-GB" sz="1200" b="1" dirty="0"/>
              <a:t>Personalisation</a:t>
            </a:r>
          </a:p>
          <a:p>
            <a:pPr>
              <a:lnSpc>
                <a:spcPct val="100000"/>
              </a:lnSpc>
              <a:spcBef>
                <a:spcPts val="400"/>
              </a:spcBef>
            </a:pPr>
            <a:r>
              <a:rPr lang="en-GB" sz="1200" dirty="0"/>
              <a:t>The ability to hide lists I’m not interested in, with a mechanism to unhide lists as interests change</a:t>
            </a:r>
          </a:p>
          <a:p>
            <a:pPr>
              <a:lnSpc>
                <a:spcPct val="100000"/>
              </a:lnSpc>
              <a:spcBef>
                <a:spcPts val="400"/>
              </a:spcBef>
            </a:pPr>
            <a:r>
              <a:rPr lang="en-GB" sz="1200" dirty="0"/>
              <a:t>Allow users to select which lists to show on the ‘My details’ page. Certain lists should be on by default e.g. Munros and Wainwrights, other lists disabled by default e.g. subs, Synges, Bridges.</a:t>
            </a:r>
          </a:p>
          <a:p>
            <a:pPr>
              <a:lnSpc>
                <a:spcPct val="100000"/>
              </a:lnSpc>
              <a:spcBef>
                <a:spcPts val="400"/>
              </a:spcBef>
            </a:pPr>
            <a:r>
              <a:rPr lang="en-GB" sz="1200" dirty="0"/>
              <a:t>Would help if you could indicate on Hill Bagging the lists you are interested in. Slightly irritating when people assume you are bagging a list just because the same hills appear on a more worthy list, e.g. I never did the Grahams or Corbetts as a list, they just happen to be Marilyns. On the peakbagging website you can indicate the level of priority for lists you are interested in – I really like that feature.</a:t>
            </a:r>
          </a:p>
          <a:p>
            <a:pPr>
              <a:lnSpc>
                <a:spcPct val="100000"/>
              </a:lnSpc>
              <a:spcBef>
                <a:spcPts val="400"/>
              </a:spcBef>
            </a:pPr>
            <a:r>
              <a:rPr lang="en-GB" sz="1200" dirty="0"/>
              <a:t>Facility to create your own lists</a:t>
            </a:r>
          </a:p>
          <a:p>
            <a:pPr>
              <a:lnSpc>
                <a:spcPct val="100000"/>
              </a:lnSpc>
              <a:spcBef>
                <a:spcPts val="400"/>
              </a:spcBef>
            </a:pPr>
            <a:r>
              <a:rPr lang="en-GB" sz="1200" dirty="0"/>
              <a:t>Perhaps more options for customising the database to individuals' requirements can be explored.</a:t>
            </a:r>
          </a:p>
          <a:p>
            <a:pPr marL="0" indent="0">
              <a:lnSpc>
                <a:spcPct val="100000"/>
              </a:lnSpc>
              <a:spcBef>
                <a:spcPts val="400"/>
              </a:spcBef>
              <a:buNone/>
            </a:pPr>
            <a:r>
              <a:rPr lang="en-GB" sz="1200" b="1" dirty="0"/>
              <a:t>Social</a:t>
            </a:r>
          </a:p>
          <a:p>
            <a:pPr>
              <a:lnSpc>
                <a:spcPct val="100000"/>
              </a:lnSpc>
              <a:spcBef>
                <a:spcPts val="0"/>
              </a:spcBef>
            </a:pPr>
            <a:r>
              <a:rPr lang="en-GB" sz="1200" dirty="0"/>
              <a:t>A forum where baggers can discuss their hobby</a:t>
            </a:r>
          </a:p>
          <a:p>
            <a:pPr>
              <a:lnSpc>
                <a:spcPct val="100000"/>
              </a:lnSpc>
              <a:spcBef>
                <a:spcPts val="0"/>
              </a:spcBef>
            </a:pPr>
            <a:r>
              <a:rPr lang="en-GB" sz="1200" dirty="0"/>
              <a:t>A Hill Bagging forum/discussion group</a:t>
            </a:r>
          </a:p>
          <a:p>
            <a:pPr>
              <a:lnSpc>
                <a:spcPct val="100000"/>
              </a:lnSpc>
              <a:spcBef>
                <a:spcPts val="0"/>
              </a:spcBef>
            </a:pPr>
            <a:r>
              <a:rPr lang="en-GB" sz="1200" dirty="0"/>
              <a:t>No facility to interact with other members. A social media format would be better.</a:t>
            </a:r>
          </a:p>
          <a:p>
            <a:pPr>
              <a:lnSpc>
                <a:spcPct val="100000"/>
              </a:lnSpc>
              <a:spcBef>
                <a:spcPts val="400"/>
              </a:spcBef>
            </a:pPr>
            <a:r>
              <a:rPr lang="en-GB" sz="1200" dirty="0"/>
              <a:t>Facility to message other members</a:t>
            </a:r>
          </a:p>
          <a:p>
            <a:pPr>
              <a:lnSpc>
                <a:spcPct val="100000"/>
              </a:lnSpc>
              <a:spcBef>
                <a:spcPts val="400"/>
              </a:spcBef>
            </a:pPr>
            <a:r>
              <a:rPr lang="en-GB" sz="1200" dirty="0"/>
              <a:t>Facility to respond to walkers’ logs</a:t>
            </a:r>
          </a:p>
          <a:p>
            <a:pPr>
              <a:lnSpc>
                <a:spcPct val="100000"/>
              </a:lnSpc>
              <a:spcBef>
                <a:spcPts val="400"/>
              </a:spcBef>
            </a:pPr>
            <a:r>
              <a:rPr lang="en-GB" sz="1200" dirty="0"/>
              <a:t>Encourage better/more helpful hill comments with a ‘Like’ function, i.e. click a Like button if a log comment was helpful. Record number of ‘likes’ you've got.</a:t>
            </a:r>
          </a:p>
          <a:p>
            <a:pPr marL="0" indent="0">
              <a:lnSpc>
                <a:spcPct val="100000"/>
              </a:lnSpc>
              <a:spcBef>
                <a:spcPts val="400"/>
              </a:spcBef>
              <a:buNone/>
            </a:pPr>
            <a:r>
              <a:rPr lang="en-GB" sz="1200" b="1" dirty="0"/>
              <a:t>Miscellaneous</a:t>
            </a:r>
          </a:p>
          <a:p>
            <a:pPr>
              <a:lnSpc>
                <a:spcPct val="100000"/>
              </a:lnSpc>
              <a:spcBef>
                <a:spcPts val="400"/>
              </a:spcBef>
            </a:pPr>
            <a:r>
              <a:rPr lang="en-GB" sz="1200" dirty="0"/>
              <a:t>Access: add GPS field and GPS altitude fields to User Log table for walker to record on-site measurements. Not suitable for the descriptive field.</a:t>
            </a:r>
          </a:p>
          <a:p>
            <a:pPr>
              <a:lnSpc>
                <a:spcPct val="100000"/>
              </a:lnSpc>
              <a:spcBef>
                <a:spcPts val="400"/>
              </a:spcBef>
            </a:pPr>
            <a:r>
              <a:rPr lang="en-GB" sz="1200" dirty="0"/>
              <a:t>Excel: put the metric height and drop columns adjacent, so that one is not confused by the Imperial altitude column between them.</a:t>
            </a:r>
          </a:p>
          <a:p>
            <a:pPr>
              <a:lnSpc>
                <a:spcPct val="100000"/>
              </a:lnSpc>
              <a:spcBef>
                <a:spcPts val="400"/>
              </a:spcBef>
            </a:pPr>
            <a:r>
              <a:rPr lang="en-GB" sz="1200" dirty="0"/>
              <a:t>csv: there are a few entries in the database with a comma in them, which throws the csv file out a bit. I have to search for commas and remove them before again saving to csv.</a:t>
            </a:r>
          </a:p>
          <a:p>
            <a:pPr>
              <a:lnSpc>
                <a:spcPct val="100000"/>
              </a:lnSpc>
              <a:spcBef>
                <a:spcPts val="400"/>
              </a:spcBef>
            </a:pPr>
            <a:r>
              <a:rPr lang="en-GB" sz="1200" dirty="0"/>
              <a:t>Hill Bagging: it would be useful to have the ‘Marilyn area’ added to the Change Log so that general location of the hills with proposed changes is immediately apparent.</a:t>
            </a:r>
          </a:p>
          <a:p>
            <a:pPr>
              <a:lnSpc>
                <a:spcPct val="100000"/>
              </a:lnSpc>
              <a:spcBef>
                <a:spcPts val="400"/>
              </a:spcBef>
            </a:pPr>
            <a:r>
              <a:rPr lang="en-GB" sz="1200" dirty="0"/>
              <a:t>Better visibility for the Hill Watch feature – I sometimes struggle to remember where to find it.</a:t>
            </a:r>
          </a:p>
          <a:p>
            <a:pPr>
              <a:lnSpc>
                <a:spcPct val="100000"/>
              </a:lnSpc>
              <a:spcBef>
                <a:spcPts val="400"/>
              </a:spcBef>
            </a:pPr>
            <a:r>
              <a:rPr lang="en-GB" sz="1200" dirty="0"/>
              <a:t>Create a shortcut from the home page to My Progress, perhaps by clicking on my username.</a:t>
            </a:r>
          </a:p>
        </p:txBody>
      </p:sp>
      <p:sp>
        <p:nvSpPr>
          <p:cNvPr id="4" name="Slide Number Placeholder 3">
            <a:extLst>
              <a:ext uri="{FF2B5EF4-FFF2-40B4-BE49-F238E27FC236}">
                <a16:creationId xmlns:a16="http://schemas.microsoft.com/office/drawing/2014/main" id="{B36EE5ED-D3F2-4B85-9E9A-A97882E90BB5}"/>
              </a:ext>
            </a:extLst>
          </p:cNvPr>
          <p:cNvSpPr>
            <a:spLocks noGrp="1"/>
          </p:cNvSpPr>
          <p:nvPr>
            <p:ph type="sldNum" sz="quarter" idx="12"/>
          </p:nvPr>
        </p:nvSpPr>
        <p:spPr/>
        <p:txBody>
          <a:bodyPr/>
          <a:lstStyle/>
          <a:p>
            <a:fld id="{6D264387-2B3F-4E73-92C1-7EAE0F2177D4}" type="slidenum">
              <a:rPr lang="en-GB" smtClean="0"/>
              <a:t>24</a:t>
            </a:fld>
            <a:endParaRPr lang="en-GB" dirty="0"/>
          </a:p>
        </p:txBody>
      </p:sp>
    </p:spTree>
    <p:extLst>
      <p:ext uri="{BB962C8B-B14F-4D97-AF65-F5344CB8AC3E}">
        <p14:creationId xmlns:p14="http://schemas.microsoft.com/office/powerpoint/2010/main" val="31483843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ECA7-9294-4B64-A69E-9C1BADCCBFBA}"/>
              </a:ext>
            </a:extLst>
          </p:cNvPr>
          <p:cNvSpPr>
            <a:spLocks noGrp="1"/>
          </p:cNvSpPr>
          <p:nvPr>
            <p:ph type="title"/>
          </p:nvPr>
        </p:nvSpPr>
        <p:spPr>
          <a:xfrm>
            <a:off x="1294544" y="103313"/>
            <a:ext cx="9164548" cy="543960"/>
          </a:xfrm>
        </p:spPr>
        <p:txBody>
          <a:bodyPr>
            <a:normAutofit fontScale="90000"/>
          </a:bodyPr>
          <a:lstStyle/>
          <a:p>
            <a:pPr algn="ctr"/>
            <a:r>
              <a:rPr lang="en-GB" sz="3600" dirty="0">
                <a:latin typeface="+mn-lt"/>
              </a:rPr>
              <a:t>New features (6)</a:t>
            </a:r>
            <a:endParaRPr lang="en-GB" sz="1800" dirty="0">
              <a:latin typeface="+mn-lt"/>
            </a:endParaRPr>
          </a:p>
        </p:txBody>
      </p:sp>
      <p:sp>
        <p:nvSpPr>
          <p:cNvPr id="3" name="Content Placeholder 2">
            <a:extLst>
              <a:ext uri="{FF2B5EF4-FFF2-40B4-BE49-F238E27FC236}">
                <a16:creationId xmlns:a16="http://schemas.microsoft.com/office/drawing/2014/main" id="{BD3E68F9-4C07-4A06-941A-6BD43ABBBF16}"/>
              </a:ext>
            </a:extLst>
          </p:cNvPr>
          <p:cNvSpPr>
            <a:spLocks noGrp="1"/>
          </p:cNvSpPr>
          <p:nvPr>
            <p:ph idx="1"/>
          </p:nvPr>
        </p:nvSpPr>
        <p:spPr>
          <a:xfrm>
            <a:off x="838201" y="730519"/>
            <a:ext cx="9876416" cy="5670281"/>
          </a:xfrm>
        </p:spPr>
        <p:txBody>
          <a:bodyPr>
            <a:noAutofit/>
          </a:bodyPr>
          <a:lstStyle/>
          <a:p>
            <a:pPr marL="0" indent="0">
              <a:lnSpc>
                <a:spcPct val="100000"/>
              </a:lnSpc>
              <a:spcBef>
                <a:spcPts val="400"/>
              </a:spcBef>
              <a:buNone/>
            </a:pPr>
            <a:r>
              <a:rPr lang="en-GB" sz="1200" b="1" dirty="0"/>
              <a:t>Miscellaneous (continued)</a:t>
            </a:r>
          </a:p>
          <a:p>
            <a:pPr>
              <a:lnSpc>
                <a:spcPct val="100000"/>
              </a:lnSpc>
              <a:spcBef>
                <a:spcPts val="400"/>
              </a:spcBef>
            </a:pPr>
            <a:r>
              <a:rPr lang="en-GB" sz="1200" dirty="0"/>
              <a:t>Facility for users to add tags to hills, e.g. “Rocky top”, “360 degree views”, “Get off my land!”. Ability to filter hills to include/exclude certain tags e.g. hills with a “No public access” tag. Have seen this on some non-hill related websites.</a:t>
            </a:r>
          </a:p>
          <a:p>
            <a:pPr>
              <a:lnSpc>
                <a:spcPct val="100000"/>
              </a:lnSpc>
              <a:spcBef>
                <a:spcPts val="400"/>
              </a:spcBef>
            </a:pPr>
            <a:r>
              <a:rPr lang="en-GB" sz="1200" dirty="0"/>
              <a:t>A colour change on the Britain and Ireland map when an area is completed in a particular section.</a:t>
            </a:r>
          </a:p>
          <a:p>
            <a:pPr>
              <a:lnSpc>
                <a:spcPct val="100000"/>
              </a:lnSpc>
              <a:spcBef>
                <a:spcPts val="400"/>
              </a:spcBef>
            </a:pPr>
            <a:r>
              <a:rPr lang="en-GB" sz="1200" dirty="0"/>
              <a:t>A marker for the relative popularity of a list, and some sort of historical archive for lists that have been replaced, fallen out of fashion but represent a snapshot of the database at an earlier point in time.</a:t>
            </a:r>
          </a:p>
          <a:p>
            <a:pPr>
              <a:lnSpc>
                <a:spcPct val="100000"/>
              </a:lnSpc>
              <a:spcBef>
                <a:spcPts val="400"/>
              </a:spcBef>
            </a:pPr>
            <a:r>
              <a:rPr lang="en-GB" sz="1200" dirty="0"/>
              <a:t>Starting points and routes</a:t>
            </a:r>
          </a:p>
          <a:p>
            <a:pPr>
              <a:lnSpc>
                <a:spcPct val="100000"/>
              </a:lnSpc>
              <a:spcBef>
                <a:spcPts val="0"/>
              </a:spcBef>
            </a:pPr>
            <a:r>
              <a:rPr lang="en-GB" sz="1200" dirty="0"/>
              <a:t>Provide more detailed setting out from/parking points for the hills. The trip logs are often very vague.</a:t>
            </a:r>
          </a:p>
          <a:p>
            <a:pPr>
              <a:lnSpc>
                <a:spcPct val="100000"/>
              </a:lnSpc>
              <a:spcBef>
                <a:spcPts val="400"/>
              </a:spcBef>
            </a:pPr>
            <a:r>
              <a:rPr lang="en-GB" sz="1200" dirty="0"/>
              <a:t>Assign numbers to lists</a:t>
            </a:r>
          </a:p>
          <a:p>
            <a:pPr>
              <a:lnSpc>
                <a:spcPct val="100000"/>
              </a:lnSpc>
              <a:spcBef>
                <a:spcPts val="400"/>
              </a:spcBef>
            </a:pPr>
            <a:r>
              <a:rPr lang="en-GB" sz="1200" dirty="0"/>
              <a:t>Celebrity nominated lists!</a:t>
            </a:r>
          </a:p>
          <a:p>
            <a:pPr>
              <a:lnSpc>
                <a:spcPct val="100000"/>
              </a:lnSpc>
              <a:spcBef>
                <a:spcPts val="400"/>
              </a:spcBef>
            </a:pPr>
            <a:r>
              <a:rPr lang="en-GB" sz="1200" dirty="0"/>
              <a:t>Unsure how to submit a possible new hill to the database.</a:t>
            </a:r>
          </a:p>
          <a:p>
            <a:pPr>
              <a:lnSpc>
                <a:spcPct val="100000"/>
              </a:lnSpc>
              <a:spcBef>
                <a:spcPts val="400"/>
              </a:spcBef>
            </a:pPr>
            <a:r>
              <a:rPr lang="en-GB" sz="1200" dirty="0"/>
              <a:t>Bing Maps as an optional hill viewer. Seeing the hill on 1:25,000 scale is helpful when planning walks. </a:t>
            </a:r>
            <a:r>
              <a:rPr lang="en-GB" sz="1200" i="1" dirty="0"/>
              <a:t>[implemented, but Bing Maps has annual limitations on free usage so needs to be used more sparingly]</a:t>
            </a:r>
          </a:p>
          <a:p>
            <a:pPr>
              <a:lnSpc>
                <a:spcPct val="100000"/>
              </a:lnSpc>
              <a:spcBef>
                <a:spcPts val="400"/>
              </a:spcBef>
            </a:pPr>
            <a:r>
              <a:rPr lang="en-GB" sz="1200" dirty="0"/>
              <a:t>I always update my local Access database offline before transferring data to Hill Bagging, primarily because I post process the data to generate overlay information (csv/gpx) for importing into Memory Map for use on my PC and iPhone, where summit icons are colour coded by ascent status (climbed/not) and hill type. This is extremely valuable to me both at home and out on the hill because that overlay information includes climbed/not, date(s) of ascent + initials of who with, hill type &amp; summit grid ref. It is much easier to scan maps visually with all summits identified and colour coded by whether I have climbed then yet or not than it is to do this by scanning lists. I have not yet found any way of extracting data from Hill Bagging to do this offline, although of course it can be viewed when online using the search mapping function. My experience is that the online option rarely works on or near the hill.</a:t>
            </a:r>
          </a:p>
          <a:p>
            <a:pPr>
              <a:lnSpc>
                <a:spcPct val="100000"/>
              </a:lnSpc>
              <a:spcBef>
                <a:spcPts val="400"/>
              </a:spcBef>
            </a:pPr>
            <a:endParaRPr lang="en-GB" sz="1200" dirty="0"/>
          </a:p>
          <a:p>
            <a:pPr marL="0" indent="0">
              <a:lnSpc>
                <a:spcPct val="100000"/>
              </a:lnSpc>
              <a:spcBef>
                <a:spcPts val="400"/>
              </a:spcBef>
              <a:buNone/>
            </a:pPr>
            <a:r>
              <a:rPr lang="en-GB" sz="1200" i="1" dirty="0"/>
              <a:t>A few comments from the other open-ended questions are included above.</a:t>
            </a:r>
          </a:p>
        </p:txBody>
      </p:sp>
      <p:sp>
        <p:nvSpPr>
          <p:cNvPr id="4" name="Slide Number Placeholder 3">
            <a:extLst>
              <a:ext uri="{FF2B5EF4-FFF2-40B4-BE49-F238E27FC236}">
                <a16:creationId xmlns:a16="http://schemas.microsoft.com/office/drawing/2014/main" id="{9DFA7BC2-434F-4714-9588-3240B85FA42B}"/>
              </a:ext>
            </a:extLst>
          </p:cNvPr>
          <p:cNvSpPr>
            <a:spLocks noGrp="1"/>
          </p:cNvSpPr>
          <p:nvPr>
            <p:ph type="sldNum" sz="quarter" idx="12"/>
          </p:nvPr>
        </p:nvSpPr>
        <p:spPr/>
        <p:txBody>
          <a:bodyPr/>
          <a:lstStyle/>
          <a:p>
            <a:fld id="{6D264387-2B3F-4E73-92C1-7EAE0F2177D4}" type="slidenum">
              <a:rPr lang="en-GB" smtClean="0"/>
              <a:t>25</a:t>
            </a:fld>
            <a:endParaRPr lang="en-GB" dirty="0"/>
          </a:p>
        </p:txBody>
      </p:sp>
    </p:spTree>
    <p:extLst>
      <p:ext uri="{BB962C8B-B14F-4D97-AF65-F5344CB8AC3E}">
        <p14:creationId xmlns:p14="http://schemas.microsoft.com/office/powerpoint/2010/main" val="2883491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ECA7-9294-4B64-A69E-9C1BADCCBFBA}"/>
              </a:ext>
            </a:extLst>
          </p:cNvPr>
          <p:cNvSpPr>
            <a:spLocks noGrp="1"/>
          </p:cNvSpPr>
          <p:nvPr>
            <p:ph type="title"/>
          </p:nvPr>
        </p:nvSpPr>
        <p:spPr>
          <a:xfrm>
            <a:off x="1513726" y="103313"/>
            <a:ext cx="9164548" cy="543960"/>
          </a:xfrm>
        </p:spPr>
        <p:txBody>
          <a:bodyPr>
            <a:normAutofit/>
          </a:bodyPr>
          <a:lstStyle/>
          <a:p>
            <a:pPr algn="ctr"/>
            <a:r>
              <a:rPr lang="en-GB" sz="2800" dirty="0">
                <a:latin typeface="+mn-lt"/>
              </a:rPr>
              <a:t>Opinion on hill lists (Q1-8)</a:t>
            </a:r>
          </a:p>
        </p:txBody>
      </p:sp>
      <p:graphicFrame>
        <p:nvGraphicFramePr>
          <p:cNvPr id="6" name="Content Placeholder 5">
            <a:extLst>
              <a:ext uri="{FF2B5EF4-FFF2-40B4-BE49-F238E27FC236}">
                <a16:creationId xmlns:a16="http://schemas.microsoft.com/office/drawing/2014/main" id="{AC1D6892-26C3-4920-BB49-FD9ED72DA91D}"/>
              </a:ext>
            </a:extLst>
          </p:cNvPr>
          <p:cNvGraphicFramePr>
            <a:graphicFrameLocks/>
          </p:cNvGraphicFramePr>
          <p:nvPr>
            <p:extLst>
              <p:ext uri="{D42A27DB-BD31-4B8C-83A1-F6EECF244321}">
                <p14:modId xmlns:p14="http://schemas.microsoft.com/office/powerpoint/2010/main" val="329363160"/>
              </p:ext>
            </p:extLst>
          </p:nvPr>
        </p:nvGraphicFramePr>
        <p:xfrm>
          <a:off x="559166" y="647273"/>
          <a:ext cx="11073669" cy="5830519"/>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a:extLst>
              <a:ext uri="{FF2B5EF4-FFF2-40B4-BE49-F238E27FC236}">
                <a16:creationId xmlns:a16="http://schemas.microsoft.com/office/drawing/2014/main" id="{8F9383E5-DE6C-446E-A3B7-C6227E17C92A}"/>
              </a:ext>
            </a:extLst>
          </p:cNvPr>
          <p:cNvSpPr>
            <a:spLocks noGrp="1"/>
          </p:cNvSpPr>
          <p:nvPr>
            <p:ph type="sldNum" sz="quarter" idx="12"/>
          </p:nvPr>
        </p:nvSpPr>
        <p:spPr/>
        <p:txBody>
          <a:bodyPr/>
          <a:lstStyle/>
          <a:p>
            <a:fld id="{6D264387-2B3F-4E73-92C1-7EAE0F2177D4}" type="slidenum">
              <a:rPr lang="en-GB" smtClean="0"/>
              <a:t>26</a:t>
            </a:fld>
            <a:endParaRPr lang="en-GB" dirty="0"/>
          </a:p>
        </p:txBody>
      </p:sp>
    </p:spTree>
    <p:extLst>
      <p:ext uri="{BB962C8B-B14F-4D97-AF65-F5344CB8AC3E}">
        <p14:creationId xmlns:p14="http://schemas.microsoft.com/office/powerpoint/2010/main" val="42755780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ECA7-9294-4B64-A69E-9C1BADCCBFBA}"/>
              </a:ext>
            </a:extLst>
          </p:cNvPr>
          <p:cNvSpPr>
            <a:spLocks noGrp="1"/>
          </p:cNvSpPr>
          <p:nvPr>
            <p:ph type="title"/>
          </p:nvPr>
        </p:nvSpPr>
        <p:spPr>
          <a:xfrm>
            <a:off x="1513726" y="103313"/>
            <a:ext cx="9164548" cy="543960"/>
          </a:xfrm>
        </p:spPr>
        <p:txBody>
          <a:bodyPr>
            <a:normAutofit/>
          </a:bodyPr>
          <a:lstStyle/>
          <a:p>
            <a:pPr algn="ctr"/>
            <a:r>
              <a:rPr lang="en-GB" sz="2800" dirty="0">
                <a:latin typeface="+mn-lt"/>
              </a:rPr>
              <a:t>Opinion on hill lists (Q9-16)</a:t>
            </a:r>
          </a:p>
        </p:txBody>
      </p:sp>
      <p:graphicFrame>
        <p:nvGraphicFramePr>
          <p:cNvPr id="6" name="Content Placeholder 5">
            <a:extLst>
              <a:ext uri="{FF2B5EF4-FFF2-40B4-BE49-F238E27FC236}">
                <a16:creationId xmlns:a16="http://schemas.microsoft.com/office/drawing/2014/main" id="{AC1D6892-26C3-4920-BB49-FD9ED72DA91D}"/>
              </a:ext>
            </a:extLst>
          </p:cNvPr>
          <p:cNvGraphicFramePr>
            <a:graphicFrameLocks/>
          </p:cNvGraphicFramePr>
          <p:nvPr>
            <p:extLst>
              <p:ext uri="{D42A27DB-BD31-4B8C-83A1-F6EECF244321}">
                <p14:modId xmlns:p14="http://schemas.microsoft.com/office/powerpoint/2010/main" val="2853859009"/>
              </p:ext>
            </p:extLst>
          </p:nvPr>
        </p:nvGraphicFramePr>
        <p:xfrm>
          <a:off x="559166" y="647273"/>
          <a:ext cx="11073669" cy="5830519"/>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a:extLst>
              <a:ext uri="{FF2B5EF4-FFF2-40B4-BE49-F238E27FC236}">
                <a16:creationId xmlns:a16="http://schemas.microsoft.com/office/drawing/2014/main" id="{BF2B5070-3673-4162-BC2B-38AEB1344FFA}"/>
              </a:ext>
            </a:extLst>
          </p:cNvPr>
          <p:cNvSpPr>
            <a:spLocks noGrp="1"/>
          </p:cNvSpPr>
          <p:nvPr>
            <p:ph type="sldNum" sz="quarter" idx="12"/>
          </p:nvPr>
        </p:nvSpPr>
        <p:spPr/>
        <p:txBody>
          <a:bodyPr/>
          <a:lstStyle/>
          <a:p>
            <a:fld id="{6D264387-2B3F-4E73-92C1-7EAE0F2177D4}" type="slidenum">
              <a:rPr lang="en-GB" smtClean="0"/>
              <a:t>27</a:t>
            </a:fld>
            <a:endParaRPr lang="en-GB" dirty="0"/>
          </a:p>
        </p:txBody>
      </p:sp>
    </p:spTree>
    <p:extLst>
      <p:ext uri="{BB962C8B-B14F-4D97-AF65-F5344CB8AC3E}">
        <p14:creationId xmlns:p14="http://schemas.microsoft.com/office/powerpoint/2010/main" val="27436442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ECA7-9294-4B64-A69E-9C1BADCCBFBA}"/>
              </a:ext>
            </a:extLst>
          </p:cNvPr>
          <p:cNvSpPr>
            <a:spLocks noGrp="1"/>
          </p:cNvSpPr>
          <p:nvPr>
            <p:ph type="title"/>
          </p:nvPr>
        </p:nvSpPr>
        <p:spPr>
          <a:xfrm>
            <a:off x="1513726" y="103313"/>
            <a:ext cx="9164548" cy="543960"/>
          </a:xfrm>
        </p:spPr>
        <p:txBody>
          <a:bodyPr>
            <a:normAutofit/>
          </a:bodyPr>
          <a:lstStyle/>
          <a:p>
            <a:pPr algn="ctr"/>
            <a:r>
              <a:rPr lang="en-GB" sz="2800" dirty="0">
                <a:latin typeface="+mn-lt"/>
              </a:rPr>
              <a:t>Opinion on hill lists (Q17-24)</a:t>
            </a:r>
          </a:p>
        </p:txBody>
      </p:sp>
      <p:graphicFrame>
        <p:nvGraphicFramePr>
          <p:cNvPr id="6" name="Content Placeholder 5">
            <a:extLst>
              <a:ext uri="{FF2B5EF4-FFF2-40B4-BE49-F238E27FC236}">
                <a16:creationId xmlns:a16="http://schemas.microsoft.com/office/drawing/2014/main" id="{AC1D6892-26C3-4920-BB49-FD9ED72DA91D}"/>
              </a:ext>
            </a:extLst>
          </p:cNvPr>
          <p:cNvGraphicFramePr>
            <a:graphicFrameLocks/>
          </p:cNvGraphicFramePr>
          <p:nvPr>
            <p:extLst>
              <p:ext uri="{D42A27DB-BD31-4B8C-83A1-F6EECF244321}">
                <p14:modId xmlns:p14="http://schemas.microsoft.com/office/powerpoint/2010/main" val="3223067226"/>
              </p:ext>
            </p:extLst>
          </p:nvPr>
        </p:nvGraphicFramePr>
        <p:xfrm>
          <a:off x="559166" y="647273"/>
          <a:ext cx="11073669" cy="5830519"/>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a:extLst>
              <a:ext uri="{FF2B5EF4-FFF2-40B4-BE49-F238E27FC236}">
                <a16:creationId xmlns:a16="http://schemas.microsoft.com/office/drawing/2014/main" id="{0E90A63D-9EA2-49B9-9714-DE271831764E}"/>
              </a:ext>
            </a:extLst>
          </p:cNvPr>
          <p:cNvSpPr>
            <a:spLocks noGrp="1"/>
          </p:cNvSpPr>
          <p:nvPr>
            <p:ph type="sldNum" sz="quarter" idx="12"/>
          </p:nvPr>
        </p:nvSpPr>
        <p:spPr/>
        <p:txBody>
          <a:bodyPr/>
          <a:lstStyle/>
          <a:p>
            <a:fld id="{6D264387-2B3F-4E73-92C1-7EAE0F2177D4}" type="slidenum">
              <a:rPr lang="en-GB" smtClean="0"/>
              <a:t>28</a:t>
            </a:fld>
            <a:endParaRPr lang="en-GB" dirty="0"/>
          </a:p>
        </p:txBody>
      </p:sp>
    </p:spTree>
    <p:extLst>
      <p:ext uri="{BB962C8B-B14F-4D97-AF65-F5344CB8AC3E}">
        <p14:creationId xmlns:p14="http://schemas.microsoft.com/office/powerpoint/2010/main" val="1918275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ECA7-9294-4B64-A69E-9C1BADCCBFBA}"/>
              </a:ext>
            </a:extLst>
          </p:cNvPr>
          <p:cNvSpPr>
            <a:spLocks noGrp="1"/>
          </p:cNvSpPr>
          <p:nvPr>
            <p:ph type="title"/>
          </p:nvPr>
        </p:nvSpPr>
        <p:spPr>
          <a:xfrm>
            <a:off x="1513726" y="103313"/>
            <a:ext cx="9164548" cy="543960"/>
          </a:xfrm>
        </p:spPr>
        <p:txBody>
          <a:bodyPr>
            <a:normAutofit/>
          </a:bodyPr>
          <a:lstStyle/>
          <a:p>
            <a:pPr algn="ctr"/>
            <a:r>
              <a:rPr lang="en-GB" sz="2800" dirty="0">
                <a:latin typeface="+mn-lt"/>
              </a:rPr>
              <a:t>Opinion on hill lists (Q25-32)</a:t>
            </a:r>
          </a:p>
        </p:txBody>
      </p:sp>
      <p:graphicFrame>
        <p:nvGraphicFramePr>
          <p:cNvPr id="6" name="Content Placeholder 5">
            <a:extLst>
              <a:ext uri="{FF2B5EF4-FFF2-40B4-BE49-F238E27FC236}">
                <a16:creationId xmlns:a16="http://schemas.microsoft.com/office/drawing/2014/main" id="{AC1D6892-26C3-4920-BB49-FD9ED72DA91D}"/>
              </a:ext>
            </a:extLst>
          </p:cNvPr>
          <p:cNvGraphicFramePr>
            <a:graphicFrameLocks/>
          </p:cNvGraphicFramePr>
          <p:nvPr>
            <p:extLst>
              <p:ext uri="{D42A27DB-BD31-4B8C-83A1-F6EECF244321}">
                <p14:modId xmlns:p14="http://schemas.microsoft.com/office/powerpoint/2010/main" val="3567451905"/>
              </p:ext>
            </p:extLst>
          </p:nvPr>
        </p:nvGraphicFramePr>
        <p:xfrm>
          <a:off x="559166" y="647273"/>
          <a:ext cx="11073669" cy="5830519"/>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a:extLst>
              <a:ext uri="{FF2B5EF4-FFF2-40B4-BE49-F238E27FC236}">
                <a16:creationId xmlns:a16="http://schemas.microsoft.com/office/drawing/2014/main" id="{0ABB6D3B-38E4-4D4E-9B72-21F6B4D09C27}"/>
              </a:ext>
            </a:extLst>
          </p:cNvPr>
          <p:cNvSpPr>
            <a:spLocks noGrp="1"/>
          </p:cNvSpPr>
          <p:nvPr>
            <p:ph type="sldNum" sz="quarter" idx="12"/>
          </p:nvPr>
        </p:nvSpPr>
        <p:spPr/>
        <p:txBody>
          <a:bodyPr/>
          <a:lstStyle/>
          <a:p>
            <a:fld id="{6D264387-2B3F-4E73-92C1-7EAE0F2177D4}" type="slidenum">
              <a:rPr lang="en-GB" smtClean="0"/>
              <a:t>29</a:t>
            </a:fld>
            <a:endParaRPr lang="en-GB" dirty="0"/>
          </a:p>
        </p:txBody>
      </p:sp>
    </p:spTree>
    <p:extLst>
      <p:ext uri="{BB962C8B-B14F-4D97-AF65-F5344CB8AC3E}">
        <p14:creationId xmlns:p14="http://schemas.microsoft.com/office/powerpoint/2010/main" val="560061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B2E463-A4A8-47A9-8A35-ADE22A10AE66}"/>
              </a:ext>
            </a:extLst>
          </p:cNvPr>
          <p:cNvSpPr>
            <a:spLocks noGrp="1"/>
          </p:cNvSpPr>
          <p:nvPr>
            <p:ph type="title"/>
          </p:nvPr>
        </p:nvSpPr>
        <p:spPr>
          <a:xfrm>
            <a:off x="1748547" y="530541"/>
            <a:ext cx="8694906" cy="472611"/>
          </a:xfrm>
        </p:spPr>
        <p:txBody>
          <a:bodyPr>
            <a:noAutofit/>
          </a:bodyPr>
          <a:lstStyle/>
          <a:p>
            <a:pPr algn="ctr"/>
            <a:r>
              <a:rPr lang="en-GB" sz="3200" dirty="0">
                <a:latin typeface="+mn-lt"/>
              </a:rPr>
              <a:t>Key findings</a:t>
            </a:r>
          </a:p>
        </p:txBody>
      </p:sp>
      <p:sp>
        <p:nvSpPr>
          <p:cNvPr id="5" name="Content Placeholder 4">
            <a:extLst>
              <a:ext uri="{FF2B5EF4-FFF2-40B4-BE49-F238E27FC236}">
                <a16:creationId xmlns:a16="http://schemas.microsoft.com/office/drawing/2014/main" id="{2365D0D9-AFC8-435E-B605-311E3A9E27DF}"/>
              </a:ext>
            </a:extLst>
          </p:cNvPr>
          <p:cNvSpPr>
            <a:spLocks noGrp="1"/>
          </p:cNvSpPr>
          <p:nvPr>
            <p:ph idx="1"/>
          </p:nvPr>
        </p:nvSpPr>
        <p:spPr>
          <a:xfrm>
            <a:off x="756434" y="1363211"/>
            <a:ext cx="10679131" cy="1785217"/>
          </a:xfrm>
        </p:spPr>
        <p:txBody>
          <a:bodyPr>
            <a:noAutofit/>
          </a:bodyPr>
          <a:lstStyle/>
          <a:p>
            <a:pPr marL="0" indent="0" fontAlgn="b">
              <a:lnSpc>
                <a:spcPct val="100000"/>
              </a:lnSpc>
              <a:spcBef>
                <a:spcPts val="0"/>
              </a:spcBef>
              <a:buNone/>
            </a:pPr>
            <a:endParaRPr lang="en-GB" sz="1600" dirty="0"/>
          </a:p>
          <a:p>
            <a:pPr marL="0" indent="0" fontAlgn="b">
              <a:lnSpc>
                <a:spcPct val="100000"/>
              </a:lnSpc>
              <a:spcBef>
                <a:spcPts val="0"/>
              </a:spcBef>
              <a:buNone/>
            </a:pPr>
            <a:endParaRPr lang="en-GB" sz="1600" dirty="0"/>
          </a:p>
        </p:txBody>
      </p:sp>
      <p:sp>
        <p:nvSpPr>
          <p:cNvPr id="6" name="Rectangle 3">
            <a:extLst>
              <a:ext uri="{FF2B5EF4-FFF2-40B4-BE49-F238E27FC236}">
                <a16:creationId xmlns:a16="http://schemas.microsoft.com/office/drawing/2014/main" id="{0B726B7C-7689-46B5-8D4F-0BF665B1E3D0}"/>
              </a:ext>
            </a:extLst>
          </p:cNvPr>
          <p:cNvSpPr>
            <a:spLocks noChangeArrowheads="1"/>
          </p:cNvSpPr>
          <p:nvPr/>
        </p:nvSpPr>
        <p:spPr bwMode="auto">
          <a:xfrm>
            <a:off x="1575881" y="1227231"/>
            <a:ext cx="8867571" cy="3888244"/>
          </a:xfrm>
          <a:prstGeom prst="rect">
            <a:avLst/>
          </a:prstGeom>
          <a:solidFill>
            <a:schemeClr val="bg1"/>
          </a:solidFill>
          <a:ln w="9525">
            <a:noFill/>
            <a:miter lim="800000"/>
            <a:headEnd/>
            <a:tailEnd/>
          </a:ln>
          <a:effectLst/>
        </p:spPr>
        <p:txBody>
          <a:bodyPr wrap="square">
            <a:spAutoFit/>
          </a:bodyPr>
          <a:lstStyle>
            <a:lvl1pPr marL="285750" indent="-285750" algn="l">
              <a:defRPr>
                <a:solidFill>
                  <a:schemeClr val="tx1"/>
                </a:solidFill>
                <a:latin typeface="Arial" panose="020B0604020202020204" pitchFamily="34" charset="0"/>
              </a:defRPr>
            </a:lvl1pPr>
            <a:lvl2pPr marL="47625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
              <a:spcBef>
                <a:spcPts val="1000"/>
              </a:spcBef>
              <a:buFont typeface="Arial" panose="020B0604020202020204" pitchFamily="34" charset="0"/>
              <a:buChar char="•"/>
            </a:pPr>
            <a:r>
              <a:rPr lang="en-GB" altLang="en-US" sz="1500" dirty="0">
                <a:latin typeface="+mn-lt"/>
                <a:cs typeface="Arial" panose="020B0604020202020204" pitchFamily="34" charset="0"/>
              </a:rPr>
              <a:t>Satisfaction is very high. 78% of the sample are ‘very satisfied’ and only 1 respondent not at all satisfied.</a:t>
            </a:r>
          </a:p>
          <a:p>
            <a:pPr fontAlgn="b">
              <a:spcBef>
                <a:spcPts val="1000"/>
              </a:spcBef>
              <a:buFont typeface="Arial" panose="020B0604020202020204" pitchFamily="34" charset="0"/>
              <a:buChar char="•"/>
            </a:pPr>
            <a:r>
              <a:rPr lang="en-GB" altLang="en-US" sz="1500" dirty="0">
                <a:latin typeface="+mn-lt"/>
                <a:cs typeface="Arial" panose="020B0604020202020204" pitchFamily="34" charset="0"/>
              </a:rPr>
              <a:t>72% say the DoBIH is their main information source, and 66% that it influences their bagging activity.</a:t>
            </a:r>
          </a:p>
          <a:p>
            <a:pPr fontAlgn="b">
              <a:spcBef>
                <a:spcPts val="1000"/>
              </a:spcBef>
              <a:buFont typeface="Arial" panose="020B0604020202020204" pitchFamily="34" charset="0"/>
              <a:buChar char="•"/>
            </a:pPr>
            <a:r>
              <a:rPr lang="en-GB" altLang="en-US" sz="1500" dirty="0">
                <a:latin typeface="+mn-lt"/>
                <a:cs typeface="Arial" panose="020B0604020202020204" pitchFamily="34" charset="0"/>
              </a:rPr>
              <a:t>The majority are relaxed about the addition of new lists. A minority think the DoBIH should be more selective, and nearly a third of the sample think the editors should exercise some control.</a:t>
            </a:r>
          </a:p>
          <a:p>
            <a:pPr fontAlgn="b">
              <a:spcBef>
                <a:spcPts val="1000"/>
              </a:spcBef>
              <a:buFont typeface="Arial" panose="020B0604020202020204" pitchFamily="34" charset="0"/>
              <a:buChar char="•"/>
            </a:pPr>
            <a:r>
              <a:rPr lang="en-GB" altLang="en-US" sz="1500" dirty="0">
                <a:latin typeface="+mn-lt"/>
                <a:cs typeface="Arial" panose="020B0604020202020204" pitchFamily="34" charset="0"/>
              </a:rPr>
              <a:t>The most popular lists are Marilyns, Humps, Tumps, Munros, Corbetts, Grahams, Donalds, Wainwrights, Nuttalls and County Tops, all with more than 50% of the sample bagging or having intentionally completed the list. The most popular Irish list is the Marilyns (this reflects the British user base).</a:t>
            </a:r>
          </a:p>
          <a:p>
            <a:pPr fontAlgn="b">
              <a:spcBef>
                <a:spcPts val="1000"/>
              </a:spcBef>
              <a:buFont typeface="Arial" panose="020B0604020202020204" pitchFamily="34" charset="0"/>
              <a:buChar char="•"/>
            </a:pPr>
            <a:r>
              <a:rPr lang="en-GB" altLang="en-US" sz="1500" dirty="0">
                <a:latin typeface="+mn-lt"/>
                <a:cs typeface="Arial" panose="020B0604020202020204" pitchFamily="34" charset="0"/>
              </a:rPr>
              <a:t>Traditional lists (69%) are favoured more than prominence based lists (48%) and metric lists (44%).</a:t>
            </a:r>
          </a:p>
          <a:p>
            <a:pPr fontAlgn="b">
              <a:spcBef>
                <a:spcPts val="1000"/>
              </a:spcBef>
              <a:buFont typeface="Arial" panose="020B0604020202020204" pitchFamily="34" charset="0"/>
              <a:buChar char="•"/>
            </a:pPr>
            <a:r>
              <a:rPr lang="en-GB" altLang="en-US" sz="1500" dirty="0">
                <a:latin typeface="+mn-lt"/>
                <a:cs typeface="Arial" panose="020B0604020202020204" pitchFamily="34" charset="0"/>
              </a:rPr>
              <a:t>60% think historical lists deserve inclusion even if not being bagged.</a:t>
            </a:r>
          </a:p>
          <a:p>
            <a:pPr fontAlgn="b">
              <a:spcBef>
                <a:spcPts val="1000"/>
              </a:spcBef>
              <a:buFont typeface="Arial" panose="020B0604020202020204" pitchFamily="34" charset="0"/>
              <a:buChar char="•"/>
            </a:pPr>
            <a:r>
              <a:rPr lang="en-GB" altLang="en-US" sz="1500" dirty="0">
                <a:latin typeface="+mn-lt"/>
                <a:cs typeface="Arial" panose="020B0604020202020204" pitchFamily="34" charset="0"/>
              </a:rPr>
              <a:t>88% regard data quality as important. 94% think a hill’s name is important.</a:t>
            </a:r>
          </a:p>
          <a:p>
            <a:pPr fontAlgn="b">
              <a:spcBef>
                <a:spcPts val="1000"/>
              </a:spcBef>
              <a:buFont typeface="Arial" panose="020B0604020202020204" pitchFamily="34" charset="0"/>
              <a:buChar char="•"/>
            </a:pPr>
            <a:r>
              <a:rPr lang="en-GB" altLang="en-US" sz="1500" dirty="0">
                <a:latin typeface="+mn-lt"/>
                <a:cs typeface="Arial" panose="020B0604020202020204" pitchFamily="34" charset="0"/>
              </a:rPr>
              <a:t>No new lists received more than a few proposals for their addition.</a:t>
            </a:r>
          </a:p>
          <a:p>
            <a:pPr fontAlgn="b">
              <a:spcBef>
                <a:spcPts val="1000"/>
              </a:spcBef>
              <a:buFont typeface="Arial" panose="020B0604020202020204" pitchFamily="34" charset="0"/>
              <a:buChar char="•"/>
            </a:pPr>
            <a:r>
              <a:rPr lang="en-GB" altLang="en-US" sz="1500" dirty="0">
                <a:latin typeface="+mn-lt"/>
                <a:cs typeface="Arial" panose="020B0604020202020204" pitchFamily="34" charset="0"/>
              </a:rPr>
              <a:t>Mobile friendliness was the most requested functional improvement, preferably delivered by an app.</a:t>
            </a:r>
          </a:p>
        </p:txBody>
      </p:sp>
      <p:sp>
        <p:nvSpPr>
          <p:cNvPr id="2" name="Rectangle 1">
            <a:extLst>
              <a:ext uri="{FF2B5EF4-FFF2-40B4-BE49-F238E27FC236}">
                <a16:creationId xmlns:a16="http://schemas.microsoft.com/office/drawing/2014/main" id="{26B691D3-6766-47E0-9361-08FB575FBAD7}"/>
              </a:ext>
            </a:extLst>
          </p:cNvPr>
          <p:cNvSpPr/>
          <p:nvPr/>
        </p:nvSpPr>
        <p:spPr>
          <a:xfrm>
            <a:off x="1860209" y="5665496"/>
            <a:ext cx="8246828" cy="553998"/>
          </a:xfrm>
          <a:prstGeom prst="rect">
            <a:avLst/>
          </a:prstGeom>
        </p:spPr>
        <p:txBody>
          <a:bodyPr wrap="square">
            <a:spAutoFit/>
          </a:bodyPr>
          <a:lstStyle/>
          <a:p>
            <a:r>
              <a:rPr lang="en-GB" altLang="en-US" sz="1500" i="1" dirty="0">
                <a:cs typeface="Arial" panose="020B0604020202020204" pitchFamily="34" charset="0"/>
              </a:rPr>
              <a:t>The editorial team will be meeting to discuss the implications of the survey results for the future development of the database.</a:t>
            </a:r>
            <a:endParaRPr lang="en-GB" sz="1500" i="1" dirty="0"/>
          </a:p>
        </p:txBody>
      </p:sp>
      <p:sp>
        <p:nvSpPr>
          <p:cNvPr id="3" name="Slide Number Placeholder 2">
            <a:extLst>
              <a:ext uri="{FF2B5EF4-FFF2-40B4-BE49-F238E27FC236}">
                <a16:creationId xmlns:a16="http://schemas.microsoft.com/office/drawing/2014/main" id="{C59ACE0B-6773-484E-A92A-982748676F73}"/>
              </a:ext>
            </a:extLst>
          </p:cNvPr>
          <p:cNvSpPr>
            <a:spLocks noGrp="1"/>
          </p:cNvSpPr>
          <p:nvPr>
            <p:ph type="sldNum" sz="quarter" idx="12"/>
          </p:nvPr>
        </p:nvSpPr>
        <p:spPr/>
        <p:txBody>
          <a:bodyPr/>
          <a:lstStyle/>
          <a:p>
            <a:fld id="{6D264387-2B3F-4E73-92C1-7EAE0F2177D4}" type="slidenum">
              <a:rPr lang="en-GB" smtClean="0"/>
              <a:t>3</a:t>
            </a:fld>
            <a:endParaRPr lang="en-GB" dirty="0"/>
          </a:p>
        </p:txBody>
      </p:sp>
    </p:spTree>
    <p:extLst>
      <p:ext uri="{BB962C8B-B14F-4D97-AF65-F5344CB8AC3E}">
        <p14:creationId xmlns:p14="http://schemas.microsoft.com/office/powerpoint/2010/main" val="42152657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8915" name="Rectangle 3">
            <a:extLst>
              <a:ext uri="{FF2B5EF4-FFF2-40B4-BE49-F238E27FC236}">
                <a16:creationId xmlns:a16="http://schemas.microsoft.com/office/drawing/2014/main" id="{05F627CD-FB84-4C5A-80DB-47543232AAEC}"/>
              </a:ext>
            </a:extLst>
          </p:cNvPr>
          <p:cNvSpPr>
            <a:spLocks noGrp="1" noChangeArrowheads="1"/>
          </p:cNvSpPr>
          <p:nvPr>
            <p:ph type="title"/>
          </p:nvPr>
        </p:nvSpPr>
        <p:spPr>
          <a:xfrm>
            <a:off x="838200" y="237309"/>
            <a:ext cx="10515600" cy="576262"/>
          </a:xfrm>
        </p:spPr>
        <p:txBody>
          <a:bodyPr>
            <a:normAutofit/>
          </a:bodyPr>
          <a:lstStyle/>
          <a:p>
            <a:pPr algn="ctr"/>
            <a:r>
              <a:rPr lang="en-GB" altLang="en-US" sz="3200" dirty="0">
                <a:latin typeface="+mn-lt"/>
              </a:rPr>
              <a:t>Segmentation</a:t>
            </a:r>
          </a:p>
        </p:txBody>
      </p:sp>
      <p:sp>
        <p:nvSpPr>
          <p:cNvPr id="1318914" name="Rectangle 2">
            <a:extLst>
              <a:ext uri="{FF2B5EF4-FFF2-40B4-BE49-F238E27FC236}">
                <a16:creationId xmlns:a16="http://schemas.microsoft.com/office/drawing/2014/main" id="{08BC65CB-1A21-4867-B890-9ACD865EC5F6}"/>
              </a:ext>
            </a:extLst>
          </p:cNvPr>
          <p:cNvSpPr>
            <a:spLocks noChangeArrowheads="1"/>
          </p:cNvSpPr>
          <p:nvPr/>
        </p:nvSpPr>
        <p:spPr bwMode="auto">
          <a:xfrm>
            <a:off x="1960909" y="2892729"/>
            <a:ext cx="8270183" cy="3601401"/>
          </a:xfrm>
          <a:prstGeom prst="rect">
            <a:avLst/>
          </a:prstGeom>
          <a:gradFill flip="none" rotWithShape="1">
            <a:gsLst>
              <a:gs pos="0">
                <a:schemeClr val="tx1">
                  <a:lumMod val="85000"/>
                  <a:lumOff val="15000"/>
                </a:schemeClr>
              </a:gs>
              <a:gs pos="50000">
                <a:schemeClr val="tx1">
                  <a:lumMod val="65000"/>
                  <a:lumOff val="35000"/>
                </a:schemeClr>
              </a:gs>
              <a:gs pos="100000">
                <a:schemeClr val="tx1">
                  <a:lumMod val="85000"/>
                  <a:lumOff val="15000"/>
                </a:schemeClr>
              </a:gs>
            </a:gsLst>
            <a:path path="circle">
              <a:fillToRect l="100000" t="100000"/>
            </a:path>
            <a:tileRect r="-100000" b="-100000"/>
          </a:gradFill>
          <a:ln w="19050">
            <a:noFill/>
            <a:miter lim="800000"/>
            <a:headEnd/>
            <a:tailEnd/>
          </a:ln>
          <a:effectLst/>
        </p:spPr>
        <p:txBody>
          <a:bodyPr wrap="none" anchor="ctr"/>
          <a:lstStyle/>
          <a:p>
            <a:endParaRPr lang="en-GB" dirty="0"/>
          </a:p>
        </p:txBody>
      </p:sp>
      <p:graphicFrame>
        <p:nvGraphicFramePr>
          <p:cNvPr id="2" name="Object 4">
            <a:extLst>
              <a:ext uri="{FF2B5EF4-FFF2-40B4-BE49-F238E27FC236}">
                <a16:creationId xmlns:a16="http://schemas.microsoft.com/office/drawing/2014/main" id="{69B3049D-097E-41BC-87D7-D4DCD99470BE}"/>
              </a:ext>
            </a:extLst>
          </p:cNvPr>
          <p:cNvGraphicFramePr>
            <a:graphicFrameLocks noChangeAspect="1"/>
          </p:cNvGraphicFramePr>
          <p:nvPr>
            <p:extLst>
              <p:ext uri="{D42A27DB-BD31-4B8C-83A1-F6EECF244321}">
                <p14:modId xmlns:p14="http://schemas.microsoft.com/office/powerpoint/2010/main" val="361626809"/>
              </p:ext>
            </p:extLst>
          </p:nvPr>
        </p:nvGraphicFramePr>
        <p:xfrm>
          <a:off x="2878855" y="3038144"/>
          <a:ext cx="6434290" cy="3455987"/>
        </p:xfrm>
        <a:graphic>
          <a:graphicData uri="http://schemas.openxmlformats.org/drawingml/2006/chart">
            <c:chart xmlns:c="http://schemas.openxmlformats.org/drawingml/2006/chart" xmlns:r="http://schemas.openxmlformats.org/officeDocument/2006/relationships" r:id="rId3"/>
          </a:graphicData>
        </a:graphic>
      </p:graphicFrame>
      <p:sp>
        <p:nvSpPr>
          <p:cNvPr id="8" name="Title 1">
            <a:extLst>
              <a:ext uri="{FF2B5EF4-FFF2-40B4-BE49-F238E27FC236}">
                <a16:creationId xmlns:a16="http://schemas.microsoft.com/office/drawing/2014/main" id="{049229A3-7CF7-4233-AEB9-2F4CD8C7ABEC}"/>
              </a:ext>
            </a:extLst>
          </p:cNvPr>
          <p:cNvSpPr txBox="1">
            <a:spLocks/>
          </p:cNvSpPr>
          <p:nvPr/>
        </p:nvSpPr>
        <p:spPr>
          <a:xfrm>
            <a:off x="1749598" y="813571"/>
            <a:ext cx="8692804" cy="176980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buFont typeface="Arial" panose="020B0604020202020204" pitchFamily="34" charset="0"/>
              <a:buChar char="•"/>
            </a:pPr>
            <a:r>
              <a:rPr lang="en-GB" sz="1600" dirty="0">
                <a:latin typeface="+mn-lt"/>
              </a:rPr>
              <a:t>Responses to the 32 attitudinal questions were segmented to find groups of people with broadly similar viewpoints</a:t>
            </a:r>
          </a:p>
          <a:p>
            <a:pPr marL="342900" indent="-342900">
              <a:spcBef>
                <a:spcPts val="1000"/>
              </a:spcBef>
              <a:buFont typeface="Arial" panose="020B0604020202020204" pitchFamily="34" charset="0"/>
              <a:buChar char="•"/>
            </a:pPr>
            <a:r>
              <a:rPr lang="en-GB" sz="1600" dirty="0">
                <a:latin typeface="+mn-lt"/>
              </a:rPr>
              <a:t>Five segments were identified</a:t>
            </a:r>
          </a:p>
          <a:p>
            <a:pPr marL="342900" indent="-342900">
              <a:spcBef>
                <a:spcPts val="1000"/>
              </a:spcBef>
              <a:buFont typeface="Arial" panose="020B0604020202020204" pitchFamily="34" charset="0"/>
              <a:buChar char="•"/>
            </a:pPr>
            <a:r>
              <a:rPr lang="en-GB" sz="1600" dirty="0">
                <a:latin typeface="+mn-lt"/>
              </a:rPr>
              <a:t>To simplify the presentation, mean responses are shown in the following charts after converting the five Disagree — Agree categories to a -2 to +2 numeric scale. However the segmentation was conducted on ordinal data.</a:t>
            </a:r>
          </a:p>
        </p:txBody>
      </p:sp>
      <p:sp>
        <p:nvSpPr>
          <p:cNvPr id="3" name="Slide Number Placeholder 2">
            <a:extLst>
              <a:ext uri="{FF2B5EF4-FFF2-40B4-BE49-F238E27FC236}">
                <a16:creationId xmlns:a16="http://schemas.microsoft.com/office/drawing/2014/main" id="{4604B14B-CAA1-4292-A466-BF541DF196B2}"/>
              </a:ext>
            </a:extLst>
          </p:cNvPr>
          <p:cNvSpPr>
            <a:spLocks noGrp="1"/>
          </p:cNvSpPr>
          <p:nvPr>
            <p:ph type="sldNum" sz="quarter" idx="12"/>
          </p:nvPr>
        </p:nvSpPr>
        <p:spPr/>
        <p:txBody>
          <a:bodyPr/>
          <a:lstStyle/>
          <a:p>
            <a:fld id="{6D264387-2B3F-4E73-92C1-7EAE0F2177D4}" type="slidenum">
              <a:rPr lang="en-GB" smtClean="0"/>
              <a:t>30</a:t>
            </a:fld>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BAD491FD-1FC0-442A-A77B-23EE2C17FAF6}"/>
              </a:ext>
            </a:extLst>
          </p:cNvPr>
          <p:cNvGraphicFramePr/>
          <p:nvPr>
            <p:extLst>
              <p:ext uri="{D42A27DB-BD31-4B8C-83A1-F6EECF244321}">
                <p14:modId xmlns:p14="http://schemas.microsoft.com/office/powerpoint/2010/main" val="1896679294"/>
              </p:ext>
            </p:extLst>
          </p:nvPr>
        </p:nvGraphicFramePr>
        <p:xfrm>
          <a:off x="224118" y="147918"/>
          <a:ext cx="11743764" cy="6535271"/>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69A06171-50E6-42A6-9D63-A77A7D1FBF86}"/>
              </a:ext>
            </a:extLst>
          </p:cNvPr>
          <p:cNvSpPr txBox="1"/>
          <p:nvPr/>
        </p:nvSpPr>
        <p:spPr>
          <a:xfrm>
            <a:off x="224118" y="443743"/>
            <a:ext cx="1503082" cy="292388"/>
          </a:xfrm>
          <a:prstGeom prst="rect">
            <a:avLst/>
          </a:prstGeom>
          <a:noFill/>
        </p:spPr>
        <p:txBody>
          <a:bodyPr wrap="square" rtlCol="0">
            <a:spAutoFit/>
          </a:bodyPr>
          <a:lstStyle/>
          <a:p>
            <a:r>
              <a:rPr lang="en-GB" sz="1300" b="1" dirty="0">
                <a:solidFill>
                  <a:schemeClr val="tx1">
                    <a:lumMod val="65000"/>
                    <a:lumOff val="35000"/>
                  </a:schemeClr>
                </a:solidFill>
              </a:rPr>
              <a:t>strongly agree</a:t>
            </a:r>
          </a:p>
        </p:txBody>
      </p:sp>
      <p:sp>
        <p:nvSpPr>
          <p:cNvPr id="2" name="Slide Number Placeholder 1">
            <a:extLst>
              <a:ext uri="{FF2B5EF4-FFF2-40B4-BE49-F238E27FC236}">
                <a16:creationId xmlns:a16="http://schemas.microsoft.com/office/drawing/2014/main" id="{5FA246C1-A296-4C1F-9BD2-981796DC91D8}"/>
              </a:ext>
            </a:extLst>
          </p:cNvPr>
          <p:cNvSpPr>
            <a:spLocks noGrp="1"/>
          </p:cNvSpPr>
          <p:nvPr>
            <p:ph type="sldNum" sz="quarter" idx="12"/>
          </p:nvPr>
        </p:nvSpPr>
        <p:spPr/>
        <p:txBody>
          <a:bodyPr/>
          <a:lstStyle/>
          <a:p>
            <a:fld id="{6D264387-2B3F-4E73-92C1-7EAE0F2177D4}" type="slidenum">
              <a:rPr lang="en-GB" smtClean="0"/>
              <a:t>31</a:t>
            </a:fld>
            <a:endParaRPr lang="en-GB" dirty="0"/>
          </a:p>
        </p:txBody>
      </p:sp>
    </p:spTree>
    <p:extLst>
      <p:ext uri="{BB962C8B-B14F-4D97-AF65-F5344CB8AC3E}">
        <p14:creationId xmlns:p14="http://schemas.microsoft.com/office/powerpoint/2010/main" val="12074363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BAD491FD-1FC0-442A-A77B-23EE2C17FAF6}"/>
              </a:ext>
            </a:extLst>
          </p:cNvPr>
          <p:cNvGraphicFramePr/>
          <p:nvPr>
            <p:extLst>
              <p:ext uri="{D42A27DB-BD31-4B8C-83A1-F6EECF244321}">
                <p14:modId xmlns:p14="http://schemas.microsoft.com/office/powerpoint/2010/main" val="703080187"/>
              </p:ext>
            </p:extLst>
          </p:nvPr>
        </p:nvGraphicFramePr>
        <p:xfrm>
          <a:off x="101376" y="365760"/>
          <a:ext cx="12059920" cy="6332077"/>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EF234EB7-0825-4D41-AB82-10D48983F835}"/>
              </a:ext>
            </a:extLst>
          </p:cNvPr>
          <p:cNvSpPr txBox="1"/>
          <p:nvPr/>
        </p:nvSpPr>
        <p:spPr>
          <a:xfrm>
            <a:off x="30704" y="160162"/>
            <a:ext cx="762000" cy="461665"/>
          </a:xfrm>
          <a:prstGeom prst="rect">
            <a:avLst/>
          </a:prstGeom>
          <a:noFill/>
        </p:spPr>
        <p:txBody>
          <a:bodyPr wrap="square" rtlCol="0">
            <a:spAutoFit/>
          </a:bodyPr>
          <a:lstStyle/>
          <a:p>
            <a:r>
              <a:rPr lang="en-GB" sz="1200" b="1" dirty="0">
                <a:solidFill>
                  <a:schemeClr val="tx1">
                    <a:lumMod val="65000"/>
                    <a:lumOff val="35000"/>
                  </a:schemeClr>
                </a:solidFill>
              </a:rPr>
              <a:t>strongly agree</a:t>
            </a:r>
          </a:p>
        </p:txBody>
      </p:sp>
      <p:sp>
        <p:nvSpPr>
          <p:cNvPr id="4" name="TextBox 8">
            <a:extLst>
              <a:ext uri="{FF2B5EF4-FFF2-40B4-BE49-F238E27FC236}">
                <a16:creationId xmlns:a16="http://schemas.microsoft.com/office/drawing/2014/main" id="{0391AFB9-1752-4D85-8559-115B8C5C40C5}"/>
              </a:ext>
            </a:extLst>
          </p:cNvPr>
          <p:cNvSpPr txBox="1"/>
          <p:nvPr/>
        </p:nvSpPr>
        <p:spPr>
          <a:xfrm>
            <a:off x="30704" y="1826744"/>
            <a:ext cx="680720"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200" b="1" dirty="0">
                <a:solidFill>
                  <a:schemeClr val="tx1">
                    <a:lumMod val="65000"/>
                    <a:lumOff val="35000"/>
                  </a:schemeClr>
                </a:solidFill>
              </a:rPr>
              <a:t>neutral</a:t>
            </a:r>
          </a:p>
        </p:txBody>
      </p:sp>
      <p:sp>
        <p:nvSpPr>
          <p:cNvPr id="6" name="TextBox 8">
            <a:extLst>
              <a:ext uri="{FF2B5EF4-FFF2-40B4-BE49-F238E27FC236}">
                <a16:creationId xmlns:a16="http://schemas.microsoft.com/office/drawing/2014/main" id="{809D6F20-31C9-4564-B5EC-7327726ECB6E}"/>
              </a:ext>
            </a:extLst>
          </p:cNvPr>
          <p:cNvSpPr txBox="1"/>
          <p:nvPr/>
        </p:nvSpPr>
        <p:spPr>
          <a:xfrm>
            <a:off x="30704" y="3293271"/>
            <a:ext cx="762000" cy="4770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200" b="1" dirty="0">
                <a:solidFill>
                  <a:schemeClr val="tx1">
                    <a:lumMod val="65000"/>
                    <a:lumOff val="35000"/>
                  </a:schemeClr>
                </a:solidFill>
              </a:rPr>
              <a:t>strongly disagree</a:t>
            </a:r>
          </a:p>
        </p:txBody>
      </p:sp>
      <p:sp>
        <p:nvSpPr>
          <p:cNvPr id="7" name="TextBox 6">
            <a:extLst>
              <a:ext uri="{FF2B5EF4-FFF2-40B4-BE49-F238E27FC236}">
                <a16:creationId xmlns:a16="http://schemas.microsoft.com/office/drawing/2014/main" id="{55FE49F4-5F35-4E08-B9E7-16DB760E32A0}"/>
              </a:ext>
            </a:extLst>
          </p:cNvPr>
          <p:cNvSpPr txBox="1"/>
          <p:nvPr/>
        </p:nvSpPr>
        <p:spPr>
          <a:xfrm>
            <a:off x="4085304" y="0"/>
            <a:ext cx="4021393" cy="400110"/>
          </a:xfrm>
          <a:prstGeom prst="rect">
            <a:avLst/>
          </a:prstGeom>
          <a:noFill/>
        </p:spPr>
        <p:txBody>
          <a:bodyPr wrap="square" rtlCol="0">
            <a:spAutoFit/>
          </a:bodyPr>
          <a:lstStyle/>
          <a:p>
            <a:r>
              <a:rPr lang="en-GB" sz="2000" b="1" dirty="0">
                <a:solidFill>
                  <a:schemeClr val="accent3">
                    <a:lumMod val="50000"/>
                  </a:schemeClr>
                </a:solidFill>
              </a:rPr>
              <a:t>Segment profiles – mean opinion</a:t>
            </a:r>
          </a:p>
        </p:txBody>
      </p:sp>
      <p:sp>
        <p:nvSpPr>
          <p:cNvPr id="2" name="Slide Number Placeholder 1">
            <a:extLst>
              <a:ext uri="{FF2B5EF4-FFF2-40B4-BE49-F238E27FC236}">
                <a16:creationId xmlns:a16="http://schemas.microsoft.com/office/drawing/2014/main" id="{57B42880-E0ED-4BB7-8AFC-6CEAFD406F5E}"/>
              </a:ext>
            </a:extLst>
          </p:cNvPr>
          <p:cNvSpPr>
            <a:spLocks noGrp="1"/>
          </p:cNvSpPr>
          <p:nvPr>
            <p:ph type="sldNum" sz="quarter" idx="12"/>
          </p:nvPr>
        </p:nvSpPr>
        <p:spPr/>
        <p:txBody>
          <a:bodyPr/>
          <a:lstStyle/>
          <a:p>
            <a:fld id="{6D264387-2B3F-4E73-92C1-7EAE0F2177D4}" type="slidenum">
              <a:rPr lang="en-GB" smtClean="0"/>
              <a:t>32</a:t>
            </a:fld>
            <a:endParaRPr lang="en-GB" dirty="0"/>
          </a:p>
        </p:txBody>
      </p:sp>
    </p:spTree>
    <p:extLst>
      <p:ext uri="{BB962C8B-B14F-4D97-AF65-F5344CB8AC3E}">
        <p14:creationId xmlns:p14="http://schemas.microsoft.com/office/powerpoint/2010/main" val="37004877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alpha val="90000"/>
          </a:schemeClr>
        </a:solidFill>
        <a:effectLst/>
      </p:bgPr>
    </p:bg>
    <p:spTree>
      <p:nvGrpSpPr>
        <p:cNvPr id="1" name=""/>
        <p:cNvGrpSpPr/>
        <p:nvPr/>
      </p:nvGrpSpPr>
      <p:grpSpPr>
        <a:xfrm>
          <a:off x="0" y="0"/>
          <a:ext cx="0" cy="0"/>
          <a:chOff x="0" y="0"/>
          <a:chExt cx="0" cy="0"/>
        </a:xfrm>
      </p:grpSpPr>
      <p:sp>
        <p:nvSpPr>
          <p:cNvPr id="1334274" name="Rectangle 2">
            <a:extLst>
              <a:ext uri="{FF2B5EF4-FFF2-40B4-BE49-F238E27FC236}">
                <a16:creationId xmlns:a16="http://schemas.microsoft.com/office/drawing/2014/main" id="{0E077DDE-3243-4CEA-901A-62E9AA1C9A5D}"/>
              </a:ext>
            </a:extLst>
          </p:cNvPr>
          <p:cNvSpPr>
            <a:spLocks noGrp="1" noChangeArrowheads="1"/>
          </p:cNvSpPr>
          <p:nvPr>
            <p:ph type="title"/>
          </p:nvPr>
        </p:nvSpPr>
        <p:spPr>
          <a:xfrm>
            <a:off x="838200" y="91436"/>
            <a:ext cx="10515600" cy="881759"/>
          </a:xfrm>
        </p:spPr>
        <p:txBody>
          <a:bodyPr>
            <a:noAutofit/>
          </a:bodyPr>
          <a:lstStyle/>
          <a:p>
            <a:pPr algn="ctr"/>
            <a:r>
              <a:rPr lang="en-GB" altLang="en-US" sz="3200" dirty="0">
                <a:latin typeface="+mn-lt"/>
              </a:rPr>
              <a:t>Segment 1 (39%)</a:t>
            </a:r>
            <a:br>
              <a:rPr lang="en-GB" altLang="en-US" sz="3200" dirty="0">
                <a:latin typeface="+mn-lt"/>
              </a:rPr>
            </a:br>
            <a:r>
              <a:rPr lang="en-GB" altLang="en-US" sz="2400" i="1" dirty="0">
                <a:latin typeface="+mn-lt"/>
              </a:rPr>
              <a:t>mainstream users</a:t>
            </a:r>
          </a:p>
        </p:txBody>
      </p:sp>
      <p:sp>
        <p:nvSpPr>
          <p:cNvPr id="1334275" name="Rectangle 3">
            <a:extLst>
              <a:ext uri="{FF2B5EF4-FFF2-40B4-BE49-F238E27FC236}">
                <a16:creationId xmlns:a16="http://schemas.microsoft.com/office/drawing/2014/main" id="{4F368177-4D85-4A54-8FE8-AB4CB22D8419}"/>
              </a:ext>
            </a:extLst>
          </p:cNvPr>
          <p:cNvSpPr>
            <a:spLocks noChangeArrowheads="1"/>
          </p:cNvSpPr>
          <p:nvPr/>
        </p:nvSpPr>
        <p:spPr bwMode="auto">
          <a:xfrm>
            <a:off x="7234361" y="2348900"/>
            <a:ext cx="4556586" cy="307777"/>
          </a:xfrm>
          <a:prstGeom prst="rect">
            <a:avLst/>
          </a:prstGeom>
          <a:solidFill>
            <a:schemeClr val="bg1"/>
          </a:solidFill>
          <a:ln w="9525">
            <a:solidFill>
              <a:srgbClr val="006600"/>
            </a:solidFill>
            <a:miter lim="800000"/>
            <a:headEnd/>
            <a:tailEnd/>
          </a:ln>
          <a:effectLst/>
        </p:spPr>
        <p:txBody>
          <a:bodyPr wrap="square">
            <a:spAutoFit/>
          </a:bodyPr>
          <a:lstStyle>
            <a:lvl1pPr marL="285750" indent="-285750" algn="l">
              <a:defRPr>
                <a:solidFill>
                  <a:schemeClr val="tx1"/>
                </a:solidFill>
                <a:latin typeface="Arial" panose="020B0604020202020204" pitchFamily="34" charset="0"/>
              </a:defRPr>
            </a:lvl1pPr>
            <a:lvl2pPr marL="47625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
              <a:spcBef>
                <a:spcPct val="20000"/>
              </a:spcBef>
              <a:buFont typeface="Wingdings" panose="05000000000000000000" pitchFamily="2" charset="2"/>
              <a:buChar char="§"/>
            </a:pPr>
            <a:r>
              <a:rPr lang="en-GB" altLang="en-US" sz="1400" dirty="0">
                <a:solidFill>
                  <a:schemeClr val="accent6">
                    <a:lumMod val="75000"/>
                  </a:schemeClr>
                </a:solidFill>
                <a:latin typeface="+mn-lt"/>
                <a:cs typeface="Arial" panose="020B0604020202020204" pitchFamily="34" charset="0"/>
              </a:rPr>
              <a:t>more users of scottishhills.com than average</a:t>
            </a:r>
          </a:p>
        </p:txBody>
      </p:sp>
      <p:sp>
        <p:nvSpPr>
          <p:cNvPr id="1334276" name="Rectangle 4">
            <a:extLst>
              <a:ext uri="{FF2B5EF4-FFF2-40B4-BE49-F238E27FC236}">
                <a16:creationId xmlns:a16="http://schemas.microsoft.com/office/drawing/2014/main" id="{8C77BBA1-E76F-4609-B7C3-74C83B171CE1}"/>
              </a:ext>
            </a:extLst>
          </p:cNvPr>
          <p:cNvSpPr>
            <a:spLocks noChangeArrowheads="1"/>
          </p:cNvSpPr>
          <p:nvPr/>
        </p:nvSpPr>
        <p:spPr bwMode="auto">
          <a:xfrm>
            <a:off x="7234361" y="5035670"/>
            <a:ext cx="4556586" cy="1056700"/>
          </a:xfrm>
          <a:prstGeom prst="rect">
            <a:avLst/>
          </a:prstGeom>
          <a:solidFill>
            <a:schemeClr val="bg1"/>
          </a:solidFill>
          <a:ln w="9525">
            <a:solidFill>
              <a:srgbClr val="CC0000"/>
            </a:solidFill>
            <a:miter lim="800000"/>
            <a:headEnd/>
            <a:tailEnd/>
          </a:ln>
          <a:effectLst/>
        </p:spPr>
        <p:txBody>
          <a:bodyPr wrap="square">
            <a:spAutoFit/>
          </a:bodyPr>
          <a:lstStyle>
            <a:lvl1pPr marL="285750" indent="-285750" algn="l">
              <a:defRPr>
                <a:solidFill>
                  <a:schemeClr val="tx1"/>
                </a:solidFill>
                <a:latin typeface="Arial" panose="020B0604020202020204" pitchFamily="34" charset="0"/>
              </a:defRPr>
            </a:lvl1pPr>
            <a:lvl2pPr marL="47625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
              <a:spcBef>
                <a:spcPts val="400"/>
              </a:spcBef>
              <a:buFont typeface="Wingdings" panose="05000000000000000000" pitchFamily="2" charset="2"/>
              <a:buChar char="§"/>
            </a:pPr>
            <a:r>
              <a:rPr lang="en-GB" altLang="en-US" sz="1400" dirty="0">
                <a:solidFill>
                  <a:srgbClr val="CC0000"/>
                </a:solidFill>
                <a:latin typeface="+mn-lt"/>
                <a:cs typeface="Arial" panose="020B0604020202020204" pitchFamily="34" charset="0"/>
              </a:rPr>
              <a:t>bag fewer lists than average</a:t>
            </a:r>
          </a:p>
          <a:p>
            <a:pPr fontAlgn="b">
              <a:spcBef>
                <a:spcPts val="400"/>
              </a:spcBef>
              <a:buFont typeface="Wingdings" panose="05000000000000000000" pitchFamily="2" charset="2"/>
              <a:buChar char="§"/>
            </a:pPr>
            <a:r>
              <a:rPr lang="en-GB" altLang="en-US" sz="1400" dirty="0">
                <a:solidFill>
                  <a:srgbClr val="CC0000"/>
                </a:solidFill>
                <a:latin typeface="+mn-lt"/>
                <a:cs typeface="Arial" panose="020B0604020202020204" pitchFamily="34" charset="0"/>
              </a:rPr>
              <a:t>least likely segment to use area descriptors, Catchment or Watershed, Change Registers</a:t>
            </a:r>
          </a:p>
          <a:p>
            <a:pPr fontAlgn="b">
              <a:spcBef>
                <a:spcPts val="400"/>
              </a:spcBef>
              <a:buFont typeface="Wingdings" panose="05000000000000000000" pitchFamily="2" charset="2"/>
              <a:buChar char="§"/>
            </a:pPr>
            <a:r>
              <a:rPr lang="en-GB" altLang="en-US" sz="1400" dirty="0">
                <a:solidFill>
                  <a:srgbClr val="CC0000"/>
                </a:solidFill>
                <a:latin typeface="+mn-lt"/>
                <a:cs typeface="Arial" panose="020B0604020202020204" pitchFamily="34" charset="0"/>
              </a:rPr>
              <a:t>least likely to use DoBIH for topographical research</a:t>
            </a:r>
          </a:p>
        </p:txBody>
      </p:sp>
      <p:sp>
        <p:nvSpPr>
          <p:cNvPr id="1334277" name="AutoShape 5">
            <a:extLst>
              <a:ext uri="{FF2B5EF4-FFF2-40B4-BE49-F238E27FC236}">
                <a16:creationId xmlns:a16="http://schemas.microsoft.com/office/drawing/2014/main" id="{50859AA8-D101-4D3C-B80D-6BCADA4880BC}"/>
              </a:ext>
            </a:extLst>
          </p:cNvPr>
          <p:cNvSpPr>
            <a:spLocks noChangeArrowheads="1"/>
          </p:cNvSpPr>
          <p:nvPr/>
        </p:nvSpPr>
        <p:spPr bwMode="auto">
          <a:xfrm flipV="1">
            <a:off x="6308553" y="3859866"/>
            <a:ext cx="696913" cy="2614418"/>
          </a:xfrm>
          <a:prstGeom prst="upArrow">
            <a:avLst>
              <a:gd name="adj1" fmla="val 37472"/>
              <a:gd name="adj2" fmla="val 54923"/>
            </a:avLst>
          </a:prstGeom>
          <a:gradFill rotWithShape="1">
            <a:gsLst>
              <a:gs pos="0">
                <a:srgbClr val="C00000"/>
              </a:gs>
              <a:gs pos="95575">
                <a:schemeClr val="bg1">
                  <a:lumMod val="75000"/>
                </a:schemeClr>
              </a:gs>
              <a:gs pos="54000">
                <a:schemeClr val="accent2">
                  <a:lumMod val="40000"/>
                  <a:lumOff val="60000"/>
                </a:schemeClr>
              </a:gs>
            </a:gsLst>
            <a:lin ang="5400000" scaled="1"/>
          </a:gradFill>
          <a:ln>
            <a:noFill/>
          </a:ln>
          <a:effectLst/>
        </p:spPr>
        <p:txBody>
          <a:bodyPr wrap="none" anchor="ctr"/>
          <a:lstStyle/>
          <a:p>
            <a:endParaRPr lang="en-GB" dirty="0"/>
          </a:p>
        </p:txBody>
      </p:sp>
      <p:sp>
        <p:nvSpPr>
          <p:cNvPr id="1334278" name="AutoShape 6">
            <a:extLst>
              <a:ext uri="{FF2B5EF4-FFF2-40B4-BE49-F238E27FC236}">
                <a16:creationId xmlns:a16="http://schemas.microsoft.com/office/drawing/2014/main" id="{2E67C4E3-B963-48FF-A095-799289DC6CD4}"/>
              </a:ext>
            </a:extLst>
          </p:cNvPr>
          <p:cNvSpPr>
            <a:spLocks noChangeArrowheads="1"/>
          </p:cNvSpPr>
          <p:nvPr/>
        </p:nvSpPr>
        <p:spPr bwMode="auto">
          <a:xfrm>
            <a:off x="6338716" y="1347171"/>
            <a:ext cx="638175" cy="2512695"/>
          </a:xfrm>
          <a:prstGeom prst="upArrow">
            <a:avLst>
              <a:gd name="adj1" fmla="val 41241"/>
              <a:gd name="adj2" fmla="val 42829"/>
            </a:avLst>
          </a:prstGeom>
          <a:gradFill rotWithShape="1">
            <a:gsLst>
              <a:gs pos="50000">
                <a:schemeClr val="accent6">
                  <a:lumMod val="60000"/>
                  <a:lumOff val="40000"/>
                </a:schemeClr>
              </a:gs>
              <a:gs pos="0">
                <a:schemeClr val="accent6">
                  <a:lumMod val="75000"/>
                </a:schemeClr>
              </a:gs>
              <a:gs pos="100000">
                <a:schemeClr val="bg1">
                  <a:lumMod val="75000"/>
                </a:schemeClr>
              </a:gs>
            </a:gsLst>
            <a:lin ang="5400000" scaled="1"/>
          </a:gradFill>
          <a:ln>
            <a:noFill/>
          </a:ln>
          <a:effectLst/>
        </p:spPr>
        <p:txBody>
          <a:bodyPr wrap="none" anchor="ctr"/>
          <a:lstStyle/>
          <a:p>
            <a:endParaRPr lang="en-GB" dirty="0"/>
          </a:p>
        </p:txBody>
      </p:sp>
      <p:sp>
        <p:nvSpPr>
          <p:cNvPr id="1334279" name="Text Box 7">
            <a:extLst>
              <a:ext uri="{FF2B5EF4-FFF2-40B4-BE49-F238E27FC236}">
                <a16:creationId xmlns:a16="http://schemas.microsoft.com/office/drawing/2014/main" id="{C377D668-0C5F-4C88-987E-DEE54468856B}"/>
              </a:ext>
            </a:extLst>
          </p:cNvPr>
          <p:cNvSpPr txBox="1">
            <a:spLocks noChangeArrowheads="1"/>
          </p:cNvSpPr>
          <p:nvPr/>
        </p:nvSpPr>
        <p:spPr bwMode="auto">
          <a:xfrm rot="5384084">
            <a:off x="6008222" y="2260689"/>
            <a:ext cx="130687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sz="1400" b="1" dirty="0">
                <a:solidFill>
                  <a:schemeClr val="bg1"/>
                </a:solidFill>
              </a:rPr>
              <a:t>MOE LIKELY</a:t>
            </a:r>
          </a:p>
        </p:txBody>
      </p:sp>
      <p:sp>
        <p:nvSpPr>
          <p:cNvPr id="1334280" name="Text Box 8">
            <a:extLst>
              <a:ext uri="{FF2B5EF4-FFF2-40B4-BE49-F238E27FC236}">
                <a16:creationId xmlns:a16="http://schemas.microsoft.com/office/drawing/2014/main" id="{E8A4BEB0-13A4-4703-B04B-4E5E38A345D2}"/>
              </a:ext>
            </a:extLst>
          </p:cNvPr>
          <p:cNvSpPr txBox="1">
            <a:spLocks noChangeArrowheads="1"/>
          </p:cNvSpPr>
          <p:nvPr/>
        </p:nvSpPr>
        <p:spPr bwMode="auto">
          <a:xfrm rot="5384084">
            <a:off x="6038950" y="5207337"/>
            <a:ext cx="1247495" cy="310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sz="1400" b="1" dirty="0">
                <a:solidFill>
                  <a:schemeClr val="bg1"/>
                </a:solidFill>
              </a:rPr>
              <a:t>LESS LIKELY</a:t>
            </a:r>
          </a:p>
        </p:txBody>
      </p:sp>
      <p:sp>
        <p:nvSpPr>
          <p:cNvPr id="14" name="Rectangle 4">
            <a:extLst>
              <a:ext uri="{FF2B5EF4-FFF2-40B4-BE49-F238E27FC236}">
                <a16:creationId xmlns:a16="http://schemas.microsoft.com/office/drawing/2014/main" id="{9F14CA22-9B65-47A1-89A4-3B1F7F2C381F}"/>
              </a:ext>
            </a:extLst>
          </p:cNvPr>
          <p:cNvSpPr>
            <a:spLocks noChangeArrowheads="1"/>
          </p:cNvSpPr>
          <p:nvPr/>
        </p:nvSpPr>
        <p:spPr bwMode="auto">
          <a:xfrm>
            <a:off x="7234361" y="3653042"/>
            <a:ext cx="4556586" cy="1056700"/>
          </a:xfrm>
          <a:prstGeom prst="rect">
            <a:avLst/>
          </a:prstGeom>
          <a:solidFill>
            <a:schemeClr val="bg1"/>
          </a:solidFill>
          <a:ln w="9525">
            <a:solidFill>
              <a:srgbClr val="CC0000"/>
            </a:solidFill>
            <a:miter lim="800000"/>
            <a:headEnd/>
            <a:tailEnd/>
          </a:ln>
          <a:effectLst/>
        </p:spPr>
        <p:txBody>
          <a:bodyPr wrap="square">
            <a:spAutoFit/>
          </a:bodyPr>
          <a:lstStyle>
            <a:lvl1pPr marL="285750" indent="-285750" algn="l">
              <a:defRPr>
                <a:solidFill>
                  <a:schemeClr val="tx1"/>
                </a:solidFill>
                <a:latin typeface="Arial" panose="020B0604020202020204" pitchFamily="34" charset="0"/>
              </a:defRPr>
            </a:lvl1pPr>
            <a:lvl2pPr marL="47625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
              <a:spcBef>
                <a:spcPts val="400"/>
              </a:spcBef>
              <a:buFont typeface="Wingdings" panose="05000000000000000000" pitchFamily="2" charset="2"/>
              <a:buChar char="§"/>
            </a:pPr>
            <a:r>
              <a:rPr lang="en-GB" altLang="en-US" sz="1400" dirty="0">
                <a:solidFill>
                  <a:srgbClr val="CC0000"/>
                </a:solidFill>
                <a:latin typeface="+mn-lt"/>
                <a:cs typeface="Arial" panose="020B0604020202020204" pitchFamily="34" charset="0"/>
              </a:rPr>
              <a:t>somewhat less likely to use League Tables or Walkers’ Logs</a:t>
            </a:r>
          </a:p>
          <a:p>
            <a:pPr fontAlgn="b">
              <a:spcBef>
                <a:spcPts val="400"/>
              </a:spcBef>
              <a:buFont typeface="Wingdings" panose="05000000000000000000" pitchFamily="2" charset="2"/>
              <a:buChar char="§"/>
            </a:pPr>
            <a:r>
              <a:rPr lang="en-GB" altLang="en-US" sz="1400" dirty="0">
                <a:solidFill>
                  <a:srgbClr val="CC0000"/>
                </a:solidFill>
                <a:latin typeface="+mn-lt"/>
                <a:cs typeface="Arial" panose="020B0604020202020204" pitchFamily="34" charset="0"/>
              </a:rPr>
              <a:t>somewhat less likely to use DoBIH for reference</a:t>
            </a:r>
          </a:p>
          <a:p>
            <a:pPr fontAlgn="b">
              <a:spcBef>
                <a:spcPts val="400"/>
              </a:spcBef>
              <a:buFont typeface="Wingdings" panose="05000000000000000000" pitchFamily="2" charset="2"/>
              <a:buChar char="§"/>
            </a:pPr>
            <a:r>
              <a:rPr lang="en-GB" altLang="en-US" sz="1400" dirty="0">
                <a:solidFill>
                  <a:srgbClr val="CC0000"/>
                </a:solidFill>
                <a:latin typeface="+mn-lt"/>
                <a:cs typeface="Arial" panose="020B0604020202020204" pitchFamily="34" charset="0"/>
              </a:rPr>
              <a:t>below average proportion of RHSoc members (27%)</a:t>
            </a:r>
          </a:p>
        </p:txBody>
      </p:sp>
      <p:sp>
        <p:nvSpPr>
          <p:cNvPr id="2" name="TextBox 1">
            <a:extLst>
              <a:ext uri="{FF2B5EF4-FFF2-40B4-BE49-F238E27FC236}">
                <a16:creationId xmlns:a16="http://schemas.microsoft.com/office/drawing/2014/main" id="{A87500F6-B320-4A1A-A504-2874ED373DB5}"/>
              </a:ext>
            </a:extLst>
          </p:cNvPr>
          <p:cNvSpPr txBox="1"/>
          <p:nvPr/>
        </p:nvSpPr>
        <p:spPr>
          <a:xfrm>
            <a:off x="7886699" y="1025670"/>
            <a:ext cx="3467101" cy="369332"/>
          </a:xfrm>
          <a:prstGeom prst="rect">
            <a:avLst/>
          </a:prstGeom>
          <a:noFill/>
        </p:spPr>
        <p:txBody>
          <a:bodyPr wrap="square" rtlCol="0">
            <a:spAutoFit/>
          </a:bodyPr>
          <a:lstStyle/>
          <a:p>
            <a:pPr algn="ctr"/>
            <a:r>
              <a:rPr lang="en-GB" i="1" dirty="0">
                <a:solidFill>
                  <a:schemeClr val="tx1">
                    <a:lumMod val="65000"/>
                    <a:lumOff val="35000"/>
                  </a:schemeClr>
                </a:solidFill>
              </a:rPr>
              <a:t>sample characteristics</a:t>
            </a:r>
          </a:p>
        </p:txBody>
      </p:sp>
      <p:sp>
        <p:nvSpPr>
          <p:cNvPr id="24" name="TextBox 23">
            <a:extLst>
              <a:ext uri="{FF2B5EF4-FFF2-40B4-BE49-F238E27FC236}">
                <a16:creationId xmlns:a16="http://schemas.microsoft.com/office/drawing/2014/main" id="{CD4161B7-48E9-4D73-BCC7-4D84B837A918}"/>
              </a:ext>
            </a:extLst>
          </p:cNvPr>
          <p:cNvSpPr txBox="1"/>
          <p:nvPr/>
        </p:nvSpPr>
        <p:spPr>
          <a:xfrm>
            <a:off x="1406055" y="1039394"/>
            <a:ext cx="3238500" cy="369332"/>
          </a:xfrm>
          <a:prstGeom prst="rect">
            <a:avLst/>
          </a:prstGeom>
          <a:noFill/>
        </p:spPr>
        <p:txBody>
          <a:bodyPr wrap="square" rtlCol="0">
            <a:spAutoFit/>
          </a:bodyPr>
          <a:lstStyle/>
          <a:p>
            <a:pPr algn="ctr"/>
            <a:r>
              <a:rPr lang="en-GB" i="1" dirty="0">
                <a:solidFill>
                  <a:schemeClr val="tx1">
                    <a:lumMod val="65000"/>
                    <a:lumOff val="35000"/>
                  </a:schemeClr>
                </a:solidFill>
              </a:rPr>
              <a:t>distinguishing characteristics</a:t>
            </a:r>
          </a:p>
        </p:txBody>
      </p:sp>
      <p:sp>
        <p:nvSpPr>
          <p:cNvPr id="25" name="Rectangle 3">
            <a:extLst>
              <a:ext uri="{FF2B5EF4-FFF2-40B4-BE49-F238E27FC236}">
                <a16:creationId xmlns:a16="http://schemas.microsoft.com/office/drawing/2014/main" id="{DF26B207-223B-4128-9DD8-D5A31702672F}"/>
              </a:ext>
            </a:extLst>
          </p:cNvPr>
          <p:cNvSpPr>
            <a:spLocks noChangeArrowheads="1"/>
          </p:cNvSpPr>
          <p:nvPr/>
        </p:nvSpPr>
        <p:spPr bwMode="auto">
          <a:xfrm>
            <a:off x="629920" y="1637669"/>
            <a:ext cx="5048985" cy="3041858"/>
          </a:xfrm>
          <a:prstGeom prst="rect">
            <a:avLst/>
          </a:prstGeom>
          <a:solidFill>
            <a:schemeClr val="bg1"/>
          </a:solidFill>
          <a:ln w="9525">
            <a:noFill/>
            <a:miter lim="800000"/>
            <a:headEnd/>
            <a:tailEnd/>
          </a:ln>
          <a:effectLst/>
        </p:spPr>
        <p:txBody>
          <a:bodyPr wrap="square">
            <a:spAutoFit/>
          </a:bodyPr>
          <a:lstStyle>
            <a:lvl1pPr marL="285750" indent="-285750" algn="l">
              <a:defRPr>
                <a:solidFill>
                  <a:schemeClr val="tx1"/>
                </a:solidFill>
                <a:latin typeface="Arial" panose="020B0604020202020204" pitchFamily="34" charset="0"/>
              </a:defRPr>
            </a:lvl1pPr>
            <a:lvl2pPr marL="47625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
              <a:spcBef>
                <a:spcPct val="20000"/>
              </a:spcBef>
              <a:buFont typeface="Wingdings" panose="05000000000000000000" pitchFamily="2" charset="2"/>
              <a:buChar char="§"/>
            </a:pPr>
            <a:r>
              <a:rPr lang="en-GB" altLang="en-US" sz="1500" dirty="0">
                <a:latin typeface="+mn-lt"/>
                <a:cs typeface="Arial" panose="020B0604020202020204" pitchFamily="34" charset="0"/>
              </a:rPr>
              <a:t>the largest segment</a:t>
            </a:r>
          </a:p>
          <a:p>
            <a:pPr fontAlgn="b">
              <a:spcBef>
                <a:spcPts val="1000"/>
              </a:spcBef>
              <a:buFont typeface="Wingdings" panose="05000000000000000000" pitchFamily="2" charset="2"/>
              <a:buChar char="§"/>
            </a:pPr>
            <a:r>
              <a:rPr lang="en-GB" altLang="en-US" sz="1500" dirty="0">
                <a:latin typeface="+mn-lt"/>
                <a:cs typeface="Arial" panose="020B0604020202020204" pitchFamily="34" charset="0"/>
              </a:rPr>
              <a:t>more neutral opinions (44%) and fewer strong opinions (9%) than the other segments</a:t>
            </a:r>
          </a:p>
          <a:p>
            <a:pPr fontAlgn="b">
              <a:spcBef>
                <a:spcPts val="1000"/>
              </a:spcBef>
              <a:buFont typeface="Wingdings" panose="05000000000000000000" pitchFamily="2" charset="2"/>
              <a:buChar char="§"/>
            </a:pPr>
            <a:r>
              <a:rPr lang="en-GB" altLang="en-US" sz="1500" dirty="0">
                <a:latin typeface="+mn-lt"/>
                <a:cs typeface="Arial" panose="020B0604020202020204" pitchFamily="34" charset="0"/>
              </a:rPr>
              <a:t>generally lack strong views on new lists, but more disparity of opinion on metric lists</a:t>
            </a:r>
          </a:p>
          <a:p>
            <a:pPr fontAlgn="b">
              <a:spcBef>
                <a:spcPts val="1000"/>
              </a:spcBef>
              <a:buFont typeface="Wingdings" panose="05000000000000000000" pitchFamily="2" charset="2"/>
              <a:buChar char="§"/>
            </a:pPr>
            <a:r>
              <a:rPr lang="en-GB" altLang="en-US" sz="1500" dirty="0">
                <a:latin typeface="+mn-lt"/>
                <a:cs typeface="Arial" panose="020B0604020202020204" pitchFamily="34" charset="0"/>
              </a:rPr>
              <a:t>influence of DoBIH varies</a:t>
            </a:r>
          </a:p>
          <a:p>
            <a:pPr fontAlgn="b">
              <a:spcBef>
                <a:spcPts val="1000"/>
              </a:spcBef>
              <a:buFont typeface="Wingdings" panose="05000000000000000000" pitchFamily="2" charset="2"/>
              <a:buChar char="§"/>
            </a:pPr>
            <a:r>
              <a:rPr lang="en-GB" altLang="en-US" sz="1500" dirty="0">
                <a:latin typeface="+mn-lt"/>
                <a:cs typeface="Arial" panose="020B0604020202020204" pitchFamily="34" charset="0"/>
              </a:rPr>
              <a:t>less interest in hill names than the other segments, though still regard names as important</a:t>
            </a:r>
          </a:p>
          <a:p>
            <a:pPr fontAlgn="b">
              <a:spcBef>
                <a:spcPts val="1000"/>
              </a:spcBef>
              <a:buFont typeface="Wingdings" panose="05000000000000000000" pitchFamily="2" charset="2"/>
              <a:buChar char="§"/>
            </a:pPr>
            <a:r>
              <a:rPr lang="en-GB" altLang="en-US" sz="1500" dirty="0">
                <a:latin typeface="+mn-lt"/>
                <a:cs typeface="Arial" panose="020B0604020202020204" pitchFamily="34" charset="0"/>
              </a:rPr>
              <a:t>made fewer suggestions and verbatim comments than average</a:t>
            </a:r>
          </a:p>
        </p:txBody>
      </p:sp>
      <p:sp>
        <p:nvSpPr>
          <p:cNvPr id="13" name="Rectangle 3">
            <a:extLst>
              <a:ext uri="{FF2B5EF4-FFF2-40B4-BE49-F238E27FC236}">
                <a16:creationId xmlns:a16="http://schemas.microsoft.com/office/drawing/2014/main" id="{8EEF0F19-3BEA-446B-821C-1A7EA6EC952A}"/>
              </a:ext>
            </a:extLst>
          </p:cNvPr>
          <p:cNvSpPr>
            <a:spLocks noChangeArrowheads="1"/>
          </p:cNvSpPr>
          <p:nvPr/>
        </p:nvSpPr>
        <p:spPr bwMode="auto">
          <a:xfrm>
            <a:off x="629919" y="4949084"/>
            <a:ext cx="5048985" cy="1092607"/>
          </a:xfrm>
          <a:prstGeom prst="rect">
            <a:avLst/>
          </a:prstGeom>
          <a:solidFill>
            <a:schemeClr val="bg1"/>
          </a:solidFill>
          <a:ln w="9525">
            <a:noFill/>
            <a:miter lim="800000"/>
            <a:headEnd/>
            <a:tailEnd/>
          </a:ln>
          <a:effectLst/>
        </p:spPr>
        <p:txBody>
          <a:bodyPr wrap="square">
            <a:spAutoFit/>
          </a:bodyPr>
          <a:lstStyle>
            <a:lvl1pPr marL="285750" indent="-285750" algn="l">
              <a:defRPr>
                <a:solidFill>
                  <a:schemeClr val="tx1"/>
                </a:solidFill>
                <a:latin typeface="Arial" panose="020B0604020202020204" pitchFamily="34" charset="0"/>
              </a:defRPr>
            </a:lvl1pPr>
            <a:lvl2pPr marL="47625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marL="0" indent="0" fontAlgn="b">
              <a:spcBef>
                <a:spcPts val="600"/>
              </a:spcBef>
            </a:pPr>
            <a:r>
              <a:rPr lang="en-GB" altLang="en-US" sz="1200" i="1" dirty="0">
                <a:latin typeface="+mn-lt"/>
                <a:cs typeface="Arial" panose="020B0604020202020204" pitchFamily="34" charset="0"/>
              </a:rPr>
              <a:t>“We are all hill baggers, walking in hills and mountains for our own reasons. I believe non-metric lists should be respected and the proscriptive drive to metric only prominence based lists is divisive.”</a:t>
            </a:r>
          </a:p>
          <a:p>
            <a:pPr marL="0" indent="0" fontAlgn="b">
              <a:spcBef>
                <a:spcPts val="600"/>
              </a:spcBef>
            </a:pPr>
            <a:r>
              <a:rPr lang="en-GB" altLang="en-US" sz="1200" i="1" dirty="0">
                <a:latin typeface="+mn-lt"/>
                <a:cs typeface="Arial" panose="020B0604020202020204" pitchFamily="34" charset="0"/>
              </a:rPr>
              <a:t>“I only bag hills with a 500ft or 150m drop so I would prefer a simplified database, maybe just Munros, Corbetts, Grahams and Marilyns.”</a:t>
            </a:r>
          </a:p>
        </p:txBody>
      </p:sp>
      <p:sp>
        <p:nvSpPr>
          <p:cNvPr id="3" name="Slide Number Placeholder 2">
            <a:extLst>
              <a:ext uri="{FF2B5EF4-FFF2-40B4-BE49-F238E27FC236}">
                <a16:creationId xmlns:a16="http://schemas.microsoft.com/office/drawing/2014/main" id="{727E0B5B-2D31-4DDF-993C-2DC0487C7426}"/>
              </a:ext>
            </a:extLst>
          </p:cNvPr>
          <p:cNvSpPr>
            <a:spLocks noGrp="1"/>
          </p:cNvSpPr>
          <p:nvPr>
            <p:ph type="sldNum" sz="quarter" idx="12"/>
          </p:nvPr>
        </p:nvSpPr>
        <p:spPr/>
        <p:txBody>
          <a:bodyPr/>
          <a:lstStyle/>
          <a:p>
            <a:fld id="{6D264387-2B3F-4E73-92C1-7EAE0F2177D4}" type="slidenum">
              <a:rPr lang="en-GB" smtClean="0"/>
              <a:t>33</a:t>
            </a:fld>
            <a:endParaRPr lang="en-GB" dirty="0"/>
          </a:p>
        </p:txBody>
      </p:sp>
    </p:spTree>
    <p:extLst>
      <p:ext uri="{BB962C8B-B14F-4D97-AF65-F5344CB8AC3E}">
        <p14:creationId xmlns:p14="http://schemas.microsoft.com/office/powerpoint/2010/main" val="38162368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4274" name="Rectangle 2">
            <a:extLst>
              <a:ext uri="{FF2B5EF4-FFF2-40B4-BE49-F238E27FC236}">
                <a16:creationId xmlns:a16="http://schemas.microsoft.com/office/drawing/2014/main" id="{0E077DDE-3243-4CEA-901A-62E9AA1C9A5D}"/>
              </a:ext>
            </a:extLst>
          </p:cNvPr>
          <p:cNvSpPr>
            <a:spLocks noGrp="1" noChangeArrowheads="1"/>
          </p:cNvSpPr>
          <p:nvPr>
            <p:ph type="title"/>
          </p:nvPr>
        </p:nvSpPr>
        <p:spPr>
          <a:xfrm>
            <a:off x="2709110" y="124046"/>
            <a:ext cx="6773780" cy="345261"/>
          </a:xfrm>
        </p:spPr>
        <p:txBody>
          <a:bodyPr>
            <a:noAutofit/>
          </a:bodyPr>
          <a:lstStyle/>
          <a:p>
            <a:pPr algn="ctr"/>
            <a:r>
              <a:rPr lang="en-GB" altLang="en-US" sz="2800" dirty="0">
                <a:latin typeface="+mn-lt"/>
              </a:rPr>
              <a:t>Segment 1 (39%)</a:t>
            </a:r>
          </a:p>
        </p:txBody>
      </p:sp>
      <p:graphicFrame>
        <p:nvGraphicFramePr>
          <p:cNvPr id="5" name="Chart 4">
            <a:extLst>
              <a:ext uri="{FF2B5EF4-FFF2-40B4-BE49-F238E27FC236}">
                <a16:creationId xmlns:a16="http://schemas.microsoft.com/office/drawing/2014/main" id="{8F8876C6-1F0A-4EE5-B26B-16F789FB9111}"/>
              </a:ext>
            </a:extLst>
          </p:cNvPr>
          <p:cNvGraphicFramePr/>
          <p:nvPr>
            <p:extLst>
              <p:ext uri="{D42A27DB-BD31-4B8C-83A1-F6EECF244321}">
                <p14:modId xmlns:p14="http://schemas.microsoft.com/office/powerpoint/2010/main" val="1997912182"/>
              </p:ext>
            </p:extLst>
          </p:nvPr>
        </p:nvGraphicFramePr>
        <p:xfrm>
          <a:off x="152400" y="681839"/>
          <a:ext cx="11950700" cy="6002955"/>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a:extLst>
              <a:ext uri="{FF2B5EF4-FFF2-40B4-BE49-F238E27FC236}">
                <a16:creationId xmlns:a16="http://schemas.microsoft.com/office/drawing/2014/main" id="{12283F07-645B-4359-BE6D-FF57A196D00C}"/>
              </a:ext>
            </a:extLst>
          </p:cNvPr>
          <p:cNvSpPr txBox="1"/>
          <p:nvPr/>
        </p:nvSpPr>
        <p:spPr>
          <a:xfrm>
            <a:off x="11123884" y="468422"/>
            <a:ext cx="1183106" cy="284693"/>
          </a:xfrm>
          <a:prstGeom prst="rect">
            <a:avLst/>
          </a:prstGeom>
          <a:noFill/>
        </p:spPr>
        <p:txBody>
          <a:bodyPr wrap="square" rtlCol="0">
            <a:spAutoFit/>
          </a:bodyPr>
          <a:lstStyle/>
          <a:p>
            <a:r>
              <a:rPr lang="en-GB" sz="1250" dirty="0">
                <a:solidFill>
                  <a:schemeClr val="tx1">
                    <a:lumMod val="65000"/>
                    <a:lumOff val="35000"/>
                  </a:schemeClr>
                </a:solidFill>
              </a:rPr>
              <a:t>strongly agree</a:t>
            </a:r>
          </a:p>
        </p:txBody>
      </p:sp>
      <p:sp>
        <p:nvSpPr>
          <p:cNvPr id="13" name="TextBox 12">
            <a:extLst>
              <a:ext uri="{FF2B5EF4-FFF2-40B4-BE49-F238E27FC236}">
                <a16:creationId xmlns:a16="http://schemas.microsoft.com/office/drawing/2014/main" id="{DA01C568-B7E4-49AF-874A-273E52A37CB1}"/>
              </a:ext>
            </a:extLst>
          </p:cNvPr>
          <p:cNvSpPr txBox="1"/>
          <p:nvPr/>
        </p:nvSpPr>
        <p:spPr>
          <a:xfrm>
            <a:off x="6096000" y="465269"/>
            <a:ext cx="1387642" cy="284693"/>
          </a:xfrm>
          <a:prstGeom prst="rect">
            <a:avLst/>
          </a:prstGeom>
          <a:noFill/>
        </p:spPr>
        <p:txBody>
          <a:bodyPr wrap="square" rtlCol="0">
            <a:spAutoFit/>
          </a:bodyPr>
          <a:lstStyle/>
          <a:p>
            <a:r>
              <a:rPr lang="en-GB" sz="1250" dirty="0">
                <a:solidFill>
                  <a:schemeClr val="tx1">
                    <a:lumMod val="65000"/>
                    <a:lumOff val="35000"/>
                  </a:schemeClr>
                </a:solidFill>
              </a:rPr>
              <a:t>strongly disagree</a:t>
            </a:r>
          </a:p>
        </p:txBody>
      </p:sp>
      <p:sp>
        <p:nvSpPr>
          <p:cNvPr id="15" name="TextBox 14">
            <a:extLst>
              <a:ext uri="{FF2B5EF4-FFF2-40B4-BE49-F238E27FC236}">
                <a16:creationId xmlns:a16="http://schemas.microsoft.com/office/drawing/2014/main" id="{7FB63092-8606-40F7-9BEC-1A4769224102}"/>
              </a:ext>
            </a:extLst>
          </p:cNvPr>
          <p:cNvSpPr txBox="1"/>
          <p:nvPr/>
        </p:nvSpPr>
        <p:spPr>
          <a:xfrm>
            <a:off x="8845216" y="465274"/>
            <a:ext cx="1183106" cy="284693"/>
          </a:xfrm>
          <a:prstGeom prst="rect">
            <a:avLst/>
          </a:prstGeom>
          <a:noFill/>
        </p:spPr>
        <p:txBody>
          <a:bodyPr wrap="square" rtlCol="0">
            <a:spAutoFit/>
          </a:bodyPr>
          <a:lstStyle/>
          <a:p>
            <a:r>
              <a:rPr lang="en-GB" sz="1250" dirty="0">
                <a:solidFill>
                  <a:schemeClr val="tx1">
                    <a:lumMod val="65000"/>
                    <a:lumOff val="35000"/>
                  </a:schemeClr>
                </a:solidFill>
              </a:rPr>
              <a:t>neutral</a:t>
            </a:r>
          </a:p>
        </p:txBody>
      </p:sp>
      <p:sp>
        <p:nvSpPr>
          <p:cNvPr id="2" name="TextBox 1">
            <a:extLst>
              <a:ext uri="{FF2B5EF4-FFF2-40B4-BE49-F238E27FC236}">
                <a16:creationId xmlns:a16="http://schemas.microsoft.com/office/drawing/2014/main" id="{4AAFB932-DC67-4351-A329-6B295AB67F30}"/>
              </a:ext>
            </a:extLst>
          </p:cNvPr>
          <p:cNvSpPr txBox="1"/>
          <p:nvPr/>
        </p:nvSpPr>
        <p:spPr>
          <a:xfrm>
            <a:off x="6056671" y="6558721"/>
            <a:ext cx="6135329" cy="253916"/>
          </a:xfrm>
          <a:prstGeom prst="rect">
            <a:avLst/>
          </a:prstGeom>
          <a:noFill/>
        </p:spPr>
        <p:txBody>
          <a:bodyPr wrap="square" rtlCol="0">
            <a:spAutoFit/>
          </a:bodyPr>
          <a:lstStyle/>
          <a:p>
            <a:r>
              <a:rPr lang="en-GB" sz="1050" i="1" dirty="0">
                <a:solidFill>
                  <a:schemeClr val="tx1">
                    <a:lumMod val="65000"/>
                    <a:lumOff val="35000"/>
                  </a:schemeClr>
                </a:solidFill>
              </a:rPr>
              <a:t>4 statements whose means varied little across segments have been removed from this and subsequent charts</a:t>
            </a:r>
          </a:p>
        </p:txBody>
      </p:sp>
      <p:sp>
        <p:nvSpPr>
          <p:cNvPr id="3" name="Slide Number Placeholder 2">
            <a:extLst>
              <a:ext uri="{FF2B5EF4-FFF2-40B4-BE49-F238E27FC236}">
                <a16:creationId xmlns:a16="http://schemas.microsoft.com/office/drawing/2014/main" id="{C95DA64A-24AD-429E-93F7-B2E75056DC28}"/>
              </a:ext>
            </a:extLst>
          </p:cNvPr>
          <p:cNvSpPr>
            <a:spLocks noGrp="1"/>
          </p:cNvSpPr>
          <p:nvPr>
            <p:ph type="sldNum" sz="quarter" idx="12"/>
          </p:nvPr>
        </p:nvSpPr>
        <p:spPr/>
        <p:txBody>
          <a:bodyPr/>
          <a:lstStyle/>
          <a:p>
            <a:fld id="{6D264387-2B3F-4E73-92C1-7EAE0F2177D4}" type="slidenum">
              <a:rPr lang="en-GB" smtClean="0"/>
              <a:t>34</a:t>
            </a:fld>
            <a:endParaRPr lang="en-GB" dirty="0"/>
          </a:p>
        </p:txBody>
      </p:sp>
    </p:spTree>
    <p:extLst>
      <p:ext uri="{BB962C8B-B14F-4D97-AF65-F5344CB8AC3E}">
        <p14:creationId xmlns:p14="http://schemas.microsoft.com/office/powerpoint/2010/main" val="37184611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4274" name="Rectangle 2">
            <a:extLst>
              <a:ext uri="{FF2B5EF4-FFF2-40B4-BE49-F238E27FC236}">
                <a16:creationId xmlns:a16="http://schemas.microsoft.com/office/drawing/2014/main" id="{0E077DDE-3243-4CEA-901A-62E9AA1C9A5D}"/>
              </a:ext>
            </a:extLst>
          </p:cNvPr>
          <p:cNvSpPr>
            <a:spLocks noGrp="1" noChangeArrowheads="1"/>
          </p:cNvSpPr>
          <p:nvPr>
            <p:ph type="title"/>
          </p:nvPr>
        </p:nvSpPr>
        <p:spPr>
          <a:xfrm>
            <a:off x="2709110" y="124046"/>
            <a:ext cx="6773780" cy="345261"/>
          </a:xfrm>
        </p:spPr>
        <p:txBody>
          <a:bodyPr>
            <a:noAutofit/>
          </a:bodyPr>
          <a:lstStyle/>
          <a:p>
            <a:pPr algn="ctr"/>
            <a:r>
              <a:rPr lang="en-GB" altLang="en-US" sz="2800" dirty="0">
                <a:latin typeface="+mn-lt"/>
              </a:rPr>
              <a:t>Segment 1 – bagging interest</a:t>
            </a:r>
          </a:p>
        </p:txBody>
      </p:sp>
      <p:graphicFrame>
        <p:nvGraphicFramePr>
          <p:cNvPr id="8" name="Content Placeholder 5">
            <a:extLst>
              <a:ext uri="{FF2B5EF4-FFF2-40B4-BE49-F238E27FC236}">
                <a16:creationId xmlns:a16="http://schemas.microsoft.com/office/drawing/2014/main" id="{30F7E11F-9CCF-483F-AA06-2F5AC37B6FF1}"/>
              </a:ext>
            </a:extLst>
          </p:cNvPr>
          <p:cNvGraphicFramePr>
            <a:graphicFrameLocks/>
          </p:cNvGraphicFramePr>
          <p:nvPr>
            <p:extLst>
              <p:ext uri="{D42A27DB-BD31-4B8C-83A1-F6EECF244321}">
                <p14:modId xmlns:p14="http://schemas.microsoft.com/office/powerpoint/2010/main" val="3532871347"/>
              </p:ext>
            </p:extLst>
          </p:nvPr>
        </p:nvGraphicFramePr>
        <p:xfrm>
          <a:off x="2202095" y="589935"/>
          <a:ext cx="7787811" cy="5985526"/>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428322AA-4FA4-41F0-AE2D-D67A7B7C1E09}"/>
              </a:ext>
            </a:extLst>
          </p:cNvPr>
          <p:cNvSpPr txBox="1"/>
          <p:nvPr/>
        </p:nvSpPr>
        <p:spPr>
          <a:xfrm>
            <a:off x="8904608" y="6253317"/>
            <a:ext cx="1050561" cy="284693"/>
          </a:xfrm>
          <a:prstGeom prst="rect">
            <a:avLst/>
          </a:prstGeom>
          <a:noFill/>
        </p:spPr>
        <p:txBody>
          <a:bodyPr wrap="square" rtlCol="0">
            <a:spAutoFit/>
          </a:bodyPr>
          <a:lstStyle/>
          <a:p>
            <a:r>
              <a:rPr lang="en-GB" sz="1200" dirty="0">
                <a:solidFill>
                  <a:srgbClr val="D9D9D9"/>
                </a:solidFill>
              </a:rPr>
              <a:t>n=121 (39%)</a:t>
            </a:r>
          </a:p>
        </p:txBody>
      </p:sp>
      <p:sp>
        <p:nvSpPr>
          <p:cNvPr id="2" name="Slide Number Placeholder 1">
            <a:extLst>
              <a:ext uri="{FF2B5EF4-FFF2-40B4-BE49-F238E27FC236}">
                <a16:creationId xmlns:a16="http://schemas.microsoft.com/office/drawing/2014/main" id="{A19C97C3-D00F-49E6-88BA-E8E6725EAB4D}"/>
              </a:ext>
            </a:extLst>
          </p:cNvPr>
          <p:cNvSpPr>
            <a:spLocks noGrp="1"/>
          </p:cNvSpPr>
          <p:nvPr>
            <p:ph type="sldNum" sz="quarter" idx="12"/>
          </p:nvPr>
        </p:nvSpPr>
        <p:spPr/>
        <p:txBody>
          <a:bodyPr/>
          <a:lstStyle/>
          <a:p>
            <a:fld id="{6D264387-2B3F-4E73-92C1-7EAE0F2177D4}" type="slidenum">
              <a:rPr lang="en-GB" smtClean="0"/>
              <a:t>35</a:t>
            </a:fld>
            <a:endParaRPr lang="en-GB" dirty="0"/>
          </a:p>
        </p:txBody>
      </p:sp>
    </p:spTree>
    <p:extLst>
      <p:ext uri="{BB962C8B-B14F-4D97-AF65-F5344CB8AC3E}">
        <p14:creationId xmlns:p14="http://schemas.microsoft.com/office/powerpoint/2010/main" val="21255428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4274" name="Rectangle 2">
            <a:extLst>
              <a:ext uri="{FF2B5EF4-FFF2-40B4-BE49-F238E27FC236}">
                <a16:creationId xmlns:a16="http://schemas.microsoft.com/office/drawing/2014/main" id="{0E077DDE-3243-4CEA-901A-62E9AA1C9A5D}"/>
              </a:ext>
            </a:extLst>
          </p:cNvPr>
          <p:cNvSpPr>
            <a:spLocks noGrp="1" noChangeArrowheads="1"/>
          </p:cNvSpPr>
          <p:nvPr>
            <p:ph type="title"/>
          </p:nvPr>
        </p:nvSpPr>
        <p:spPr>
          <a:xfrm>
            <a:off x="838200" y="97662"/>
            <a:ext cx="10515600" cy="875533"/>
          </a:xfrm>
        </p:spPr>
        <p:txBody>
          <a:bodyPr>
            <a:noAutofit/>
          </a:bodyPr>
          <a:lstStyle/>
          <a:p>
            <a:pPr algn="ctr"/>
            <a:r>
              <a:rPr lang="en-GB" altLang="en-US" sz="3200" dirty="0">
                <a:latin typeface="+mn-lt"/>
              </a:rPr>
              <a:t>Segment 2 (23%)</a:t>
            </a:r>
            <a:br>
              <a:rPr lang="en-GB" altLang="en-US" sz="3200" dirty="0">
                <a:latin typeface="+mn-lt"/>
              </a:rPr>
            </a:br>
            <a:r>
              <a:rPr lang="en-GB" altLang="en-US" sz="2400" i="1" dirty="0">
                <a:latin typeface="+mn-lt"/>
              </a:rPr>
              <a:t>scientists</a:t>
            </a:r>
          </a:p>
        </p:txBody>
      </p:sp>
      <p:sp>
        <p:nvSpPr>
          <p:cNvPr id="1334275" name="Rectangle 3">
            <a:extLst>
              <a:ext uri="{FF2B5EF4-FFF2-40B4-BE49-F238E27FC236}">
                <a16:creationId xmlns:a16="http://schemas.microsoft.com/office/drawing/2014/main" id="{4F368177-4D85-4A54-8FE8-AB4CB22D8419}"/>
              </a:ext>
            </a:extLst>
          </p:cNvPr>
          <p:cNvSpPr>
            <a:spLocks noChangeArrowheads="1"/>
          </p:cNvSpPr>
          <p:nvPr/>
        </p:nvSpPr>
        <p:spPr bwMode="auto">
          <a:xfrm>
            <a:off x="7234361" y="1630677"/>
            <a:ext cx="4239884" cy="1298817"/>
          </a:xfrm>
          <a:prstGeom prst="rect">
            <a:avLst/>
          </a:prstGeom>
          <a:solidFill>
            <a:schemeClr val="bg1"/>
          </a:solidFill>
          <a:ln w="9525">
            <a:solidFill>
              <a:srgbClr val="006600"/>
            </a:solidFill>
            <a:miter lim="800000"/>
            <a:headEnd/>
            <a:tailEnd/>
          </a:ln>
          <a:effectLst/>
        </p:spPr>
        <p:txBody>
          <a:bodyPr wrap="square">
            <a:spAutoFit/>
          </a:bodyPr>
          <a:lstStyle>
            <a:lvl1pPr marL="285750" indent="-285750" algn="l">
              <a:defRPr>
                <a:solidFill>
                  <a:schemeClr val="tx1"/>
                </a:solidFill>
                <a:latin typeface="Arial" panose="020B0604020202020204" pitchFamily="34" charset="0"/>
              </a:defRPr>
            </a:lvl1pPr>
            <a:lvl2pPr marL="47625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
              <a:spcBef>
                <a:spcPct val="20000"/>
              </a:spcBef>
              <a:buFont typeface="Arial" panose="020B0604020202020204" pitchFamily="34" charset="0"/>
              <a:buChar char="•"/>
            </a:pPr>
            <a:r>
              <a:rPr lang="en-GB" altLang="en-US" sz="1400" dirty="0">
                <a:solidFill>
                  <a:schemeClr val="accent6">
                    <a:lumMod val="75000"/>
                  </a:schemeClr>
                </a:solidFill>
                <a:latin typeface="+mn-lt"/>
                <a:cs typeface="Arial" panose="020B0604020202020204" pitchFamily="34" charset="0"/>
              </a:rPr>
              <a:t>users more satisfied than average</a:t>
            </a:r>
          </a:p>
          <a:p>
            <a:pPr fontAlgn="b">
              <a:spcBef>
                <a:spcPct val="20000"/>
              </a:spcBef>
              <a:buFont typeface="Arial" panose="020B0604020202020204" pitchFamily="34" charset="0"/>
              <a:buChar char="•"/>
            </a:pPr>
            <a:r>
              <a:rPr lang="en-GB" altLang="en-US" sz="1400" dirty="0">
                <a:solidFill>
                  <a:schemeClr val="accent6">
                    <a:lumMod val="75000"/>
                  </a:schemeClr>
                </a:solidFill>
                <a:latin typeface="+mn-lt"/>
                <a:cs typeface="Arial" panose="020B0604020202020204" pitchFamily="34" charset="0"/>
              </a:rPr>
              <a:t>more likely to use DoBIH for researching bagging objectives and locating summits on the hill</a:t>
            </a:r>
          </a:p>
          <a:p>
            <a:pPr fontAlgn="b">
              <a:spcBef>
                <a:spcPct val="20000"/>
              </a:spcBef>
              <a:buFont typeface="Arial" panose="020B0604020202020204" pitchFamily="34" charset="0"/>
              <a:buChar char="•"/>
            </a:pPr>
            <a:r>
              <a:rPr lang="en-GB" altLang="en-US" sz="1400" dirty="0">
                <a:solidFill>
                  <a:schemeClr val="accent6">
                    <a:lumMod val="75000"/>
                  </a:schemeClr>
                </a:solidFill>
                <a:latin typeface="+mn-lt"/>
                <a:cs typeface="Arial" panose="020B0604020202020204" pitchFamily="34" charset="0"/>
              </a:rPr>
              <a:t>more likely to read News pages and Survey Reports</a:t>
            </a:r>
          </a:p>
          <a:p>
            <a:pPr fontAlgn="b">
              <a:spcBef>
                <a:spcPct val="20000"/>
              </a:spcBef>
              <a:buFont typeface="Arial" panose="020B0604020202020204" pitchFamily="34" charset="0"/>
              <a:buChar char="•"/>
            </a:pPr>
            <a:r>
              <a:rPr lang="en-GB" altLang="en-US" sz="1400" dirty="0">
                <a:solidFill>
                  <a:schemeClr val="accent6">
                    <a:lumMod val="75000"/>
                  </a:schemeClr>
                </a:solidFill>
                <a:latin typeface="+mn-lt"/>
                <a:cs typeface="Arial" panose="020B0604020202020204" pitchFamily="34" charset="0"/>
              </a:rPr>
              <a:t>more likely to submit GPS measurements</a:t>
            </a:r>
          </a:p>
        </p:txBody>
      </p:sp>
      <p:sp>
        <p:nvSpPr>
          <p:cNvPr id="1334276" name="Rectangle 4">
            <a:extLst>
              <a:ext uri="{FF2B5EF4-FFF2-40B4-BE49-F238E27FC236}">
                <a16:creationId xmlns:a16="http://schemas.microsoft.com/office/drawing/2014/main" id="{8C77BBA1-E76F-4609-B7C3-74C83B171CE1}"/>
              </a:ext>
            </a:extLst>
          </p:cNvPr>
          <p:cNvSpPr>
            <a:spLocks noChangeArrowheads="1"/>
          </p:cNvSpPr>
          <p:nvPr/>
        </p:nvSpPr>
        <p:spPr bwMode="auto">
          <a:xfrm>
            <a:off x="7234361" y="4911437"/>
            <a:ext cx="4239884" cy="523220"/>
          </a:xfrm>
          <a:prstGeom prst="rect">
            <a:avLst/>
          </a:prstGeom>
          <a:solidFill>
            <a:schemeClr val="bg1"/>
          </a:solidFill>
          <a:ln w="9525">
            <a:solidFill>
              <a:srgbClr val="CC0000"/>
            </a:solidFill>
            <a:miter lim="800000"/>
            <a:headEnd/>
            <a:tailEnd/>
          </a:ln>
          <a:effectLst/>
        </p:spPr>
        <p:txBody>
          <a:bodyPr wrap="square">
            <a:spAutoFit/>
          </a:bodyPr>
          <a:lstStyle>
            <a:lvl1pPr marL="285750" indent="-285750" algn="l">
              <a:defRPr>
                <a:solidFill>
                  <a:schemeClr val="tx1"/>
                </a:solidFill>
                <a:latin typeface="Arial" panose="020B0604020202020204" pitchFamily="34" charset="0"/>
              </a:defRPr>
            </a:lvl1pPr>
            <a:lvl2pPr marL="47625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
              <a:spcBef>
                <a:spcPts val="400"/>
              </a:spcBef>
              <a:buFont typeface="Wingdings" panose="05000000000000000000" pitchFamily="2" charset="2"/>
              <a:buChar char="§"/>
            </a:pPr>
            <a:r>
              <a:rPr lang="en-GB" altLang="en-US" sz="1400" dirty="0">
                <a:solidFill>
                  <a:srgbClr val="CC0000"/>
                </a:solidFill>
                <a:latin typeface="+mn-lt"/>
                <a:cs typeface="Arial" panose="020B0604020202020204" pitchFamily="34" charset="0"/>
              </a:rPr>
              <a:t>less likely to be bagging Bridge, Buxton &amp; Lewis, Trail 100</a:t>
            </a:r>
          </a:p>
        </p:txBody>
      </p:sp>
      <p:sp>
        <p:nvSpPr>
          <p:cNvPr id="1334277" name="AutoShape 5">
            <a:extLst>
              <a:ext uri="{FF2B5EF4-FFF2-40B4-BE49-F238E27FC236}">
                <a16:creationId xmlns:a16="http://schemas.microsoft.com/office/drawing/2014/main" id="{50859AA8-D101-4D3C-B80D-6BCADA4880BC}"/>
              </a:ext>
            </a:extLst>
          </p:cNvPr>
          <p:cNvSpPr>
            <a:spLocks noChangeArrowheads="1"/>
          </p:cNvSpPr>
          <p:nvPr/>
        </p:nvSpPr>
        <p:spPr bwMode="auto">
          <a:xfrm flipV="1">
            <a:off x="6308553" y="3859867"/>
            <a:ext cx="696913" cy="2614418"/>
          </a:xfrm>
          <a:prstGeom prst="upArrow">
            <a:avLst>
              <a:gd name="adj1" fmla="val 37472"/>
              <a:gd name="adj2" fmla="val 54923"/>
            </a:avLst>
          </a:prstGeom>
          <a:gradFill rotWithShape="1">
            <a:gsLst>
              <a:gs pos="0">
                <a:srgbClr val="C00000"/>
              </a:gs>
              <a:gs pos="95575">
                <a:schemeClr val="bg1">
                  <a:lumMod val="75000"/>
                </a:schemeClr>
              </a:gs>
              <a:gs pos="54000">
                <a:schemeClr val="accent2">
                  <a:lumMod val="40000"/>
                  <a:lumOff val="60000"/>
                </a:schemeClr>
              </a:gs>
            </a:gsLst>
            <a:lin ang="5400000" scaled="1"/>
          </a:gradFill>
          <a:ln>
            <a:noFill/>
          </a:ln>
          <a:effectLst/>
        </p:spPr>
        <p:txBody>
          <a:bodyPr wrap="none" anchor="ctr"/>
          <a:lstStyle/>
          <a:p>
            <a:endParaRPr lang="en-GB" dirty="0"/>
          </a:p>
        </p:txBody>
      </p:sp>
      <p:sp>
        <p:nvSpPr>
          <p:cNvPr id="1334278" name="AutoShape 6">
            <a:extLst>
              <a:ext uri="{FF2B5EF4-FFF2-40B4-BE49-F238E27FC236}">
                <a16:creationId xmlns:a16="http://schemas.microsoft.com/office/drawing/2014/main" id="{2E67C4E3-B963-48FF-A095-799289DC6CD4}"/>
              </a:ext>
            </a:extLst>
          </p:cNvPr>
          <p:cNvSpPr>
            <a:spLocks noChangeArrowheads="1"/>
          </p:cNvSpPr>
          <p:nvPr/>
        </p:nvSpPr>
        <p:spPr bwMode="auto">
          <a:xfrm>
            <a:off x="6338716" y="1347172"/>
            <a:ext cx="638175" cy="2512695"/>
          </a:xfrm>
          <a:prstGeom prst="upArrow">
            <a:avLst>
              <a:gd name="adj1" fmla="val 41241"/>
              <a:gd name="adj2" fmla="val 42829"/>
            </a:avLst>
          </a:prstGeom>
          <a:gradFill rotWithShape="1">
            <a:gsLst>
              <a:gs pos="50000">
                <a:schemeClr val="accent6">
                  <a:lumMod val="60000"/>
                  <a:lumOff val="40000"/>
                </a:schemeClr>
              </a:gs>
              <a:gs pos="0">
                <a:schemeClr val="accent6">
                  <a:lumMod val="75000"/>
                </a:schemeClr>
              </a:gs>
              <a:gs pos="100000">
                <a:schemeClr val="bg1">
                  <a:lumMod val="75000"/>
                </a:schemeClr>
              </a:gs>
            </a:gsLst>
            <a:lin ang="5400000" scaled="1"/>
          </a:gradFill>
          <a:ln>
            <a:noFill/>
          </a:ln>
          <a:effectLst/>
        </p:spPr>
        <p:txBody>
          <a:bodyPr wrap="none" anchor="ctr"/>
          <a:lstStyle/>
          <a:p>
            <a:endParaRPr lang="en-GB" dirty="0"/>
          </a:p>
        </p:txBody>
      </p:sp>
      <p:sp>
        <p:nvSpPr>
          <p:cNvPr id="1334279" name="Text Box 7">
            <a:extLst>
              <a:ext uri="{FF2B5EF4-FFF2-40B4-BE49-F238E27FC236}">
                <a16:creationId xmlns:a16="http://schemas.microsoft.com/office/drawing/2014/main" id="{C377D668-0C5F-4C88-987E-DEE54468856B}"/>
              </a:ext>
            </a:extLst>
          </p:cNvPr>
          <p:cNvSpPr txBox="1">
            <a:spLocks noChangeArrowheads="1"/>
          </p:cNvSpPr>
          <p:nvPr/>
        </p:nvSpPr>
        <p:spPr bwMode="auto">
          <a:xfrm rot="5384084">
            <a:off x="6008222" y="2260690"/>
            <a:ext cx="130687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sz="1400" b="1" dirty="0">
                <a:solidFill>
                  <a:schemeClr val="bg1"/>
                </a:solidFill>
              </a:rPr>
              <a:t>MOE LIKELY</a:t>
            </a:r>
          </a:p>
        </p:txBody>
      </p:sp>
      <p:sp>
        <p:nvSpPr>
          <p:cNvPr id="1334280" name="Text Box 8">
            <a:extLst>
              <a:ext uri="{FF2B5EF4-FFF2-40B4-BE49-F238E27FC236}">
                <a16:creationId xmlns:a16="http://schemas.microsoft.com/office/drawing/2014/main" id="{E8A4BEB0-13A4-4703-B04B-4E5E38A345D2}"/>
              </a:ext>
            </a:extLst>
          </p:cNvPr>
          <p:cNvSpPr txBox="1">
            <a:spLocks noChangeArrowheads="1"/>
          </p:cNvSpPr>
          <p:nvPr/>
        </p:nvSpPr>
        <p:spPr bwMode="auto">
          <a:xfrm rot="5384084">
            <a:off x="6038950" y="5207338"/>
            <a:ext cx="1247495" cy="310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sz="1400" b="1" dirty="0">
                <a:solidFill>
                  <a:schemeClr val="bg1"/>
                </a:solidFill>
              </a:rPr>
              <a:t>LESS LIKELY</a:t>
            </a:r>
          </a:p>
        </p:txBody>
      </p:sp>
      <p:sp>
        <p:nvSpPr>
          <p:cNvPr id="2" name="TextBox 1">
            <a:extLst>
              <a:ext uri="{FF2B5EF4-FFF2-40B4-BE49-F238E27FC236}">
                <a16:creationId xmlns:a16="http://schemas.microsoft.com/office/drawing/2014/main" id="{A87500F6-B320-4A1A-A504-2874ED373DB5}"/>
              </a:ext>
            </a:extLst>
          </p:cNvPr>
          <p:cNvSpPr txBox="1"/>
          <p:nvPr/>
        </p:nvSpPr>
        <p:spPr>
          <a:xfrm>
            <a:off x="7886699" y="1025671"/>
            <a:ext cx="3467101" cy="369332"/>
          </a:xfrm>
          <a:prstGeom prst="rect">
            <a:avLst/>
          </a:prstGeom>
          <a:noFill/>
        </p:spPr>
        <p:txBody>
          <a:bodyPr wrap="square" rtlCol="0">
            <a:spAutoFit/>
          </a:bodyPr>
          <a:lstStyle/>
          <a:p>
            <a:pPr algn="ctr"/>
            <a:r>
              <a:rPr lang="en-GB" i="1" dirty="0">
                <a:solidFill>
                  <a:schemeClr val="tx1">
                    <a:lumMod val="65000"/>
                    <a:lumOff val="35000"/>
                  </a:schemeClr>
                </a:solidFill>
              </a:rPr>
              <a:t>sample characteristics</a:t>
            </a:r>
          </a:p>
        </p:txBody>
      </p:sp>
      <p:sp>
        <p:nvSpPr>
          <p:cNvPr id="24" name="TextBox 23">
            <a:extLst>
              <a:ext uri="{FF2B5EF4-FFF2-40B4-BE49-F238E27FC236}">
                <a16:creationId xmlns:a16="http://schemas.microsoft.com/office/drawing/2014/main" id="{CD4161B7-48E9-4D73-BCC7-4D84B837A918}"/>
              </a:ext>
            </a:extLst>
          </p:cNvPr>
          <p:cNvSpPr txBox="1"/>
          <p:nvPr/>
        </p:nvSpPr>
        <p:spPr>
          <a:xfrm>
            <a:off x="1406055" y="1039395"/>
            <a:ext cx="3238500" cy="369332"/>
          </a:xfrm>
          <a:prstGeom prst="rect">
            <a:avLst/>
          </a:prstGeom>
          <a:noFill/>
        </p:spPr>
        <p:txBody>
          <a:bodyPr wrap="square" rtlCol="0">
            <a:spAutoFit/>
          </a:bodyPr>
          <a:lstStyle/>
          <a:p>
            <a:pPr algn="ctr"/>
            <a:r>
              <a:rPr lang="en-GB" i="1" dirty="0">
                <a:solidFill>
                  <a:schemeClr val="tx1">
                    <a:lumMod val="65000"/>
                    <a:lumOff val="35000"/>
                  </a:schemeClr>
                </a:solidFill>
              </a:rPr>
              <a:t>distinguishing characteristics</a:t>
            </a:r>
          </a:p>
        </p:txBody>
      </p:sp>
      <p:sp>
        <p:nvSpPr>
          <p:cNvPr id="25" name="Rectangle 3">
            <a:extLst>
              <a:ext uri="{FF2B5EF4-FFF2-40B4-BE49-F238E27FC236}">
                <a16:creationId xmlns:a16="http://schemas.microsoft.com/office/drawing/2014/main" id="{DF26B207-223B-4128-9DD8-D5A31702672F}"/>
              </a:ext>
            </a:extLst>
          </p:cNvPr>
          <p:cNvSpPr>
            <a:spLocks noChangeArrowheads="1"/>
          </p:cNvSpPr>
          <p:nvPr/>
        </p:nvSpPr>
        <p:spPr bwMode="auto">
          <a:xfrm>
            <a:off x="629920" y="1637670"/>
            <a:ext cx="5048985" cy="2221121"/>
          </a:xfrm>
          <a:prstGeom prst="rect">
            <a:avLst/>
          </a:prstGeom>
          <a:solidFill>
            <a:schemeClr val="bg1"/>
          </a:solidFill>
          <a:ln w="9525">
            <a:noFill/>
            <a:miter lim="800000"/>
            <a:headEnd/>
            <a:tailEnd/>
          </a:ln>
          <a:effectLst/>
        </p:spPr>
        <p:txBody>
          <a:bodyPr wrap="square">
            <a:spAutoFit/>
          </a:bodyPr>
          <a:lstStyle>
            <a:lvl1pPr marL="285750" indent="-285750" algn="l">
              <a:defRPr>
                <a:solidFill>
                  <a:schemeClr val="tx1"/>
                </a:solidFill>
                <a:latin typeface="Arial" panose="020B0604020202020204" pitchFamily="34" charset="0"/>
              </a:defRPr>
            </a:lvl1pPr>
            <a:lvl2pPr marL="47625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marL="284400" fontAlgn="b">
              <a:spcBef>
                <a:spcPts val="1000"/>
              </a:spcBef>
              <a:buFont typeface="Wingdings" panose="05000000000000000000" pitchFamily="2" charset="2"/>
              <a:buChar char="§"/>
            </a:pPr>
            <a:r>
              <a:rPr lang="en-GB" altLang="en-US" sz="1500" dirty="0">
                <a:latin typeface="+mn-lt"/>
                <a:cs typeface="Arial" panose="020B0604020202020204" pitchFamily="34" charset="0"/>
              </a:rPr>
              <a:t>data quality very important</a:t>
            </a:r>
          </a:p>
          <a:p>
            <a:pPr marL="284400" fontAlgn="b">
              <a:spcBef>
                <a:spcPts val="1000"/>
              </a:spcBef>
              <a:buFont typeface="Wingdings" panose="05000000000000000000" pitchFamily="2" charset="2"/>
              <a:buChar char="§"/>
            </a:pPr>
            <a:r>
              <a:rPr lang="en-GB" altLang="en-US" sz="1500" dirty="0">
                <a:latin typeface="+mn-lt"/>
                <a:cs typeface="Arial" panose="020B0604020202020204" pitchFamily="34" charset="0"/>
              </a:rPr>
              <a:t>DoBIH main source of information and influences bagging activity</a:t>
            </a:r>
          </a:p>
          <a:p>
            <a:pPr marL="284400" fontAlgn="b">
              <a:spcBef>
                <a:spcPts val="1000"/>
              </a:spcBef>
              <a:buFont typeface="Wingdings" panose="05000000000000000000" pitchFamily="2" charset="2"/>
              <a:buChar char="§"/>
            </a:pPr>
            <a:r>
              <a:rPr lang="en-GB" altLang="en-US" sz="1500" dirty="0">
                <a:latin typeface="+mn-lt"/>
                <a:cs typeface="Arial" panose="020B0604020202020204" pitchFamily="34" charset="0"/>
              </a:rPr>
              <a:t>generally prefer metric lists and lists based on prominence</a:t>
            </a:r>
          </a:p>
          <a:p>
            <a:pPr marL="284400" fontAlgn="b">
              <a:spcBef>
                <a:spcPts val="1000"/>
              </a:spcBef>
              <a:buFont typeface="Wingdings" panose="05000000000000000000" pitchFamily="2" charset="2"/>
              <a:buChar char="§"/>
            </a:pPr>
            <a:r>
              <a:rPr lang="en-GB" altLang="en-US" sz="1500" dirty="0">
                <a:latin typeface="+mn-lt"/>
                <a:cs typeface="Arial" panose="020B0604020202020204" pitchFamily="34" charset="0"/>
              </a:rPr>
              <a:t>believe hill lists have a topographical function</a:t>
            </a:r>
          </a:p>
          <a:p>
            <a:pPr marL="284400" fontAlgn="b">
              <a:spcBef>
                <a:spcPts val="1000"/>
              </a:spcBef>
              <a:buFont typeface="Wingdings" panose="05000000000000000000" pitchFamily="2" charset="2"/>
              <a:buChar char="§"/>
            </a:pPr>
            <a:r>
              <a:rPr lang="en-GB" altLang="en-US" sz="1500" dirty="0">
                <a:latin typeface="+mn-lt"/>
                <a:cs typeface="Arial" panose="020B0604020202020204" pitchFamily="34" charset="0"/>
              </a:rPr>
              <a:t>generally relaxed attitude to new lists, but more likely to oppose those from guidebooks</a:t>
            </a:r>
          </a:p>
        </p:txBody>
      </p:sp>
      <p:sp>
        <p:nvSpPr>
          <p:cNvPr id="13" name="Rectangle 3">
            <a:extLst>
              <a:ext uri="{FF2B5EF4-FFF2-40B4-BE49-F238E27FC236}">
                <a16:creationId xmlns:a16="http://schemas.microsoft.com/office/drawing/2014/main" id="{31DF80F1-6D76-4164-BEC3-7C4AC22BC4AC}"/>
              </a:ext>
            </a:extLst>
          </p:cNvPr>
          <p:cNvSpPr>
            <a:spLocks noChangeArrowheads="1"/>
          </p:cNvSpPr>
          <p:nvPr/>
        </p:nvSpPr>
        <p:spPr bwMode="auto">
          <a:xfrm>
            <a:off x="7234361" y="3210432"/>
            <a:ext cx="4239884" cy="997196"/>
          </a:xfrm>
          <a:prstGeom prst="rect">
            <a:avLst/>
          </a:prstGeom>
          <a:solidFill>
            <a:schemeClr val="bg1"/>
          </a:solidFill>
          <a:ln w="9525">
            <a:solidFill>
              <a:srgbClr val="006600"/>
            </a:solidFill>
            <a:miter lim="800000"/>
            <a:headEnd/>
            <a:tailEnd/>
          </a:ln>
          <a:effectLst/>
        </p:spPr>
        <p:txBody>
          <a:bodyPr wrap="square">
            <a:spAutoFit/>
          </a:bodyPr>
          <a:lstStyle>
            <a:lvl1pPr marL="285750" indent="-285750" algn="l">
              <a:defRPr>
                <a:solidFill>
                  <a:schemeClr val="tx1"/>
                </a:solidFill>
                <a:latin typeface="Arial" panose="020B0604020202020204" pitchFamily="34" charset="0"/>
              </a:defRPr>
            </a:lvl1pPr>
            <a:lvl2pPr marL="47625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
              <a:spcBef>
                <a:spcPct val="20000"/>
              </a:spcBef>
              <a:buFont typeface="Arial" panose="020B0604020202020204" pitchFamily="34" charset="0"/>
              <a:buChar char="•"/>
            </a:pPr>
            <a:r>
              <a:rPr lang="en-GB" altLang="en-US" sz="1400" dirty="0">
                <a:solidFill>
                  <a:schemeClr val="accent6">
                    <a:lumMod val="75000"/>
                  </a:schemeClr>
                </a:solidFill>
                <a:latin typeface="+mn-lt"/>
                <a:cs typeface="Arial" panose="020B0604020202020204" pitchFamily="34" charset="0"/>
              </a:rPr>
              <a:t>somewhat more likely to participate in The Tump Forum than average (31%)</a:t>
            </a:r>
          </a:p>
          <a:p>
            <a:pPr fontAlgn="b">
              <a:spcBef>
                <a:spcPct val="20000"/>
              </a:spcBef>
              <a:buFont typeface="Arial" panose="020B0604020202020204" pitchFamily="34" charset="0"/>
              <a:buChar char="•"/>
            </a:pPr>
            <a:r>
              <a:rPr lang="en-GB" altLang="en-US" sz="1400" dirty="0">
                <a:solidFill>
                  <a:schemeClr val="accent6">
                    <a:lumMod val="75000"/>
                  </a:schemeClr>
                </a:solidFill>
                <a:latin typeface="+mn-lt"/>
                <a:cs typeface="Arial" panose="020B0604020202020204" pitchFamily="34" charset="0"/>
              </a:rPr>
              <a:t>has joint highest proportion of RHSoc members (44% of segment)</a:t>
            </a:r>
          </a:p>
        </p:txBody>
      </p:sp>
      <p:sp>
        <p:nvSpPr>
          <p:cNvPr id="14" name="Rectangle 3">
            <a:extLst>
              <a:ext uri="{FF2B5EF4-FFF2-40B4-BE49-F238E27FC236}">
                <a16:creationId xmlns:a16="http://schemas.microsoft.com/office/drawing/2014/main" id="{EB7A912F-D598-439F-9B3F-8AB4EBD00171}"/>
              </a:ext>
            </a:extLst>
          </p:cNvPr>
          <p:cNvSpPr>
            <a:spLocks noChangeArrowheads="1"/>
          </p:cNvSpPr>
          <p:nvPr/>
        </p:nvSpPr>
        <p:spPr bwMode="auto">
          <a:xfrm>
            <a:off x="629919" y="4103615"/>
            <a:ext cx="5048985" cy="2277547"/>
          </a:xfrm>
          <a:prstGeom prst="rect">
            <a:avLst/>
          </a:prstGeom>
          <a:solidFill>
            <a:schemeClr val="bg1"/>
          </a:solidFill>
          <a:ln w="9525">
            <a:noFill/>
            <a:miter lim="800000"/>
            <a:headEnd/>
            <a:tailEnd/>
          </a:ln>
          <a:effectLst/>
        </p:spPr>
        <p:txBody>
          <a:bodyPr wrap="square">
            <a:spAutoFit/>
          </a:bodyPr>
          <a:lstStyle>
            <a:lvl1pPr marL="285750" indent="-285750" algn="l">
              <a:defRPr>
                <a:solidFill>
                  <a:schemeClr val="tx1"/>
                </a:solidFill>
                <a:latin typeface="Arial" panose="020B0604020202020204" pitchFamily="34" charset="0"/>
              </a:defRPr>
            </a:lvl1pPr>
            <a:lvl2pPr marL="47625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marL="0" indent="0" fontAlgn="b">
              <a:spcBef>
                <a:spcPts val="600"/>
              </a:spcBef>
            </a:pPr>
            <a:r>
              <a:rPr lang="en-GB" altLang="en-US" sz="1200" i="1" dirty="0">
                <a:latin typeface="+mn-lt"/>
                <a:cs typeface="Arial" panose="020B0604020202020204" pitchFamily="34" charset="0"/>
              </a:rPr>
              <a:t>“Popularity is a dubious concept. If people want somewhere to log ascents of Ben Nevis or Snowdon there are a hundred online methods available. But if they are looking for in-depth, consistent topographical or historical information on hill lists there is nothing else like DoBIH. Go for academic distinction, rather than popularity.”</a:t>
            </a:r>
          </a:p>
          <a:p>
            <a:pPr marL="0" indent="0" fontAlgn="b">
              <a:spcBef>
                <a:spcPts val="600"/>
              </a:spcBef>
            </a:pPr>
            <a:r>
              <a:rPr lang="en-GB" altLang="en-US" sz="1200" i="1" dirty="0">
                <a:latin typeface="+mn-lt"/>
                <a:cs typeface="Arial" panose="020B0604020202020204" pitchFamily="34" charset="0"/>
              </a:rPr>
              <a:t>“No more lists unless radically different or expanding coverage (e.g. Irish SIBs, lower tumps). Guidebook-derived lists such as Gillhams, which consist of a subset of P30/100/150 plus maybe a few non Tumps, are probably best kept off HB. They seem generally welcome on the more eclectic Haroldstreet site.”</a:t>
            </a:r>
          </a:p>
          <a:p>
            <a:pPr marL="0" indent="0" fontAlgn="b">
              <a:spcBef>
                <a:spcPts val="600"/>
              </a:spcBef>
            </a:pPr>
            <a:r>
              <a:rPr lang="en-GB" altLang="en-US" sz="1200" i="1" dirty="0">
                <a:latin typeface="+mn-lt"/>
                <a:cs typeface="Arial" panose="020B0604020202020204" pitchFamily="34" charset="0"/>
              </a:rPr>
              <a:t>“I appreciate that this site tries to cater for a variety of people with its extensive lists, even though some are of no interest to me.”</a:t>
            </a:r>
          </a:p>
        </p:txBody>
      </p:sp>
      <p:sp>
        <p:nvSpPr>
          <p:cNvPr id="3" name="Slide Number Placeholder 2">
            <a:extLst>
              <a:ext uri="{FF2B5EF4-FFF2-40B4-BE49-F238E27FC236}">
                <a16:creationId xmlns:a16="http://schemas.microsoft.com/office/drawing/2014/main" id="{D98C8BC1-97EB-44BA-81A2-F35955165784}"/>
              </a:ext>
            </a:extLst>
          </p:cNvPr>
          <p:cNvSpPr>
            <a:spLocks noGrp="1"/>
          </p:cNvSpPr>
          <p:nvPr>
            <p:ph type="sldNum" sz="quarter" idx="12"/>
          </p:nvPr>
        </p:nvSpPr>
        <p:spPr/>
        <p:txBody>
          <a:bodyPr/>
          <a:lstStyle/>
          <a:p>
            <a:fld id="{6D264387-2B3F-4E73-92C1-7EAE0F2177D4}" type="slidenum">
              <a:rPr lang="en-GB" smtClean="0"/>
              <a:t>36</a:t>
            </a:fld>
            <a:endParaRPr lang="en-GB" dirty="0"/>
          </a:p>
        </p:txBody>
      </p:sp>
    </p:spTree>
    <p:extLst>
      <p:ext uri="{BB962C8B-B14F-4D97-AF65-F5344CB8AC3E}">
        <p14:creationId xmlns:p14="http://schemas.microsoft.com/office/powerpoint/2010/main" val="4247169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4274" name="Rectangle 2">
            <a:extLst>
              <a:ext uri="{FF2B5EF4-FFF2-40B4-BE49-F238E27FC236}">
                <a16:creationId xmlns:a16="http://schemas.microsoft.com/office/drawing/2014/main" id="{0E077DDE-3243-4CEA-901A-62E9AA1C9A5D}"/>
              </a:ext>
            </a:extLst>
          </p:cNvPr>
          <p:cNvSpPr>
            <a:spLocks noGrp="1" noChangeArrowheads="1"/>
          </p:cNvSpPr>
          <p:nvPr>
            <p:ph type="title"/>
          </p:nvPr>
        </p:nvSpPr>
        <p:spPr>
          <a:xfrm>
            <a:off x="2709110" y="124046"/>
            <a:ext cx="6773780" cy="345261"/>
          </a:xfrm>
        </p:spPr>
        <p:txBody>
          <a:bodyPr>
            <a:noAutofit/>
          </a:bodyPr>
          <a:lstStyle/>
          <a:p>
            <a:pPr algn="ctr"/>
            <a:r>
              <a:rPr lang="en-GB" altLang="en-US" sz="2800" dirty="0">
                <a:latin typeface="+mn-lt"/>
              </a:rPr>
              <a:t>Segment 2 (23%)</a:t>
            </a:r>
          </a:p>
        </p:txBody>
      </p:sp>
      <p:sp>
        <p:nvSpPr>
          <p:cNvPr id="12" name="TextBox 11">
            <a:extLst>
              <a:ext uri="{FF2B5EF4-FFF2-40B4-BE49-F238E27FC236}">
                <a16:creationId xmlns:a16="http://schemas.microsoft.com/office/drawing/2014/main" id="{12283F07-645B-4359-BE6D-FF57A196D00C}"/>
              </a:ext>
            </a:extLst>
          </p:cNvPr>
          <p:cNvSpPr txBox="1"/>
          <p:nvPr/>
        </p:nvSpPr>
        <p:spPr>
          <a:xfrm>
            <a:off x="11123884" y="468422"/>
            <a:ext cx="1183106" cy="284693"/>
          </a:xfrm>
          <a:prstGeom prst="rect">
            <a:avLst/>
          </a:prstGeom>
          <a:noFill/>
        </p:spPr>
        <p:txBody>
          <a:bodyPr wrap="square" rtlCol="0">
            <a:spAutoFit/>
          </a:bodyPr>
          <a:lstStyle/>
          <a:p>
            <a:r>
              <a:rPr lang="en-GB" sz="1250" dirty="0">
                <a:solidFill>
                  <a:schemeClr val="tx1">
                    <a:lumMod val="65000"/>
                    <a:lumOff val="35000"/>
                  </a:schemeClr>
                </a:solidFill>
              </a:rPr>
              <a:t>strongly agree</a:t>
            </a:r>
          </a:p>
        </p:txBody>
      </p:sp>
      <p:sp>
        <p:nvSpPr>
          <p:cNvPr id="13" name="TextBox 12">
            <a:extLst>
              <a:ext uri="{FF2B5EF4-FFF2-40B4-BE49-F238E27FC236}">
                <a16:creationId xmlns:a16="http://schemas.microsoft.com/office/drawing/2014/main" id="{DA01C568-B7E4-49AF-874A-273E52A37CB1}"/>
              </a:ext>
            </a:extLst>
          </p:cNvPr>
          <p:cNvSpPr txBox="1"/>
          <p:nvPr/>
        </p:nvSpPr>
        <p:spPr>
          <a:xfrm>
            <a:off x="6096000" y="465269"/>
            <a:ext cx="1387642" cy="284693"/>
          </a:xfrm>
          <a:prstGeom prst="rect">
            <a:avLst/>
          </a:prstGeom>
          <a:noFill/>
        </p:spPr>
        <p:txBody>
          <a:bodyPr wrap="square" rtlCol="0">
            <a:spAutoFit/>
          </a:bodyPr>
          <a:lstStyle/>
          <a:p>
            <a:r>
              <a:rPr lang="en-GB" sz="1250" dirty="0">
                <a:solidFill>
                  <a:schemeClr val="tx1">
                    <a:lumMod val="65000"/>
                    <a:lumOff val="35000"/>
                  </a:schemeClr>
                </a:solidFill>
              </a:rPr>
              <a:t>strongly disagree</a:t>
            </a:r>
          </a:p>
        </p:txBody>
      </p:sp>
      <p:sp>
        <p:nvSpPr>
          <p:cNvPr id="15" name="TextBox 14">
            <a:extLst>
              <a:ext uri="{FF2B5EF4-FFF2-40B4-BE49-F238E27FC236}">
                <a16:creationId xmlns:a16="http://schemas.microsoft.com/office/drawing/2014/main" id="{7FB63092-8606-40F7-9BEC-1A4769224102}"/>
              </a:ext>
            </a:extLst>
          </p:cNvPr>
          <p:cNvSpPr txBox="1"/>
          <p:nvPr/>
        </p:nvSpPr>
        <p:spPr>
          <a:xfrm>
            <a:off x="8845216" y="465274"/>
            <a:ext cx="1183106" cy="284693"/>
          </a:xfrm>
          <a:prstGeom prst="rect">
            <a:avLst/>
          </a:prstGeom>
          <a:noFill/>
        </p:spPr>
        <p:txBody>
          <a:bodyPr wrap="square" rtlCol="0">
            <a:spAutoFit/>
          </a:bodyPr>
          <a:lstStyle/>
          <a:p>
            <a:r>
              <a:rPr lang="en-GB" sz="1250" dirty="0">
                <a:solidFill>
                  <a:schemeClr val="tx1">
                    <a:lumMod val="65000"/>
                    <a:lumOff val="35000"/>
                  </a:schemeClr>
                </a:solidFill>
              </a:rPr>
              <a:t>neutral</a:t>
            </a:r>
          </a:p>
        </p:txBody>
      </p:sp>
      <p:graphicFrame>
        <p:nvGraphicFramePr>
          <p:cNvPr id="7" name="Chart 6">
            <a:extLst>
              <a:ext uri="{FF2B5EF4-FFF2-40B4-BE49-F238E27FC236}">
                <a16:creationId xmlns:a16="http://schemas.microsoft.com/office/drawing/2014/main" id="{DFCDA038-A155-4C0F-9F52-1B3036A20A7E}"/>
              </a:ext>
            </a:extLst>
          </p:cNvPr>
          <p:cNvGraphicFramePr/>
          <p:nvPr>
            <p:extLst>
              <p:ext uri="{D42A27DB-BD31-4B8C-83A1-F6EECF244321}">
                <p14:modId xmlns:p14="http://schemas.microsoft.com/office/powerpoint/2010/main" val="3776699720"/>
              </p:ext>
            </p:extLst>
          </p:nvPr>
        </p:nvGraphicFramePr>
        <p:xfrm>
          <a:off x="152400" y="681839"/>
          <a:ext cx="11950700" cy="6002955"/>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a:extLst>
              <a:ext uri="{FF2B5EF4-FFF2-40B4-BE49-F238E27FC236}">
                <a16:creationId xmlns:a16="http://schemas.microsoft.com/office/drawing/2014/main" id="{7D2C5BF9-E5C3-43D6-BEDA-AAF83D3784C0}"/>
              </a:ext>
            </a:extLst>
          </p:cNvPr>
          <p:cNvSpPr>
            <a:spLocks noGrp="1"/>
          </p:cNvSpPr>
          <p:nvPr>
            <p:ph type="sldNum" sz="quarter" idx="12"/>
          </p:nvPr>
        </p:nvSpPr>
        <p:spPr/>
        <p:txBody>
          <a:bodyPr/>
          <a:lstStyle/>
          <a:p>
            <a:fld id="{6D264387-2B3F-4E73-92C1-7EAE0F2177D4}" type="slidenum">
              <a:rPr lang="en-GB" smtClean="0"/>
              <a:t>37</a:t>
            </a:fld>
            <a:endParaRPr lang="en-GB" dirty="0"/>
          </a:p>
        </p:txBody>
      </p:sp>
    </p:spTree>
    <p:extLst>
      <p:ext uri="{BB962C8B-B14F-4D97-AF65-F5344CB8AC3E}">
        <p14:creationId xmlns:p14="http://schemas.microsoft.com/office/powerpoint/2010/main" val="6577280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4274" name="Rectangle 2">
            <a:extLst>
              <a:ext uri="{FF2B5EF4-FFF2-40B4-BE49-F238E27FC236}">
                <a16:creationId xmlns:a16="http://schemas.microsoft.com/office/drawing/2014/main" id="{0E077DDE-3243-4CEA-901A-62E9AA1C9A5D}"/>
              </a:ext>
            </a:extLst>
          </p:cNvPr>
          <p:cNvSpPr>
            <a:spLocks noGrp="1" noChangeArrowheads="1"/>
          </p:cNvSpPr>
          <p:nvPr>
            <p:ph type="title"/>
          </p:nvPr>
        </p:nvSpPr>
        <p:spPr>
          <a:xfrm>
            <a:off x="2709110" y="124046"/>
            <a:ext cx="6773780" cy="345261"/>
          </a:xfrm>
        </p:spPr>
        <p:txBody>
          <a:bodyPr>
            <a:noAutofit/>
          </a:bodyPr>
          <a:lstStyle/>
          <a:p>
            <a:pPr algn="ctr"/>
            <a:r>
              <a:rPr lang="en-GB" altLang="en-US" sz="2800" dirty="0">
                <a:latin typeface="+mn-lt"/>
              </a:rPr>
              <a:t>Segment 2 – bagging interest</a:t>
            </a:r>
          </a:p>
        </p:txBody>
      </p:sp>
      <p:graphicFrame>
        <p:nvGraphicFramePr>
          <p:cNvPr id="8" name="Content Placeholder 5">
            <a:extLst>
              <a:ext uri="{FF2B5EF4-FFF2-40B4-BE49-F238E27FC236}">
                <a16:creationId xmlns:a16="http://schemas.microsoft.com/office/drawing/2014/main" id="{30F7E11F-9CCF-483F-AA06-2F5AC37B6FF1}"/>
              </a:ext>
            </a:extLst>
          </p:cNvPr>
          <p:cNvGraphicFramePr>
            <a:graphicFrameLocks/>
          </p:cNvGraphicFramePr>
          <p:nvPr>
            <p:extLst>
              <p:ext uri="{D42A27DB-BD31-4B8C-83A1-F6EECF244321}">
                <p14:modId xmlns:p14="http://schemas.microsoft.com/office/powerpoint/2010/main" val="3489819229"/>
              </p:ext>
            </p:extLst>
          </p:nvPr>
        </p:nvGraphicFramePr>
        <p:xfrm>
          <a:off x="2202095" y="589935"/>
          <a:ext cx="7787811" cy="5985526"/>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75C4EE24-0C85-408A-BE26-B35A3DE08B37}"/>
              </a:ext>
            </a:extLst>
          </p:cNvPr>
          <p:cNvSpPr txBox="1"/>
          <p:nvPr/>
        </p:nvSpPr>
        <p:spPr>
          <a:xfrm>
            <a:off x="9023981" y="6268065"/>
            <a:ext cx="917818" cy="284693"/>
          </a:xfrm>
          <a:prstGeom prst="rect">
            <a:avLst/>
          </a:prstGeom>
          <a:noFill/>
        </p:spPr>
        <p:txBody>
          <a:bodyPr wrap="square" rtlCol="0">
            <a:spAutoFit/>
          </a:bodyPr>
          <a:lstStyle/>
          <a:p>
            <a:r>
              <a:rPr lang="en-GB" sz="1200" dirty="0">
                <a:solidFill>
                  <a:srgbClr val="D9D9D9"/>
                </a:solidFill>
              </a:rPr>
              <a:t>n=72 (23%)</a:t>
            </a:r>
          </a:p>
        </p:txBody>
      </p:sp>
      <p:sp>
        <p:nvSpPr>
          <p:cNvPr id="2" name="Slide Number Placeholder 1">
            <a:extLst>
              <a:ext uri="{FF2B5EF4-FFF2-40B4-BE49-F238E27FC236}">
                <a16:creationId xmlns:a16="http://schemas.microsoft.com/office/drawing/2014/main" id="{07C703CB-BD12-4A2C-B413-2E207F717CFC}"/>
              </a:ext>
            </a:extLst>
          </p:cNvPr>
          <p:cNvSpPr>
            <a:spLocks noGrp="1"/>
          </p:cNvSpPr>
          <p:nvPr>
            <p:ph type="sldNum" sz="quarter" idx="12"/>
          </p:nvPr>
        </p:nvSpPr>
        <p:spPr/>
        <p:txBody>
          <a:bodyPr/>
          <a:lstStyle/>
          <a:p>
            <a:fld id="{6D264387-2B3F-4E73-92C1-7EAE0F2177D4}" type="slidenum">
              <a:rPr lang="en-GB" smtClean="0"/>
              <a:t>38</a:t>
            </a:fld>
            <a:endParaRPr lang="en-GB" dirty="0"/>
          </a:p>
        </p:txBody>
      </p:sp>
    </p:spTree>
    <p:extLst>
      <p:ext uri="{BB962C8B-B14F-4D97-AF65-F5344CB8AC3E}">
        <p14:creationId xmlns:p14="http://schemas.microsoft.com/office/powerpoint/2010/main" val="21390260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alpha val="90000"/>
          </a:schemeClr>
        </a:solidFill>
        <a:effectLst/>
      </p:bgPr>
    </p:bg>
    <p:spTree>
      <p:nvGrpSpPr>
        <p:cNvPr id="1" name=""/>
        <p:cNvGrpSpPr/>
        <p:nvPr/>
      </p:nvGrpSpPr>
      <p:grpSpPr>
        <a:xfrm>
          <a:off x="0" y="0"/>
          <a:ext cx="0" cy="0"/>
          <a:chOff x="0" y="0"/>
          <a:chExt cx="0" cy="0"/>
        </a:xfrm>
      </p:grpSpPr>
      <p:sp>
        <p:nvSpPr>
          <p:cNvPr id="1334274" name="Rectangle 2">
            <a:extLst>
              <a:ext uri="{FF2B5EF4-FFF2-40B4-BE49-F238E27FC236}">
                <a16:creationId xmlns:a16="http://schemas.microsoft.com/office/drawing/2014/main" id="{0E077DDE-3243-4CEA-901A-62E9AA1C9A5D}"/>
              </a:ext>
            </a:extLst>
          </p:cNvPr>
          <p:cNvSpPr>
            <a:spLocks noGrp="1" noChangeArrowheads="1"/>
          </p:cNvSpPr>
          <p:nvPr>
            <p:ph type="title"/>
          </p:nvPr>
        </p:nvSpPr>
        <p:spPr>
          <a:xfrm>
            <a:off x="838200" y="133877"/>
            <a:ext cx="10515600" cy="796081"/>
          </a:xfrm>
        </p:spPr>
        <p:txBody>
          <a:bodyPr>
            <a:noAutofit/>
          </a:bodyPr>
          <a:lstStyle/>
          <a:p>
            <a:pPr algn="ctr"/>
            <a:r>
              <a:rPr lang="en-GB" altLang="en-US" sz="3200" dirty="0">
                <a:latin typeface="+mn-lt"/>
              </a:rPr>
              <a:t>Segment 3 (19%)</a:t>
            </a:r>
            <a:br>
              <a:rPr lang="en-GB" altLang="en-US" sz="3200" dirty="0">
                <a:latin typeface="+mn-lt"/>
              </a:rPr>
            </a:br>
            <a:r>
              <a:rPr lang="en-GB" altLang="en-US" sz="2400" i="1" dirty="0">
                <a:latin typeface="+mn-lt"/>
              </a:rPr>
              <a:t>enthusiastic baggers</a:t>
            </a:r>
          </a:p>
        </p:txBody>
      </p:sp>
      <p:sp>
        <p:nvSpPr>
          <p:cNvPr id="1334275" name="Rectangle 3">
            <a:extLst>
              <a:ext uri="{FF2B5EF4-FFF2-40B4-BE49-F238E27FC236}">
                <a16:creationId xmlns:a16="http://schemas.microsoft.com/office/drawing/2014/main" id="{4F368177-4D85-4A54-8FE8-AB4CB22D8419}"/>
              </a:ext>
            </a:extLst>
          </p:cNvPr>
          <p:cNvSpPr>
            <a:spLocks noChangeArrowheads="1"/>
          </p:cNvSpPr>
          <p:nvPr/>
        </p:nvSpPr>
        <p:spPr bwMode="auto">
          <a:xfrm>
            <a:off x="7234361" y="1600762"/>
            <a:ext cx="4556586" cy="2203680"/>
          </a:xfrm>
          <a:prstGeom prst="rect">
            <a:avLst/>
          </a:prstGeom>
          <a:solidFill>
            <a:schemeClr val="bg1"/>
          </a:solidFill>
          <a:ln w="9525">
            <a:solidFill>
              <a:srgbClr val="006600"/>
            </a:solidFill>
            <a:miter lim="800000"/>
            <a:headEnd/>
            <a:tailEnd/>
          </a:ln>
          <a:effectLst/>
        </p:spPr>
        <p:txBody>
          <a:bodyPr wrap="square">
            <a:spAutoFit/>
          </a:bodyPr>
          <a:lstStyle>
            <a:lvl1pPr marL="285750" indent="-285750" algn="l">
              <a:defRPr>
                <a:solidFill>
                  <a:schemeClr val="tx1"/>
                </a:solidFill>
                <a:latin typeface="Arial" panose="020B0604020202020204" pitchFamily="34" charset="0"/>
              </a:defRPr>
            </a:lvl1pPr>
            <a:lvl2pPr marL="47625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
              <a:spcBef>
                <a:spcPct val="20000"/>
              </a:spcBef>
              <a:buFont typeface="Wingdings" panose="05000000000000000000" pitchFamily="2" charset="2"/>
              <a:buChar char="§"/>
            </a:pPr>
            <a:r>
              <a:rPr lang="en-GB" altLang="en-US" sz="1400" dirty="0">
                <a:solidFill>
                  <a:schemeClr val="accent6">
                    <a:lumMod val="75000"/>
                  </a:schemeClr>
                </a:solidFill>
                <a:latin typeface="+mn-lt"/>
                <a:cs typeface="Arial" panose="020B0604020202020204" pitchFamily="34" charset="0"/>
              </a:rPr>
              <a:t>bag more lists than average</a:t>
            </a:r>
          </a:p>
          <a:p>
            <a:pPr fontAlgn="b">
              <a:spcBef>
                <a:spcPct val="20000"/>
              </a:spcBef>
              <a:buFont typeface="Wingdings" panose="05000000000000000000" pitchFamily="2" charset="2"/>
              <a:buChar char="§"/>
            </a:pPr>
            <a:r>
              <a:rPr lang="en-GB" altLang="en-US" sz="1400" dirty="0">
                <a:solidFill>
                  <a:schemeClr val="accent6">
                    <a:lumMod val="75000"/>
                  </a:schemeClr>
                </a:solidFill>
                <a:latin typeface="+mn-lt"/>
                <a:cs typeface="Arial" panose="020B0604020202020204" pitchFamily="34" charset="0"/>
              </a:rPr>
              <a:t>users more satisfied than average</a:t>
            </a:r>
          </a:p>
          <a:p>
            <a:pPr fontAlgn="b">
              <a:spcBef>
                <a:spcPct val="20000"/>
              </a:spcBef>
              <a:buFont typeface="Wingdings" panose="05000000000000000000" pitchFamily="2" charset="2"/>
              <a:buChar char="§"/>
            </a:pPr>
            <a:r>
              <a:rPr lang="en-GB" altLang="en-US" sz="1400" dirty="0">
                <a:solidFill>
                  <a:schemeClr val="accent6">
                    <a:lumMod val="75000"/>
                  </a:schemeClr>
                </a:solidFill>
                <a:latin typeface="+mn-lt"/>
                <a:cs typeface="Arial" panose="020B0604020202020204" pitchFamily="34" charset="0"/>
              </a:rPr>
              <a:t>more likely to be bagging Tumps, Simms, Dodds, Hewitts, Nuttalls, Deweys, Donald Deweys, Highland Fives, Birketts, Synges, Fellrangers, SIBs, Submarilyns, Subsimms, Subdodds, B&amp;L, Bridge, Trail 100, Irish lists than average</a:t>
            </a:r>
          </a:p>
          <a:p>
            <a:pPr fontAlgn="b">
              <a:spcBef>
                <a:spcPct val="20000"/>
              </a:spcBef>
              <a:buFont typeface="Wingdings" panose="05000000000000000000" pitchFamily="2" charset="2"/>
              <a:buChar char="§"/>
            </a:pPr>
            <a:r>
              <a:rPr lang="en-GB" altLang="en-US" sz="1400" dirty="0">
                <a:solidFill>
                  <a:schemeClr val="accent6">
                    <a:lumMod val="75000"/>
                  </a:schemeClr>
                </a:solidFill>
                <a:latin typeface="+mn-lt"/>
                <a:cs typeface="Arial" panose="020B0604020202020204" pitchFamily="34" charset="0"/>
              </a:rPr>
              <a:t>more likely to use Donald, Wainwright or Nuttall areas</a:t>
            </a:r>
          </a:p>
          <a:p>
            <a:pPr fontAlgn="b">
              <a:spcBef>
                <a:spcPct val="20000"/>
              </a:spcBef>
              <a:buFont typeface="Wingdings" panose="05000000000000000000" pitchFamily="2" charset="2"/>
              <a:buChar char="§"/>
            </a:pPr>
            <a:r>
              <a:rPr lang="en-GB" altLang="en-US" sz="1400" dirty="0">
                <a:solidFill>
                  <a:schemeClr val="accent6">
                    <a:lumMod val="75000"/>
                  </a:schemeClr>
                </a:solidFill>
                <a:latin typeface="+mn-lt"/>
                <a:cs typeface="Arial" panose="020B0604020202020204" pitchFamily="34" charset="0"/>
              </a:rPr>
              <a:t>higher proportion of haroldstreet users than average</a:t>
            </a:r>
          </a:p>
        </p:txBody>
      </p:sp>
      <p:sp>
        <p:nvSpPr>
          <p:cNvPr id="1334277" name="AutoShape 5">
            <a:extLst>
              <a:ext uri="{FF2B5EF4-FFF2-40B4-BE49-F238E27FC236}">
                <a16:creationId xmlns:a16="http://schemas.microsoft.com/office/drawing/2014/main" id="{50859AA8-D101-4D3C-B80D-6BCADA4880BC}"/>
              </a:ext>
            </a:extLst>
          </p:cNvPr>
          <p:cNvSpPr>
            <a:spLocks noChangeArrowheads="1"/>
          </p:cNvSpPr>
          <p:nvPr/>
        </p:nvSpPr>
        <p:spPr bwMode="auto">
          <a:xfrm flipV="1">
            <a:off x="6308553" y="3859863"/>
            <a:ext cx="696913" cy="2614418"/>
          </a:xfrm>
          <a:prstGeom prst="upArrow">
            <a:avLst>
              <a:gd name="adj1" fmla="val 37472"/>
              <a:gd name="adj2" fmla="val 54923"/>
            </a:avLst>
          </a:prstGeom>
          <a:gradFill rotWithShape="1">
            <a:gsLst>
              <a:gs pos="0">
                <a:srgbClr val="C00000"/>
              </a:gs>
              <a:gs pos="95575">
                <a:schemeClr val="bg1">
                  <a:lumMod val="75000"/>
                </a:schemeClr>
              </a:gs>
              <a:gs pos="54000">
                <a:schemeClr val="accent2">
                  <a:lumMod val="40000"/>
                  <a:lumOff val="60000"/>
                </a:schemeClr>
              </a:gs>
            </a:gsLst>
            <a:lin ang="5400000" scaled="1"/>
          </a:gradFill>
          <a:ln>
            <a:noFill/>
          </a:ln>
          <a:effectLst/>
        </p:spPr>
        <p:txBody>
          <a:bodyPr wrap="none" anchor="ctr"/>
          <a:lstStyle/>
          <a:p>
            <a:endParaRPr lang="en-GB" dirty="0"/>
          </a:p>
        </p:txBody>
      </p:sp>
      <p:sp>
        <p:nvSpPr>
          <p:cNvPr id="1334278" name="AutoShape 6">
            <a:extLst>
              <a:ext uri="{FF2B5EF4-FFF2-40B4-BE49-F238E27FC236}">
                <a16:creationId xmlns:a16="http://schemas.microsoft.com/office/drawing/2014/main" id="{2E67C4E3-B963-48FF-A095-799289DC6CD4}"/>
              </a:ext>
            </a:extLst>
          </p:cNvPr>
          <p:cNvSpPr>
            <a:spLocks noChangeArrowheads="1"/>
          </p:cNvSpPr>
          <p:nvPr/>
        </p:nvSpPr>
        <p:spPr bwMode="auto">
          <a:xfrm>
            <a:off x="6338716" y="1347168"/>
            <a:ext cx="638175" cy="2512695"/>
          </a:xfrm>
          <a:prstGeom prst="upArrow">
            <a:avLst>
              <a:gd name="adj1" fmla="val 41241"/>
              <a:gd name="adj2" fmla="val 42829"/>
            </a:avLst>
          </a:prstGeom>
          <a:gradFill rotWithShape="1">
            <a:gsLst>
              <a:gs pos="50000">
                <a:schemeClr val="accent6">
                  <a:lumMod val="60000"/>
                  <a:lumOff val="40000"/>
                </a:schemeClr>
              </a:gs>
              <a:gs pos="0">
                <a:schemeClr val="accent6">
                  <a:lumMod val="75000"/>
                </a:schemeClr>
              </a:gs>
              <a:gs pos="100000">
                <a:schemeClr val="bg1">
                  <a:lumMod val="75000"/>
                </a:schemeClr>
              </a:gs>
            </a:gsLst>
            <a:lin ang="5400000" scaled="1"/>
          </a:gradFill>
          <a:ln>
            <a:noFill/>
          </a:ln>
          <a:effectLst/>
        </p:spPr>
        <p:txBody>
          <a:bodyPr wrap="none" anchor="ctr"/>
          <a:lstStyle/>
          <a:p>
            <a:endParaRPr lang="en-GB" dirty="0"/>
          </a:p>
        </p:txBody>
      </p:sp>
      <p:sp>
        <p:nvSpPr>
          <p:cNvPr id="1334279" name="Text Box 7">
            <a:extLst>
              <a:ext uri="{FF2B5EF4-FFF2-40B4-BE49-F238E27FC236}">
                <a16:creationId xmlns:a16="http://schemas.microsoft.com/office/drawing/2014/main" id="{C377D668-0C5F-4C88-987E-DEE54468856B}"/>
              </a:ext>
            </a:extLst>
          </p:cNvPr>
          <p:cNvSpPr txBox="1">
            <a:spLocks noChangeArrowheads="1"/>
          </p:cNvSpPr>
          <p:nvPr/>
        </p:nvSpPr>
        <p:spPr bwMode="auto">
          <a:xfrm rot="5384084">
            <a:off x="6008222" y="2260686"/>
            <a:ext cx="130687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sz="1400" b="1" dirty="0">
                <a:solidFill>
                  <a:schemeClr val="bg1"/>
                </a:solidFill>
              </a:rPr>
              <a:t>MOE LIKELY</a:t>
            </a:r>
          </a:p>
        </p:txBody>
      </p:sp>
      <p:sp>
        <p:nvSpPr>
          <p:cNvPr id="1334280" name="Text Box 8">
            <a:extLst>
              <a:ext uri="{FF2B5EF4-FFF2-40B4-BE49-F238E27FC236}">
                <a16:creationId xmlns:a16="http://schemas.microsoft.com/office/drawing/2014/main" id="{E8A4BEB0-13A4-4703-B04B-4E5E38A345D2}"/>
              </a:ext>
            </a:extLst>
          </p:cNvPr>
          <p:cNvSpPr txBox="1">
            <a:spLocks noChangeArrowheads="1"/>
          </p:cNvSpPr>
          <p:nvPr/>
        </p:nvSpPr>
        <p:spPr bwMode="auto">
          <a:xfrm rot="5384084">
            <a:off x="6038950" y="5207334"/>
            <a:ext cx="1247495" cy="310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sz="1400" b="1" dirty="0">
                <a:solidFill>
                  <a:schemeClr val="bg1"/>
                </a:solidFill>
              </a:rPr>
              <a:t>LESS LIKELY</a:t>
            </a:r>
          </a:p>
        </p:txBody>
      </p:sp>
      <p:sp>
        <p:nvSpPr>
          <p:cNvPr id="2" name="TextBox 1">
            <a:extLst>
              <a:ext uri="{FF2B5EF4-FFF2-40B4-BE49-F238E27FC236}">
                <a16:creationId xmlns:a16="http://schemas.microsoft.com/office/drawing/2014/main" id="{A87500F6-B320-4A1A-A504-2874ED373DB5}"/>
              </a:ext>
            </a:extLst>
          </p:cNvPr>
          <p:cNvSpPr txBox="1"/>
          <p:nvPr/>
        </p:nvSpPr>
        <p:spPr>
          <a:xfrm>
            <a:off x="7886699" y="1025667"/>
            <a:ext cx="3467101" cy="369332"/>
          </a:xfrm>
          <a:prstGeom prst="rect">
            <a:avLst/>
          </a:prstGeom>
          <a:noFill/>
        </p:spPr>
        <p:txBody>
          <a:bodyPr wrap="square" rtlCol="0">
            <a:spAutoFit/>
          </a:bodyPr>
          <a:lstStyle/>
          <a:p>
            <a:pPr algn="ctr"/>
            <a:r>
              <a:rPr lang="en-GB" i="1" dirty="0">
                <a:solidFill>
                  <a:schemeClr val="tx1">
                    <a:lumMod val="65000"/>
                    <a:lumOff val="35000"/>
                  </a:schemeClr>
                </a:solidFill>
              </a:rPr>
              <a:t>sample characteristics</a:t>
            </a:r>
          </a:p>
        </p:txBody>
      </p:sp>
      <p:sp>
        <p:nvSpPr>
          <p:cNvPr id="24" name="TextBox 23">
            <a:extLst>
              <a:ext uri="{FF2B5EF4-FFF2-40B4-BE49-F238E27FC236}">
                <a16:creationId xmlns:a16="http://schemas.microsoft.com/office/drawing/2014/main" id="{CD4161B7-48E9-4D73-BCC7-4D84B837A918}"/>
              </a:ext>
            </a:extLst>
          </p:cNvPr>
          <p:cNvSpPr txBox="1"/>
          <p:nvPr/>
        </p:nvSpPr>
        <p:spPr>
          <a:xfrm>
            <a:off x="1406055" y="1039391"/>
            <a:ext cx="3238500" cy="369332"/>
          </a:xfrm>
          <a:prstGeom prst="rect">
            <a:avLst/>
          </a:prstGeom>
          <a:noFill/>
        </p:spPr>
        <p:txBody>
          <a:bodyPr wrap="square" rtlCol="0">
            <a:spAutoFit/>
          </a:bodyPr>
          <a:lstStyle/>
          <a:p>
            <a:pPr algn="ctr"/>
            <a:r>
              <a:rPr lang="en-GB" i="1" dirty="0">
                <a:solidFill>
                  <a:schemeClr val="tx1">
                    <a:lumMod val="65000"/>
                    <a:lumOff val="35000"/>
                  </a:schemeClr>
                </a:solidFill>
              </a:rPr>
              <a:t>distinguishing characteristics</a:t>
            </a:r>
          </a:p>
        </p:txBody>
      </p:sp>
      <p:sp>
        <p:nvSpPr>
          <p:cNvPr id="15" name="Rectangle 3">
            <a:extLst>
              <a:ext uri="{FF2B5EF4-FFF2-40B4-BE49-F238E27FC236}">
                <a16:creationId xmlns:a16="http://schemas.microsoft.com/office/drawing/2014/main" id="{76F453A5-BDE4-4735-BA0C-8F1C0C8867F7}"/>
              </a:ext>
            </a:extLst>
          </p:cNvPr>
          <p:cNvSpPr>
            <a:spLocks noChangeArrowheads="1"/>
          </p:cNvSpPr>
          <p:nvPr/>
        </p:nvSpPr>
        <p:spPr bwMode="auto">
          <a:xfrm>
            <a:off x="629920" y="1637670"/>
            <a:ext cx="5048985" cy="2580194"/>
          </a:xfrm>
          <a:prstGeom prst="rect">
            <a:avLst/>
          </a:prstGeom>
          <a:solidFill>
            <a:schemeClr val="bg1"/>
          </a:solidFill>
          <a:ln w="9525">
            <a:noFill/>
            <a:miter lim="800000"/>
            <a:headEnd/>
            <a:tailEnd/>
          </a:ln>
          <a:effectLst/>
        </p:spPr>
        <p:txBody>
          <a:bodyPr wrap="square">
            <a:spAutoFit/>
          </a:bodyPr>
          <a:lstStyle>
            <a:lvl1pPr marL="285750" indent="-285750" algn="l">
              <a:defRPr>
                <a:solidFill>
                  <a:schemeClr val="tx1"/>
                </a:solidFill>
                <a:latin typeface="Arial" panose="020B0604020202020204" pitchFamily="34" charset="0"/>
              </a:defRPr>
            </a:lvl1pPr>
            <a:lvl2pPr marL="47625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
              <a:spcBef>
                <a:spcPts val="1000"/>
              </a:spcBef>
              <a:buFont typeface="Wingdings" panose="05000000000000000000" pitchFamily="2" charset="2"/>
              <a:buChar char="§"/>
            </a:pPr>
            <a:r>
              <a:rPr lang="en-GB" altLang="en-US" sz="1500" dirty="0">
                <a:latin typeface="+mn-lt"/>
                <a:cs typeface="Arial" panose="020B0604020202020204" pitchFamily="34" charset="0"/>
              </a:rPr>
              <a:t>data quality very important</a:t>
            </a:r>
          </a:p>
          <a:p>
            <a:pPr fontAlgn="b">
              <a:spcBef>
                <a:spcPts val="1000"/>
              </a:spcBef>
              <a:buFont typeface="Wingdings" panose="05000000000000000000" pitchFamily="2" charset="2"/>
              <a:buChar char="§"/>
            </a:pPr>
            <a:r>
              <a:rPr lang="en-GB" altLang="en-US" sz="1500" dirty="0">
                <a:latin typeface="+mn-lt"/>
                <a:cs typeface="Arial" panose="020B0604020202020204" pitchFamily="34" charset="0"/>
              </a:rPr>
              <a:t>DoBIH main source of information and influences bagging activity</a:t>
            </a:r>
          </a:p>
          <a:p>
            <a:pPr fontAlgn="b">
              <a:spcBef>
                <a:spcPts val="1000"/>
              </a:spcBef>
              <a:buFont typeface="Wingdings" panose="05000000000000000000" pitchFamily="2" charset="2"/>
              <a:buChar char="§"/>
            </a:pPr>
            <a:r>
              <a:rPr lang="en-GB" altLang="en-US" sz="1500" dirty="0">
                <a:latin typeface="+mn-lt"/>
                <a:cs typeface="Arial" panose="020B0604020202020204" pitchFamily="34" charset="0"/>
              </a:rPr>
              <a:t>like having lots of lists, and strongly opposed to their removal</a:t>
            </a:r>
          </a:p>
          <a:p>
            <a:pPr fontAlgn="b">
              <a:spcBef>
                <a:spcPts val="1000"/>
              </a:spcBef>
              <a:buFont typeface="Wingdings" panose="05000000000000000000" pitchFamily="2" charset="2"/>
              <a:buChar char="§"/>
            </a:pPr>
            <a:r>
              <a:rPr lang="en-GB" altLang="en-US" sz="1500" dirty="0">
                <a:latin typeface="+mn-lt"/>
                <a:cs typeface="Arial" panose="020B0604020202020204" pitchFamily="34" charset="0"/>
              </a:rPr>
              <a:t>like traditional lists</a:t>
            </a:r>
          </a:p>
          <a:p>
            <a:pPr fontAlgn="b">
              <a:spcBef>
                <a:spcPts val="1000"/>
              </a:spcBef>
              <a:buFont typeface="Wingdings" panose="05000000000000000000" pitchFamily="2" charset="2"/>
              <a:buChar char="§"/>
            </a:pPr>
            <a:r>
              <a:rPr lang="en-GB" altLang="en-US" sz="1500" dirty="0">
                <a:latin typeface="+mn-lt"/>
                <a:cs typeface="Arial" panose="020B0604020202020204" pitchFamily="34" charset="0"/>
              </a:rPr>
              <a:t>generally tolerant attitude towards new lists</a:t>
            </a:r>
          </a:p>
          <a:p>
            <a:pPr fontAlgn="b">
              <a:spcBef>
                <a:spcPts val="1000"/>
              </a:spcBef>
              <a:buFont typeface="Wingdings" panose="05000000000000000000" pitchFamily="2" charset="2"/>
              <a:buChar char="§"/>
            </a:pPr>
            <a:r>
              <a:rPr lang="en-GB" altLang="en-US" sz="1500" dirty="0">
                <a:latin typeface="+mn-lt"/>
                <a:cs typeface="Arial" panose="020B0604020202020204" pitchFamily="34" charset="0"/>
              </a:rPr>
              <a:t>support adding historical lists</a:t>
            </a:r>
          </a:p>
        </p:txBody>
      </p:sp>
      <p:sp>
        <p:nvSpPr>
          <p:cNvPr id="11" name="Rectangle 3">
            <a:extLst>
              <a:ext uri="{FF2B5EF4-FFF2-40B4-BE49-F238E27FC236}">
                <a16:creationId xmlns:a16="http://schemas.microsoft.com/office/drawing/2014/main" id="{AF35CCB6-63C0-40FE-8968-515FD412D85C}"/>
              </a:ext>
            </a:extLst>
          </p:cNvPr>
          <p:cNvSpPr>
            <a:spLocks noChangeArrowheads="1"/>
          </p:cNvSpPr>
          <p:nvPr/>
        </p:nvSpPr>
        <p:spPr bwMode="auto">
          <a:xfrm>
            <a:off x="629919" y="4482998"/>
            <a:ext cx="5048985" cy="1723549"/>
          </a:xfrm>
          <a:prstGeom prst="rect">
            <a:avLst/>
          </a:prstGeom>
          <a:solidFill>
            <a:schemeClr val="bg1"/>
          </a:solidFill>
          <a:ln w="9525">
            <a:noFill/>
            <a:miter lim="800000"/>
            <a:headEnd/>
            <a:tailEnd/>
          </a:ln>
          <a:effectLst/>
        </p:spPr>
        <p:txBody>
          <a:bodyPr wrap="square">
            <a:spAutoFit/>
          </a:bodyPr>
          <a:lstStyle>
            <a:lvl1pPr marL="285750" indent="-285750" algn="l">
              <a:defRPr>
                <a:solidFill>
                  <a:schemeClr val="tx1"/>
                </a:solidFill>
                <a:latin typeface="Arial" panose="020B0604020202020204" pitchFamily="34" charset="0"/>
              </a:defRPr>
            </a:lvl1pPr>
            <a:lvl2pPr marL="47625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marL="0" indent="0" fontAlgn="b">
              <a:spcBef>
                <a:spcPts val="600"/>
              </a:spcBef>
            </a:pPr>
            <a:r>
              <a:rPr lang="en-GB" altLang="en-US" sz="1200" i="1" dirty="0">
                <a:latin typeface="+mn-lt"/>
                <a:cs typeface="Arial" panose="020B0604020202020204" pitchFamily="34" charset="0"/>
              </a:rPr>
              <a:t>“Why do people get hot under the collar about which lists are included and excluded? If a rarely used list is included, it shouldn’t cause any problems.”</a:t>
            </a:r>
          </a:p>
          <a:p>
            <a:pPr marL="0" indent="0" fontAlgn="b">
              <a:spcBef>
                <a:spcPts val="600"/>
              </a:spcBef>
            </a:pPr>
            <a:r>
              <a:rPr lang="en-GB" altLang="en-US" sz="1200" i="1" dirty="0">
                <a:latin typeface="+mn-lt"/>
                <a:cs typeface="Arial" panose="020B0604020202020204" pitchFamily="34" charset="0"/>
              </a:rPr>
              <a:t>“I hope the survey will not result in removal of any data or lists from DoBIH - only expansion. If people cannot extract what they need from that provided they should get some help with using a computer!”</a:t>
            </a:r>
          </a:p>
          <a:p>
            <a:pPr marL="0" indent="0" fontAlgn="b">
              <a:spcBef>
                <a:spcPts val="600"/>
              </a:spcBef>
            </a:pPr>
            <a:r>
              <a:rPr lang="en-GB" altLang="en-US" sz="1200" i="1" dirty="0">
                <a:latin typeface="+mn-lt"/>
                <a:cs typeface="Arial" panose="020B0604020202020204" pitchFamily="34" charset="0"/>
              </a:rPr>
              <a:t> “I am aware that some of the lists are probably difficult to justify maintaining because they have minimal usage, but most of the effort has probably been spent by including them in the first place.”</a:t>
            </a:r>
          </a:p>
        </p:txBody>
      </p:sp>
      <p:sp>
        <p:nvSpPr>
          <p:cNvPr id="3" name="Slide Number Placeholder 2">
            <a:extLst>
              <a:ext uri="{FF2B5EF4-FFF2-40B4-BE49-F238E27FC236}">
                <a16:creationId xmlns:a16="http://schemas.microsoft.com/office/drawing/2014/main" id="{FF3571EE-6AE9-4E4A-8403-8CEAFB0A2262}"/>
              </a:ext>
            </a:extLst>
          </p:cNvPr>
          <p:cNvSpPr>
            <a:spLocks noGrp="1"/>
          </p:cNvSpPr>
          <p:nvPr>
            <p:ph type="sldNum" sz="quarter" idx="12"/>
          </p:nvPr>
        </p:nvSpPr>
        <p:spPr/>
        <p:txBody>
          <a:bodyPr/>
          <a:lstStyle/>
          <a:p>
            <a:fld id="{6D264387-2B3F-4E73-92C1-7EAE0F2177D4}" type="slidenum">
              <a:rPr lang="en-GB" smtClean="0"/>
              <a:t>39</a:t>
            </a:fld>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2CAAB557-B5AE-43B2-B55F-E3E3E95C25DC}"/>
              </a:ext>
            </a:extLst>
          </p:cNvPr>
          <p:cNvSpPr>
            <a:spLocks noGrp="1"/>
          </p:cNvSpPr>
          <p:nvPr>
            <p:ph type="title"/>
          </p:nvPr>
        </p:nvSpPr>
        <p:spPr>
          <a:xfrm>
            <a:off x="838200" y="186567"/>
            <a:ext cx="10515600" cy="628788"/>
          </a:xfrm>
        </p:spPr>
        <p:txBody>
          <a:bodyPr>
            <a:normAutofit/>
          </a:bodyPr>
          <a:lstStyle/>
          <a:p>
            <a:pPr algn="ctr"/>
            <a:r>
              <a:rPr lang="en-GB" sz="3200" dirty="0">
                <a:latin typeface="+mn-lt"/>
              </a:rPr>
              <a:t>Usage of online and offline formats</a:t>
            </a:r>
          </a:p>
        </p:txBody>
      </p:sp>
      <p:graphicFrame>
        <p:nvGraphicFramePr>
          <p:cNvPr id="6" name="Content Placeholder 5">
            <a:extLst>
              <a:ext uri="{FF2B5EF4-FFF2-40B4-BE49-F238E27FC236}">
                <a16:creationId xmlns:a16="http://schemas.microsoft.com/office/drawing/2014/main" id="{CFF94B48-451F-4AD3-BFA9-7C64180A9B63}"/>
              </a:ext>
            </a:extLst>
          </p:cNvPr>
          <p:cNvGraphicFramePr>
            <a:graphicFrameLocks noGrp="1"/>
          </p:cNvGraphicFramePr>
          <p:nvPr>
            <p:ph idx="1"/>
            <p:extLst>
              <p:ext uri="{D42A27DB-BD31-4B8C-83A1-F6EECF244321}">
                <p14:modId xmlns:p14="http://schemas.microsoft.com/office/powerpoint/2010/main" val="3431977021"/>
              </p:ext>
            </p:extLst>
          </p:nvPr>
        </p:nvGraphicFramePr>
        <p:xfrm>
          <a:off x="2194884" y="1095670"/>
          <a:ext cx="7802233" cy="4666659"/>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a:extLst>
              <a:ext uri="{FF2B5EF4-FFF2-40B4-BE49-F238E27FC236}">
                <a16:creationId xmlns:a16="http://schemas.microsoft.com/office/drawing/2014/main" id="{A5770572-815A-46F8-89D8-310BE53BAB79}"/>
              </a:ext>
            </a:extLst>
          </p:cNvPr>
          <p:cNvSpPr>
            <a:spLocks noGrp="1"/>
          </p:cNvSpPr>
          <p:nvPr>
            <p:ph type="sldNum" sz="quarter" idx="12"/>
          </p:nvPr>
        </p:nvSpPr>
        <p:spPr/>
        <p:txBody>
          <a:bodyPr/>
          <a:lstStyle/>
          <a:p>
            <a:fld id="{6D264387-2B3F-4E73-92C1-7EAE0F2177D4}" type="slidenum">
              <a:rPr lang="en-GB" smtClean="0"/>
              <a:t>4</a:t>
            </a:fld>
            <a:endParaRPr lang="en-GB" dirty="0"/>
          </a:p>
        </p:txBody>
      </p:sp>
    </p:spTree>
    <p:extLst>
      <p:ext uri="{BB962C8B-B14F-4D97-AF65-F5344CB8AC3E}">
        <p14:creationId xmlns:p14="http://schemas.microsoft.com/office/powerpoint/2010/main" val="19839430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4274" name="Rectangle 2">
            <a:extLst>
              <a:ext uri="{FF2B5EF4-FFF2-40B4-BE49-F238E27FC236}">
                <a16:creationId xmlns:a16="http://schemas.microsoft.com/office/drawing/2014/main" id="{0E077DDE-3243-4CEA-901A-62E9AA1C9A5D}"/>
              </a:ext>
            </a:extLst>
          </p:cNvPr>
          <p:cNvSpPr>
            <a:spLocks noGrp="1" noChangeArrowheads="1"/>
          </p:cNvSpPr>
          <p:nvPr>
            <p:ph type="title"/>
          </p:nvPr>
        </p:nvSpPr>
        <p:spPr>
          <a:xfrm>
            <a:off x="2709110" y="124046"/>
            <a:ext cx="6773780" cy="345261"/>
          </a:xfrm>
        </p:spPr>
        <p:txBody>
          <a:bodyPr>
            <a:noAutofit/>
          </a:bodyPr>
          <a:lstStyle/>
          <a:p>
            <a:pPr algn="ctr"/>
            <a:r>
              <a:rPr lang="en-GB" altLang="en-US" sz="2800" dirty="0">
                <a:latin typeface="+mn-lt"/>
              </a:rPr>
              <a:t>Segment 3 (19%)</a:t>
            </a:r>
          </a:p>
        </p:txBody>
      </p:sp>
      <p:sp>
        <p:nvSpPr>
          <p:cNvPr id="12" name="TextBox 11">
            <a:extLst>
              <a:ext uri="{FF2B5EF4-FFF2-40B4-BE49-F238E27FC236}">
                <a16:creationId xmlns:a16="http://schemas.microsoft.com/office/drawing/2014/main" id="{12283F07-645B-4359-BE6D-FF57A196D00C}"/>
              </a:ext>
            </a:extLst>
          </p:cNvPr>
          <p:cNvSpPr txBox="1"/>
          <p:nvPr/>
        </p:nvSpPr>
        <p:spPr>
          <a:xfrm>
            <a:off x="11123884" y="468422"/>
            <a:ext cx="1183106" cy="284693"/>
          </a:xfrm>
          <a:prstGeom prst="rect">
            <a:avLst/>
          </a:prstGeom>
          <a:noFill/>
        </p:spPr>
        <p:txBody>
          <a:bodyPr wrap="square" rtlCol="0">
            <a:spAutoFit/>
          </a:bodyPr>
          <a:lstStyle/>
          <a:p>
            <a:r>
              <a:rPr lang="en-GB" sz="1250" dirty="0">
                <a:solidFill>
                  <a:schemeClr val="tx1">
                    <a:lumMod val="65000"/>
                    <a:lumOff val="35000"/>
                  </a:schemeClr>
                </a:solidFill>
              </a:rPr>
              <a:t>strongly agree</a:t>
            </a:r>
          </a:p>
        </p:txBody>
      </p:sp>
      <p:sp>
        <p:nvSpPr>
          <p:cNvPr id="13" name="TextBox 12">
            <a:extLst>
              <a:ext uri="{FF2B5EF4-FFF2-40B4-BE49-F238E27FC236}">
                <a16:creationId xmlns:a16="http://schemas.microsoft.com/office/drawing/2014/main" id="{DA01C568-B7E4-49AF-874A-273E52A37CB1}"/>
              </a:ext>
            </a:extLst>
          </p:cNvPr>
          <p:cNvSpPr txBox="1"/>
          <p:nvPr/>
        </p:nvSpPr>
        <p:spPr>
          <a:xfrm>
            <a:off x="6096000" y="465269"/>
            <a:ext cx="1387642" cy="284693"/>
          </a:xfrm>
          <a:prstGeom prst="rect">
            <a:avLst/>
          </a:prstGeom>
          <a:noFill/>
        </p:spPr>
        <p:txBody>
          <a:bodyPr wrap="square" rtlCol="0">
            <a:spAutoFit/>
          </a:bodyPr>
          <a:lstStyle/>
          <a:p>
            <a:r>
              <a:rPr lang="en-GB" sz="1250" dirty="0">
                <a:solidFill>
                  <a:schemeClr val="tx1">
                    <a:lumMod val="65000"/>
                    <a:lumOff val="35000"/>
                  </a:schemeClr>
                </a:solidFill>
              </a:rPr>
              <a:t>strongly disagree</a:t>
            </a:r>
          </a:p>
        </p:txBody>
      </p:sp>
      <p:sp>
        <p:nvSpPr>
          <p:cNvPr id="15" name="TextBox 14">
            <a:extLst>
              <a:ext uri="{FF2B5EF4-FFF2-40B4-BE49-F238E27FC236}">
                <a16:creationId xmlns:a16="http://schemas.microsoft.com/office/drawing/2014/main" id="{7FB63092-8606-40F7-9BEC-1A4769224102}"/>
              </a:ext>
            </a:extLst>
          </p:cNvPr>
          <p:cNvSpPr txBox="1"/>
          <p:nvPr/>
        </p:nvSpPr>
        <p:spPr>
          <a:xfrm>
            <a:off x="8845216" y="465274"/>
            <a:ext cx="1183106" cy="284693"/>
          </a:xfrm>
          <a:prstGeom prst="rect">
            <a:avLst/>
          </a:prstGeom>
          <a:noFill/>
        </p:spPr>
        <p:txBody>
          <a:bodyPr wrap="square" rtlCol="0">
            <a:spAutoFit/>
          </a:bodyPr>
          <a:lstStyle/>
          <a:p>
            <a:r>
              <a:rPr lang="en-GB" sz="1250" dirty="0">
                <a:solidFill>
                  <a:schemeClr val="tx1">
                    <a:lumMod val="65000"/>
                    <a:lumOff val="35000"/>
                  </a:schemeClr>
                </a:solidFill>
              </a:rPr>
              <a:t>neutral</a:t>
            </a:r>
          </a:p>
        </p:txBody>
      </p:sp>
      <p:graphicFrame>
        <p:nvGraphicFramePr>
          <p:cNvPr id="7" name="Chart 6">
            <a:extLst>
              <a:ext uri="{FF2B5EF4-FFF2-40B4-BE49-F238E27FC236}">
                <a16:creationId xmlns:a16="http://schemas.microsoft.com/office/drawing/2014/main" id="{DFCDA038-A155-4C0F-9F52-1B3036A20A7E}"/>
              </a:ext>
            </a:extLst>
          </p:cNvPr>
          <p:cNvGraphicFramePr/>
          <p:nvPr>
            <p:extLst>
              <p:ext uri="{D42A27DB-BD31-4B8C-83A1-F6EECF244321}">
                <p14:modId xmlns:p14="http://schemas.microsoft.com/office/powerpoint/2010/main" val="2142266671"/>
              </p:ext>
            </p:extLst>
          </p:nvPr>
        </p:nvGraphicFramePr>
        <p:xfrm>
          <a:off x="152400" y="681839"/>
          <a:ext cx="11950700" cy="6002955"/>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a:extLst>
              <a:ext uri="{FF2B5EF4-FFF2-40B4-BE49-F238E27FC236}">
                <a16:creationId xmlns:a16="http://schemas.microsoft.com/office/drawing/2014/main" id="{E0A7D551-02EC-4144-A534-F9C009DEF318}"/>
              </a:ext>
            </a:extLst>
          </p:cNvPr>
          <p:cNvSpPr>
            <a:spLocks noGrp="1"/>
          </p:cNvSpPr>
          <p:nvPr>
            <p:ph type="sldNum" sz="quarter" idx="12"/>
          </p:nvPr>
        </p:nvSpPr>
        <p:spPr/>
        <p:txBody>
          <a:bodyPr/>
          <a:lstStyle/>
          <a:p>
            <a:fld id="{6D264387-2B3F-4E73-92C1-7EAE0F2177D4}" type="slidenum">
              <a:rPr lang="en-GB" smtClean="0"/>
              <a:t>40</a:t>
            </a:fld>
            <a:endParaRPr lang="en-GB" dirty="0"/>
          </a:p>
        </p:txBody>
      </p:sp>
    </p:spTree>
    <p:extLst>
      <p:ext uri="{BB962C8B-B14F-4D97-AF65-F5344CB8AC3E}">
        <p14:creationId xmlns:p14="http://schemas.microsoft.com/office/powerpoint/2010/main" val="22583256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4274" name="Rectangle 2">
            <a:extLst>
              <a:ext uri="{FF2B5EF4-FFF2-40B4-BE49-F238E27FC236}">
                <a16:creationId xmlns:a16="http://schemas.microsoft.com/office/drawing/2014/main" id="{0E077DDE-3243-4CEA-901A-62E9AA1C9A5D}"/>
              </a:ext>
            </a:extLst>
          </p:cNvPr>
          <p:cNvSpPr>
            <a:spLocks noGrp="1" noChangeArrowheads="1"/>
          </p:cNvSpPr>
          <p:nvPr>
            <p:ph type="title"/>
          </p:nvPr>
        </p:nvSpPr>
        <p:spPr>
          <a:xfrm>
            <a:off x="2709110" y="124046"/>
            <a:ext cx="6773780" cy="345261"/>
          </a:xfrm>
        </p:spPr>
        <p:txBody>
          <a:bodyPr>
            <a:noAutofit/>
          </a:bodyPr>
          <a:lstStyle/>
          <a:p>
            <a:pPr algn="ctr"/>
            <a:r>
              <a:rPr lang="en-GB" altLang="en-US" sz="2800" dirty="0">
                <a:latin typeface="+mn-lt"/>
              </a:rPr>
              <a:t>Segment 3 – bagging interest</a:t>
            </a:r>
          </a:p>
        </p:txBody>
      </p:sp>
      <p:graphicFrame>
        <p:nvGraphicFramePr>
          <p:cNvPr id="8" name="Content Placeholder 5">
            <a:extLst>
              <a:ext uri="{FF2B5EF4-FFF2-40B4-BE49-F238E27FC236}">
                <a16:creationId xmlns:a16="http://schemas.microsoft.com/office/drawing/2014/main" id="{30F7E11F-9CCF-483F-AA06-2F5AC37B6FF1}"/>
              </a:ext>
            </a:extLst>
          </p:cNvPr>
          <p:cNvGraphicFramePr>
            <a:graphicFrameLocks/>
          </p:cNvGraphicFramePr>
          <p:nvPr>
            <p:extLst>
              <p:ext uri="{D42A27DB-BD31-4B8C-83A1-F6EECF244321}">
                <p14:modId xmlns:p14="http://schemas.microsoft.com/office/powerpoint/2010/main" val="1808712122"/>
              </p:ext>
            </p:extLst>
          </p:nvPr>
        </p:nvGraphicFramePr>
        <p:xfrm>
          <a:off x="2202095" y="589935"/>
          <a:ext cx="7787811" cy="5985526"/>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03CA479A-6EE1-4DA6-B777-8456236AEEFA}"/>
              </a:ext>
            </a:extLst>
          </p:cNvPr>
          <p:cNvSpPr txBox="1"/>
          <p:nvPr/>
        </p:nvSpPr>
        <p:spPr>
          <a:xfrm>
            <a:off x="9023981" y="6268065"/>
            <a:ext cx="917818" cy="284693"/>
          </a:xfrm>
          <a:prstGeom prst="rect">
            <a:avLst/>
          </a:prstGeom>
          <a:noFill/>
        </p:spPr>
        <p:txBody>
          <a:bodyPr wrap="square" rtlCol="0">
            <a:spAutoFit/>
          </a:bodyPr>
          <a:lstStyle/>
          <a:p>
            <a:r>
              <a:rPr lang="en-GB" sz="1200" dirty="0">
                <a:solidFill>
                  <a:srgbClr val="D9D9D9"/>
                </a:solidFill>
              </a:rPr>
              <a:t>n=60 (19%)</a:t>
            </a:r>
          </a:p>
        </p:txBody>
      </p:sp>
      <p:sp>
        <p:nvSpPr>
          <p:cNvPr id="2" name="Slide Number Placeholder 1">
            <a:extLst>
              <a:ext uri="{FF2B5EF4-FFF2-40B4-BE49-F238E27FC236}">
                <a16:creationId xmlns:a16="http://schemas.microsoft.com/office/drawing/2014/main" id="{B807EA75-5552-4C76-B55E-A4DCD45C31A4}"/>
              </a:ext>
            </a:extLst>
          </p:cNvPr>
          <p:cNvSpPr>
            <a:spLocks noGrp="1"/>
          </p:cNvSpPr>
          <p:nvPr>
            <p:ph type="sldNum" sz="quarter" idx="12"/>
          </p:nvPr>
        </p:nvSpPr>
        <p:spPr/>
        <p:txBody>
          <a:bodyPr/>
          <a:lstStyle/>
          <a:p>
            <a:fld id="{6D264387-2B3F-4E73-92C1-7EAE0F2177D4}" type="slidenum">
              <a:rPr lang="en-GB" smtClean="0"/>
              <a:t>41</a:t>
            </a:fld>
            <a:endParaRPr lang="en-GB" dirty="0"/>
          </a:p>
        </p:txBody>
      </p:sp>
    </p:spTree>
    <p:extLst>
      <p:ext uri="{BB962C8B-B14F-4D97-AF65-F5344CB8AC3E}">
        <p14:creationId xmlns:p14="http://schemas.microsoft.com/office/powerpoint/2010/main" val="34000123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4274" name="Rectangle 2">
            <a:extLst>
              <a:ext uri="{FF2B5EF4-FFF2-40B4-BE49-F238E27FC236}">
                <a16:creationId xmlns:a16="http://schemas.microsoft.com/office/drawing/2014/main" id="{0E077DDE-3243-4CEA-901A-62E9AA1C9A5D}"/>
              </a:ext>
            </a:extLst>
          </p:cNvPr>
          <p:cNvSpPr>
            <a:spLocks noGrp="1" noChangeArrowheads="1"/>
          </p:cNvSpPr>
          <p:nvPr>
            <p:ph type="title"/>
          </p:nvPr>
        </p:nvSpPr>
        <p:spPr>
          <a:xfrm>
            <a:off x="838200" y="97662"/>
            <a:ext cx="10515600" cy="875533"/>
          </a:xfrm>
        </p:spPr>
        <p:txBody>
          <a:bodyPr>
            <a:noAutofit/>
          </a:bodyPr>
          <a:lstStyle/>
          <a:p>
            <a:pPr algn="ctr"/>
            <a:r>
              <a:rPr lang="en-GB" altLang="en-US" sz="3200" dirty="0">
                <a:latin typeface="+mn-lt"/>
              </a:rPr>
              <a:t>Segment 4 (15%)</a:t>
            </a:r>
            <a:br>
              <a:rPr lang="en-GB" altLang="en-US" sz="3200" dirty="0">
                <a:latin typeface="+mn-lt"/>
              </a:rPr>
            </a:br>
            <a:r>
              <a:rPr lang="en-GB" altLang="en-US" sz="2400" i="1" dirty="0">
                <a:latin typeface="+mn-lt"/>
              </a:rPr>
              <a:t>minimalists</a:t>
            </a:r>
          </a:p>
        </p:txBody>
      </p:sp>
      <p:sp>
        <p:nvSpPr>
          <p:cNvPr id="1334275" name="Rectangle 3">
            <a:extLst>
              <a:ext uri="{FF2B5EF4-FFF2-40B4-BE49-F238E27FC236}">
                <a16:creationId xmlns:a16="http://schemas.microsoft.com/office/drawing/2014/main" id="{4F368177-4D85-4A54-8FE8-AB4CB22D8419}"/>
              </a:ext>
            </a:extLst>
          </p:cNvPr>
          <p:cNvSpPr>
            <a:spLocks noChangeArrowheads="1"/>
          </p:cNvSpPr>
          <p:nvPr/>
        </p:nvSpPr>
        <p:spPr bwMode="auto">
          <a:xfrm>
            <a:off x="7234361" y="1876485"/>
            <a:ext cx="4239884" cy="1298817"/>
          </a:xfrm>
          <a:prstGeom prst="rect">
            <a:avLst/>
          </a:prstGeom>
          <a:solidFill>
            <a:schemeClr val="bg1"/>
          </a:solidFill>
          <a:ln w="9525">
            <a:solidFill>
              <a:srgbClr val="006600"/>
            </a:solidFill>
            <a:miter lim="800000"/>
            <a:headEnd/>
            <a:tailEnd/>
          </a:ln>
          <a:effectLst/>
        </p:spPr>
        <p:txBody>
          <a:bodyPr wrap="square">
            <a:spAutoFit/>
          </a:bodyPr>
          <a:lstStyle>
            <a:lvl1pPr marL="285750" indent="-285750" algn="l">
              <a:defRPr>
                <a:solidFill>
                  <a:schemeClr val="tx1"/>
                </a:solidFill>
                <a:latin typeface="Arial" panose="020B0604020202020204" pitchFamily="34" charset="0"/>
              </a:defRPr>
            </a:lvl1pPr>
            <a:lvl2pPr marL="47625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
              <a:spcBef>
                <a:spcPct val="20000"/>
              </a:spcBef>
              <a:buFont typeface="Arial" panose="020B0604020202020204" pitchFamily="34" charset="0"/>
              <a:buChar char="•"/>
            </a:pPr>
            <a:r>
              <a:rPr lang="en-GB" altLang="en-US" sz="1400" dirty="0">
                <a:solidFill>
                  <a:schemeClr val="accent6">
                    <a:lumMod val="75000"/>
                  </a:schemeClr>
                </a:solidFill>
                <a:latin typeface="+mn-lt"/>
                <a:cs typeface="Arial" panose="020B0604020202020204" pitchFamily="34" charset="0"/>
              </a:rPr>
              <a:t>more users of scottishhills.com than average</a:t>
            </a:r>
          </a:p>
          <a:p>
            <a:pPr fontAlgn="b">
              <a:spcBef>
                <a:spcPct val="20000"/>
              </a:spcBef>
              <a:buFont typeface="Arial" panose="020B0604020202020204" pitchFamily="34" charset="0"/>
              <a:buChar char="•"/>
            </a:pPr>
            <a:r>
              <a:rPr lang="en-GB" altLang="en-US" sz="1400" dirty="0">
                <a:solidFill>
                  <a:schemeClr val="accent6">
                    <a:lumMod val="75000"/>
                  </a:schemeClr>
                </a:solidFill>
                <a:latin typeface="+mn-lt"/>
                <a:cs typeface="Arial" panose="020B0604020202020204" pitchFamily="34" charset="0"/>
              </a:rPr>
              <a:t>more users of mountainsofscotland.co.uk (though only 8%)</a:t>
            </a:r>
          </a:p>
          <a:p>
            <a:pPr fontAlgn="b">
              <a:spcBef>
                <a:spcPct val="20000"/>
              </a:spcBef>
              <a:buFont typeface="Arial" panose="020B0604020202020204" pitchFamily="34" charset="0"/>
              <a:buChar char="•"/>
            </a:pPr>
            <a:r>
              <a:rPr lang="en-GB" altLang="en-US" sz="1400" dirty="0">
                <a:solidFill>
                  <a:schemeClr val="accent6">
                    <a:lumMod val="75000"/>
                  </a:schemeClr>
                </a:solidFill>
                <a:latin typeface="+mn-lt"/>
                <a:cs typeface="Arial" panose="020B0604020202020204" pitchFamily="34" charset="0"/>
              </a:rPr>
              <a:t>joint highest proportion of RHSoc members (44%)</a:t>
            </a:r>
          </a:p>
          <a:p>
            <a:pPr fontAlgn="b">
              <a:spcBef>
                <a:spcPct val="20000"/>
              </a:spcBef>
              <a:buFont typeface="Arial" panose="020B0604020202020204" pitchFamily="34" charset="0"/>
              <a:buChar char="•"/>
            </a:pPr>
            <a:r>
              <a:rPr lang="en-GB" altLang="en-US" sz="1400" dirty="0">
                <a:solidFill>
                  <a:schemeClr val="accent6">
                    <a:lumMod val="75000"/>
                  </a:schemeClr>
                </a:solidFill>
                <a:latin typeface="+mn-lt"/>
                <a:cs typeface="Arial" panose="020B0604020202020204" pitchFamily="34" charset="0"/>
              </a:rPr>
              <a:t>higher proportion of </a:t>
            </a:r>
            <a:r>
              <a:rPr lang="en-GB" altLang="en-US" sz="1400" i="1" dirty="0">
                <a:solidFill>
                  <a:schemeClr val="accent6">
                    <a:lumMod val="75000"/>
                  </a:schemeClr>
                </a:solidFill>
                <a:latin typeface="+mn-lt"/>
                <a:cs typeface="Arial" panose="020B0604020202020204" pitchFamily="34" charset="0"/>
              </a:rPr>
              <a:t>The Munro Society </a:t>
            </a:r>
            <a:r>
              <a:rPr lang="en-GB" altLang="en-US" sz="1400" dirty="0">
                <a:solidFill>
                  <a:schemeClr val="accent6">
                    <a:lumMod val="75000"/>
                  </a:schemeClr>
                </a:solidFill>
                <a:latin typeface="+mn-lt"/>
                <a:cs typeface="Arial" panose="020B0604020202020204" pitchFamily="34" charset="0"/>
              </a:rPr>
              <a:t>members</a:t>
            </a:r>
          </a:p>
        </p:txBody>
      </p:sp>
      <p:sp>
        <p:nvSpPr>
          <p:cNvPr id="1334276" name="Rectangle 4">
            <a:extLst>
              <a:ext uri="{FF2B5EF4-FFF2-40B4-BE49-F238E27FC236}">
                <a16:creationId xmlns:a16="http://schemas.microsoft.com/office/drawing/2014/main" id="{8C77BBA1-E76F-4609-B7C3-74C83B171CE1}"/>
              </a:ext>
            </a:extLst>
          </p:cNvPr>
          <p:cNvSpPr>
            <a:spLocks noChangeArrowheads="1"/>
          </p:cNvSpPr>
          <p:nvPr/>
        </p:nvSpPr>
        <p:spPr bwMode="auto">
          <a:xfrm>
            <a:off x="7234361" y="4911437"/>
            <a:ext cx="4239884" cy="1056700"/>
          </a:xfrm>
          <a:prstGeom prst="rect">
            <a:avLst/>
          </a:prstGeom>
          <a:solidFill>
            <a:schemeClr val="bg1"/>
          </a:solidFill>
          <a:ln w="9525">
            <a:solidFill>
              <a:srgbClr val="CC0000"/>
            </a:solidFill>
            <a:miter lim="800000"/>
            <a:headEnd/>
            <a:tailEnd/>
          </a:ln>
          <a:effectLst/>
        </p:spPr>
        <p:txBody>
          <a:bodyPr wrap="square">
            <a:spAutoFit/>
          </a:bodyPr>
          <a:lstStyle>
            <a:lvl1pPr marL="285750" indent="-285750" algn="l">
              <a:defRPr>
                <a:solidFill>
                  <a:schemeClr val="tx1"/>
                </a:solidFill>
                <a:latin typeface="Arial" panose="020B0604020202020204" pitchFamily="34" charset="0"/>
              </a:defRPr>
            </a:lvl1pPr>
            <a:lvl2pPr marL="47625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
              <a:spcBef>
                <a:spcPts val="400"/>
              </a:spcBef>
              <a:buFont typeface="Wingdings" panose="05000000000000000000" pitchFamily="2" charset="2"/>
              <a:buChar char="§"/>
            </a:pPr>
            <a:r>
              <a:rPr lang="en-GB" altLang="en-US" sz="1400" dirty="0">
                <a:solidFill>
                  <a:srgbClr val="CC0000"/>
                </a:solidFill>
                <a:latin typeface="+mn-lt"/>
                <a:cs typeface="Arial" panose="020B0604020202020204" pitchFamily="34" charset="0"/>
              </a:rPr>
              <a:t>less likely to be bagging Donald Deweys, Synges, Corbett Tops, Graham Tops and subs</a:t>
            </a:r>
          </a:p>
          <a:p>
            <a:pPr fontAlgn="b">
              <a:spcBef>
                <a:spcPts val="400"/>
              </a:spcBef>
              <a:buFont typeface="Wingdings" panose="05000000000000000000" pitchFamily="2" charset="2"/>
              <a:buChar char="§"/>
            </a:pPr>
            <a:r>
              <a:rPr lang="en-GB" altLang="en-US" sz="1400" dirty="0">
                <a:solidFill>
                  <a:srgbClr val="CC0000"/>
                </a:solidFill>
                <a:latin typeface="+mn-lt"/>
                <a:cs typeface="Arial" panose="020B0604020202020204" pitchFamily="34" charset="0"/>
              </a:rPr>
              <a:t>less likely to use Island, Topo Section, Watershed</a:t>
            </a:r>
          </a:p>
          <a:p>
            <a:pPr fontAlgn="b">
              <a:spcBef>
                <a:spcPts val="400"/>
              </a:spcBef>
              <a:buFont typeface="Wingdings" panose="05000000000000000000" pitchFamily="2" charset="2"/>
              <a:buChar char="§"/>
            </a:pPr>
            <a:r>
              <a:rPr lang="en-GB" altLang="en-US" sz="1400" dirty="0">
                <a:solidFill>
                  <a:srgbClr val="CC0000"/>
                </a:solidFill>
                <a:latin typeface="+mn-lt"/>
                <a:cs typeface="Arial" panose="020B0604020202020204" pitchFamily="34" charset="0"/>
              </a:rPr>
              <a:t>less likely to submit GPS measurements</a:t>
            </a:r>
          </a:p>
        </p:txBody>
      </p:sp>
      <p:sp>
        <p:nvSpPr>
          <p:cNvPr id="1334277" name="AutoShape 5">
            <a:extLst>
              <a:ext uri="{FF2B5EF4-FFF2-40B4-BE49-F238E27FC236}">
                <a16:creationId xmlns:a16="http://schemas.microsoft.com/office/drawing/2014/main" id="{50859AA8-D101-4D3C-B80D-6BCADA4880BC}"/>
              </a:ext>
            </a:extLst>
          </p:cNvPr>
          <p:cNvSpPr>
            <a:spLocks noChangeArrowheads="1"/>
          </p:cNvSpPr>
          <p:nvPr/>
        </p:nvSpPr>
        <p:spPr bwMode="auto">
          <a:xfrm flipV="1">
            <a:off x="6308553" y="3859867"/>
            <a:ext cx="696913" cy="2614418"/>
          </a:xfrm>
          <a:prstGeom prst="upArrow">
            <a:avLst>
              <a:gd name="adj1" fmla="val 37472"/>
              <a:gd name="adj2" fmla="val 54923"/>
            </a:avLst>
          </a:prstGeom>
          <a:gradFill rotWithShape="1">
            <a:gsLst>
              <a:gs pos="0">
                <a:srgbClr val="C00000"/>
              </a:gs>
              <a:gs pos="95575">
                <a:schemeClr val="bg1">
                  <a:lumMod val="75000"/>
                </a:schemeClr>
              </a:gs>
              <a:gs pos="54000">
                <a:schemeClr val="accent2">
                  <a:lumMod val="40000"/>
                  <a:lumOff val="60000"/>
                </a:schemeClr>
              </a:gs>
            </a:gsLst>
            <a:lin ang="5400000" scaled="1"/>
          </a:gradFill>
          <a:ln>
            <a:noFill/>
          </a:ln>
          <a:effectLst/>
        </p:spPr>
        <p:txBody>
          <a:bodyPr wrap="none" anchor="ctr"/>
          <a:lstStyle/>
          <a:p>
            <a:endParaRPr lang="en-GB" dirty="0"/>
          </a:p>
        </p:txBody>
      </p:sp>
      <p:sp>
        <p:nvSpPr>
          <p:cNvPr id="1334278" name="AutoShape 6">
            <a:extLst>
              <a:ext uri="{FF2B5EF4-FFF2-40B4-BE49-F238E27FC236}">
                <a16:creationId xmlns:a16="http://schemas.microsoft.com/office/drawing/2014/main" id="{2E67C4E3-B963-48FF-A095-799289DC6CD4}"/>
              </a:ext>
            </a:extLst>
          </p:cNvPr>
          <p:cNvSpPr>
            <a:spLocks noChangeArrowheads="1"/>
          </p:cNvSpPr>
          <p:nvPr/>
        </p:nvSpPr>
        <p:spPr bwMode="auto">
          <a:xfrm>
            <a:off x="6338716" y="1347172"/>
            <a:ext cx="638175" cy="2512695"/>
          </a:xfrm>
          <a:prstGeom prst="upArrow">
            <a:avLst>
              <a:gd name="adj1" fmla="val 41241"/>
              <a:gd name="adj2" fmla="val 42829"/>
            </a:avLst>
          </a:prstGeom>
          <a:gradFill rotWithShape="1">
            <a:gsLst>
              <a:gs pos="50000">
                <a:schemeClr val="accent6">
                  <a:lumMod val="60000"/>
                  <a:lumOff val="40000"/>
                </a:schemeClr>
              </a:gs>
              <a:gs pos="0">
                <a:schemeClr val="accent6">
                  <a:lumMod val="75000"/>
                </a:schemeClr>
              </a:gs>
              <a:gs pos="100000">
                <a:schemeClr val="bg1">
                  <a:lumMod val="75000"/>
                </a:schemeClr>
              </a:gs>
            </a:gsLst>
            <a:lin ang="5400000" scaled="1"/>
          </a:gradFill>
          <a:ln>
            <a:noFill/>
          </a:ln>
          <a:effectLst/>
        </p:spPr>
        <p:txBody>
          <a:bodyPr wrap="none" anchor="ctr"/>
          <a:lstStyle/>
          <a:p>
            <a:endParaRPr lang="en-GB" dirty="0"/>
          </a:p>
        </p:txBody>
      </p:sp>
      <p:sp>
        <p:nvSpPr>
          <p:cNvPr id="1334279" name="Text Box 7">
            <a:extLst>
              <a:ext uri="{FF2B5EF4-FFF2-40B4-BE49-F238E27FC236}">
                <a16:creationId xmlns:a16="http://schemas.microsoft.com/office/drawing/2014/main" id="{C377D668-0C5F-4C88-987E-DEE54468856B}"/>
              </a:ext>
            </a:extLst>
          </p:cNvPr>
          <p:cNvSpPr txBox="1">
            <a:spLocks noChangeArrowheads="1"/>
          </p:cNvSpPr>
          <p:nvPr/>
        </p:nvSpPr>
        <p:spPr bwMode="auto">
          <a:xfrm rot="5384084">
            <a:off x="6008222" y="2260690"/>
            <a:ext cx="130687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sz="1400" b="1" dirty="0">
                <a:solidFill>
                  <a:schemeClr val="bg1"/>
                </a:solidFill>
              </a:rPr>
              <a:t>MOE LIKELY</a:t>
            </a:r>
          </a:p>
        </p:txBody>
      </p:sp>
      <p:sp>
        <p:nvSpPr>
          <p:cNvPr id="1334280" name="Text Box 8">
            <a:extLst>
              <a:ext uri="{FF2B5EF4-FFF2-40B4-BE49-F238E27FC236}">
                <a16:creationId xmlns:a16="http://schemas.microsoft.com/office/drawing/2014/main" id="{E8A4BEB0-13A4-4703-B04B-4E5E38A345D2}"/>
              </a:ext>
            </a:extLst>
          </p:cNvPr>
          <p:cNvSpPr txBox="1">
            <a:spLocks noChangeArrowheads="1"/>
          </p:cNvSpPr>
          <p:nvPr/>
        </p:nvSpPr>
        <p:spPr bwMode="auto">
          <a:xfrm rot="5384084">
            <a:off x="6038950" y="5207338"/>
            <a:ext cx="1247495" cy="310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sz="1400" b="1" dirty="0">
                <a:solidFill>
                  <a:schemeClr val="bg1"/>
                </a:solidFill>
              </a:rPr>
              <a:t>LESS LIKELY</a:t>
            </a:r>
          </a:p>
        </p:txBody>
      </p:sp>
      <p:sp>
        <p:nvSpPr>
          <p:cNvPr id="2" name="TextBox 1">
            <a:extLst>
              <a:ext uri="{FF2B5EF4-FFF2-40B4-BE49-F238E27FC236}">
                <a16:creationId xmlns:a16="http://schemas.microsoft.com/office/drawing/2014/main" id="{A87500F6-B320-4A1A-A504-2874ED373DB5}"/>
              </a:ext>
            </a:extLst>
          </p:cNvPr>
          <p:cNvSpPr txBox="1"/>
          <p:nvPr/>
        </p:nvSpPr>
        <p:spPr>
          <a:xfrm>
            <a:off x="7886699" y="1025671"/>
            <a:ext cx="3467101" cy="369332"/>
          </a:xfrm>
          <a:prstGeom prst="rect">
            <a:avLst/>
          </a:prstGeom>
          <a:noFill/>
        </p:spPr>
        <p:txBody>
          <a:bodyPr wrap="square" rtlCol="0">
            <a:spAutoFit/>
          </a:bodyPr>
          <a:lstStyle/>
          <a:p>
            <a:pPr algn="ctr"/>
            <a:r>
              <a:rPr lang="en-GB" i="1" dirty="0">
                <a:solidFill>
                  <a:schemeClr val="tx1">
                    <a:lumMod val="65000"/>
                    <a:lumOff val="35000"/>
                  </a:schemeClr>
                </a:solidFill>
              </a:rPr>
              <a:t>sample characteristics</a:t>
            </a:r>
          </a:p>
        </p:txBody>
      </p:sp>
      <p:sp>
        <p:nvSpPr>
          <p:cNvPr id="24" name="TextBox 23">
            <a:extLst>
              <a:ext uri="{FF2B5EF4-FFF2-40B4-BE49-F238E27FC236}">
                <a16:creationId xmlns:a16="http://schemas.microsoft.com/office/drawing/2014/main" id="{CD4161B7-48E9-4D73-BCC7-4D84B837A918}"/>
              </a:ext>
            </a:extLst>
          </p:cNvPr>
          <p:cNvSpPr txBox="1"/>
          <p:nvPr/>
        </p:nvSpPr>
        <p:spPr>
          <a:xfrm>
            <a:off x="1406055" y="1039395"/>
            <a:ext cx="3238500" cy="369332"/>
          </a:xfrm>
          <a:prstGeom prst="rect">
            <a:avLst/>
          </a:prstGeom>
          <a:noFill/>
        </p:spPr>
        <p:txBody>
          <a:bodyPr wrap="square" rtlCol="0">
            <a:spAutoFit/>
          </a:bodyPr>
          <a:lstStyle/>
          <a:p>
            <a:pPr algn="ctr"/>
            <a:r>
              <a:rPr lang="en-GB" i="1" dirty="0">
                <a:solidFill>
                  <a:schemeClr val="tx1">
                    <a:lumMod val="65000"/>
                    <a:lumOff val="35000"/>
                  </a:schemeClr>
                </a:solidFill>
              </a:rPr>
              <a:t>distinguishing characteristics</a:t>
            </a:r>
          </a:p>
        </p:txBody>
      </p:sp>
      <p:sp>
        <p:nvSpPr>
          <p:cNvPr id="25" name="Rectangle 3">
            <a:extLst>
              <a:ext uri="{FF2B5EF4-FFF2-40B4-BE49-F238E27FC236}">
                <a16:creationId xmlns:a16="http://schemas.microsoft.com/office/drawing/2014/main" id="{DF26B207-223B-4128-9DD8-D5A31702672F}"/>
              </a:ext>
            </a:extLst>
          </p:cNvPr>
          <p:cNvSpPr>
            <a:spLocks noChangeArrowheads="1"/>
          </p:cNvSpPr>
          <p:nvPr/>
        </p:nvSpPr>
        <p:spPr bwMode="auto">
          <a:xfrm>
            <a:off x="629920" y="1606795"/>
            <a:ext cx="5070489" cy="2708434"/>
          </a:xfrm>
          <a:prstGeom prst="rect">
            <a:avLst/>
          </a:prstGeom>
          <a:solidFill>
            <a:schemeClr val="bg1"/>
          </a:solidFill>
          <a:ln w="9525">
            <a:noFill/>
            <a:miter lim="800000"/>
            <a:headEnd/>
            <a:tailEnd/>
          </a:ln>
          <a:effectLst/>
        </p:spPr>
        <p:txBody>
          <a:bodyPr wrap="square">
            <a:spAutoFit/>
          </a:bodyPr>
          <a:lstStyle>
            <a:lvl1pPr marL="285750" indent="-285750" algn="l">
              <a:defRPr>
                <a:solidFill>
                  <a:schemeClr val="tx1"/>
                </a:solidFill>
                <a:latin typeface="Arial" panose="020B0604020202020204" pitchFamily="34" charset="0"/>
              </a:defRPr>
            </a:lvl1pPr>
            <a:lvl2pPr marL="47625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
              <a:spcBef>
                <a:spcPts val="1000"/>
              </a:spcBef>
              <a:buFont typeface="Wingdings" panose="05000000000000000000" pitchFamily="2" charset="2"/>
              <a:buChar char="§"/>
            </a:pPr>
            <a:r>
              <a:rPr lang="en-GB" altLang="en-US" sz="1500" dirty="0">
                <a:latin typeface="+mn-lt"/>
                <a:cs typeface="Arial" panose="020B0604020202020204" pitchFamily="34" charset="0"/>
              </a:rPr>
              <a:t>81% think the DoBIH has too many lists</a:t>
            </a:r>
          </a:p>
          <a:p>
            <a:pPr fontAlgn="b">
              <a:spcBef>
                <a:spcPts val="1000"/>
              </a:spcBef>
              <a:buFont typeface="Wingdings" panose="05000000000000000000" pitchFamily="2" charset="2"/>
              <a:buChar char="§"/>
            </a:pPr>
            <a:r>
              <a:rPr lang="en-GB" altLang="en-US" sz="1500" dirty="0">
                <a:latin typeface="+mn-lt"/>
                <a:cs typeface="Arial" panose="020B0604020202020204" pitchFamily="34" charset="0"/>
              </a:rPr>
              <a:t>more likely to prefer lists based on prominence</a:t>
            </a:r>
          </a:p>
          <a:p>
            <a:pPr fontAlgn="b">
              <a:spcBef>
                <a:spcPts val="1000"/>
              </a:spcBef>
              <a:buFont typeface="Wingdings" panose="05000000000000000000" pitchFamily="2" charset="2"/>
              <a:buChar char="§"/>
            </a:pPr>
            <a:r>
              <a:rPr lang="en-GB" altLang="en-US" sz="1500" dirty="0">
                <a:latin typeface="+mn-lt"/>
                <a:cs typeface="Arial" panose="020B0604020202020204" pitchFamily="34" charset="0"/>
              </a:rPr>
              <a:t>opposed to adding more Lake District lists, regional lists, and lists based on guidebooks</a:t>
            </a:r>
          </a:p>
          <a:p>
            <a:pPr fontAlgn="b">
              <a:spcBef>
                <a:spcPts val="1000"/>
              </a:spcBef>
              <a:buFont typeface="Wingdings" panose="05000000000000000000" pitchFamily="2" charset="2"/>
              <a:buChar char="§"/>
            </a:pPr>
            <a:r>
              <a:rPr lang="en-GB" altLang="en-US" sz="1500" dirty="0">
                <a:latin typeface="+mn-lt"/>
                <a:cs typeface="Arial" panose="020B0604020202020204" pitchFamily="34" charset="0"/>
              </a:rPr>
              <a:t>opposed to adding lists on demand</a:t>
            </a:r>
          </a:p>
          <a:p>
            <a:pPr fontAlgn="b">
              <a:spcBef>
                <a:spcPts val="1000"/>
              </a:spcBef>
              <a:buFont typeface="Wingdings" panose="05000000000000000000" pitchFamily="2" charset="2"/>
              <a:buChar char="§"/>
            </a:pPr>
            <a:r>
              <a:rPr lang="en-GB" altLang="en-US" sz="1500" dirty="0">
                <a:latin typeface="+mn-lt"/>
                <a:cs typeface="Arial" panose="020B0604020202020204" pitchFamily="34" charset="0"/>
              </a:rPr>
              <a:t>views divided on historical lists and subs </a:t>
            </a:r>
          </a:p>
          <a:p>
            <a:pPr fontAlgn="b">
              <a:spcBef>
                <a:spcPts val="1000"/>
              </a:spcBef>
              <a:buFont typeface="Wingdings" panose="05000000000000000000" pitchFamily="2" charset="2"/>
              <a:buChar char="§"/>
            </a:pPr>
            <a:r>
              <a:rPr lang="en-GB" altLang="en-US" sz="1500" dirty="0">
                <a:latin typeface="+mn-lt"/>
                <a:cs typeface="Arial" panose="020B0604020202020204" pitchFamily="34" charset="0"/>
              </a:rPr>
              <a:t>influence of DoBIH varies</a:t>
            </a:r>
          </a:p>
          <a:p>
            <a:pPr fontAlgn="b">
              <a:spcBef>
                <a:spcPts val="1000"/>
              </a:spcBef>
              <a:buFont typeface="Wingdings" panose="05000000000000000000" pitchFamily="2" charset="2"/>
              <a:buChar char="§"/>
            </a:pPr>
            <a:r>
              <a:rPr lang="en-GB" altLang="en-US" sz="1500" dirty="0">
                <a:latin typeface="+mn-lt"/>
                <a:cs typeface="Arial" panose="020B0604020202020204" pitchFamily="34" charset="0"/>
              </a:rPr>
              <a:t>the only segment with significant support for removing lists</a:t>
            </a:r>
          </a:p>
        </p:txBody>
      </p:sp>
      <p:sp>
        <p:nvSpPr>
          <p:cNvPr id="13" name="Rectangle 3">
            <a:extLst>
              <a:ext uri="{FF2B5EF4-FFF2-40B4-BE49-F238E27FC236}">
                <a16:creationId xmlns:a16="http://schemas.microsoft.com/office/drawing/2014/main" id="{31DF80F1-6D76-4164-BEC3-7C4AC22BC4AC}"/>
              </a:ext>
            </a:extLst>
          </p:cNvPr>
          <p:cNvSpPr>
            <a:spLocks noChangeArrowheads="1"/>
          </p:cNvSpPr>
          <p:nvPr/>
        </p:nvSpPr>
        <p:spPr bwMode="auto">
          <a:xfrm>
            <a:off x="7234361" y="3688507"/>
            <a:ext cx="4239884" cy="1005403"/>
          </a:xfrm>
          <a:prstGeom prst="rect">
            <a:avLst/>
          </a:prstGeom>
          <a:solidFill>
            <a:schemeClr val="bg1"/>
          </a:solidFill>
          <a:ln w="9525">
            <a:solidFill>
              <a:srgbClr val="CC0000"/>
            </a:solidFill>
            <a:miter lim="800000"/>
            <a:headEnd/>
            <a:tailEnd/>
          </a:ln>
          <a:effectLst/>
        </p:spPr>
        <p:txBody>
          <a:bodyPr wrap="square">
            <a:spAutoFit/>
          </a:bodyPr>
          <a:lstStyle>
            <a:lvl1pPr marL="285750" indent="-285750" algn="l">
              <a:defRPr>
                <a:solidFill>
                  <a:schemeClr val="tx1"/>
                </a:solidFill>
                <a:latin typeface="Arial" panose="020B0604020202020204" pitchFamily="34" charset="0"/>
              </a:defRPr>
            </a:lvl1pPr>
            <a:lvl2pPr marL="47625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
              <a:spcBef>
                <a:spcPts val="400"/>
              </a:spcBef>
              <a:buFont typeface="Wingdings" panose="05000000000000000000" pitchFamily="2" charset="2"/>
              <a:buChar char="§"/>
            </a:pPr>
            <a:r>
              <a:rPr lang="en-GB" altLang="en-US" sz="1400" dirty="0">
                <a:solidFill>
                  <a:srgbClr val="CC0000"/>
                </a:solidFill>
                <a:latin typeface="+mn-lt"/>
                <a:cs typeface="Arial" panose="020B0604020202020204" pitchFamily="34" charset="0"/>
              </a:rPr>
              <a:t>somewhat less likely to use DoBIH for reference or for bagging objectives</a:t>
            </a:r>
          </a:p>
          <a:p>
            <a:pPr fontAlgn="b">
              <a:spcBef>
                <a:spcPts val="400"/>
              </a:spcBef>
              <a:buFont typeface="Wingdings" panose="05000000000000000000" pitchFamily="2" charset="2"/>
              <a:buChar char="§"/>
            </a:pPr>
            <a:r>
              <a:rPr lang="en-GB" altLang="en-US" sz="1400" dirty="0">
                <a:solidFill>
                  <a:srgbClr val="CC0000"/>
                </a:solidFill>
                <a:latin typeface="+mn-lt"/>
                <a:cs typeface="Arial" panose="020B0604020202020204" pitchFamily="34" charset="0"/>
              </a:rPr>
              <a:t>somewhat less likely to use League Tables, walkers’ logs</a:t>
            </a:r>
          </a:p>
        </p:txBody>
      </p:sp>
      <p:sp>
        <p:nvSpPr>
          <p:cNvPr id="14" name="Rectangle 3">
            <a:extLst>
              <a:ext uri="{FF2B5EF4-FFF2-40B4-BE49-F238E27FC236}">
                <a16:creationId xmlns:a16="http://schemas.microsoft.com/office/drawing/2014/main" id="{FA9F75CE-A990-468F-BA3D-2727144524D7}"/>
              </a:ext>
            </a:extLst>
          </p:cNvPr>
          <p:cNvSpPr>
            <a:spLocks noChangeArrowheads="1"/>
          </p:cNvSpPr>
          <p:nvPr/>
        </p:nvSpPr>
        <p:spPr bwMode="auto">
          <a:xfrm>
            <a:off x="466928" y="4502493"/>
            <a:ext cx="5416520" cy="1985159"/>
          </a:xfrm>
          <a:prstGeom prst="rect">
            <a:avLst/>
          </a:prstGeom>
          <a:solidFill>
            <a:schemeClr val="bg1"/>
          </a:solidFill>
          <a:ln w="9525">
            <a:noFill/>
            <a:miter lim="800000"/>
            <a:headEnd/>
            <a:tailEnd/>
          </a:ln>
          <a:effectLst/>
        </p:spPr>
        <p:txBody>
          <a:bodyPr wrap="square">
            <a:spAutoFit/>
          </a:bodyPr>
          <a:lstStyle>
            <a:lvl1pPr marL="285750" indent="-285750" algn="l">
              <a:defRPr>
                <a:solidFill>
                  <a:schemeClr val="tx1"/>
                </a:solidFill>
                <a:latin typeface="Arial" panose="020B0604020202020204" pitchFamily="34" charset="0"/>
              </a:defRPr>
            </a:lvl1pPr>
            <a:lvl2pPr marL="47625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marL="0" indent="0" fontAlgn="b">
              <a:spcBef>
                <a:spcPts val="600"/>
              </a:spcBef>
            </a:pPr>
            <a:r>
              <a:rPr lang="en-GB" altLang="en-US" sz="1200" i="1" dirty="0">
                <a:latin typeface="+mn-lt"/>
                <a:cs typeface="Arial" panose="020B0604020202020204" pitchFamily="34" charset="0"/>
              </a:rPr>
              <a:t>“I think hill lists should only be added if they offer something distinctive and original, not more of the same with a few variations. I would prefer to see some lists removed.”</a:t>
            </a:r>
          </a:p>
          <a:p>
            <a:pPr marL="0" indent="0" fontAlgn="b">
              <a:spcBef>
                <a:spcPts val="600"/>
              </a:spcBef>
            </a:pPr>
            <a:r>
              <a:rPr lang="en-GB" altLang="en-US" sz="1200" i="1" dirty="0">
                <a:latin typeface="+mn-lt"/>
                <a:cs typeface="Arial" panose="020B0604020202020204" pitchFamily="34" charset="0"/>
              </a:rPr>
              <a:t>“There should be a revision of the Lake District lists. Synges, Birketts and Fellrangers have little merit and far too many insignificant pimples. A completer of these lists would log c.1000 tops... to do the same in Wales for instance would involve a far greater effort. These lists trivialise the Lake District.”</a:t>
            </a:r>
          </a:p>
          <a:p>
            <a:pPr marL="0" indent="0" fontAlgn="b">
              <a:spcBef>
                <a:spcPts val="600"/>
              </a:spcBef>
            </a:pPr>
            <a:r>
              <a:rPr lang="en-GB" altLang="en-US" sz="1200" i="1" dirty="0">
                <a:latin typeface="+mn-lt"/>
                <a:cs typeface="Arial" panose="020B0604020202020204" pitchFamily="34" charset="0"/>
              </a:rPr>
              <a:t>“No more Lake District lists and please delete Synges and Fellrangers!”</a:t>
            </a:r>
          </a:p>
          <a:p>
            <a:pPr marL="0" indent="0" fontAlgn="b">
              <a:spcBef>
                <a:spcPts val="600"/>
              </a:spcBef>
            </a:pPr>
            <a:r>
              <a:rPr lang="en-GB" altLang="en-US" sz="1200" i="1" dirty="0">
                <a:latin typeface="+mn-lt"/>
                <a:cs typeface="Arial" panose="020B0604020202020204" pitchFamily="34" charset="0"/>
              </a:rPr>
              <a:t>“Already far too many lists.”</a:t>
            </a:r>
          </a:p>
        </p:txBody>
      </p:sp>
      <p:sp>
        <p:nvSpPr>
          <p:cNvPr id="3" name="Slide Number Placeholder 2">
            <a:extLst>
              <a:ext uri="{FF2B5EF4-FFF2-40B4-BE49-F238E27FC236}">
                <a16:creationId xmlns:a16="http://schemas.microsoft.com/office/drawing/2014/main" id="{F993EF7B-160D-4B82-A48C-79BDFFB7B999}"/>
              </a:ext>
            </a:extLst>
          </p:cNvPr>
          <p:cNvSpPr>
            <a:spLocks noGrp="1"/>
          </p:cNvSpPr>
          <p:nvPr>
            <p:ph type="sldNum" sz="quarter" idx="12"/>
          </p:nvPr>
        </p:nvSpPr>
        <p:spPr/>
        <p:txBody>
          <a:bodyPr/>
          <a:lstStyle/>
          <a:p>
            <a:fld id="{6D264387-2B3F-4E73-92C1-7EAE0F2177D4}" type="slidenum">
              <a:rPr lang="en-GB" smtClean="0"/>
              <a:t>42</a:t>
            </a:fld>
            <a:endParaRPr lang="en-GB" dirty="0"/>
          </a:p>
        </p:txBody>
      </p:sp>
    </p:spTree>
    <p:extLst>
      <p:ext uri="{BB962C8B-B14F-4D97-AF65-F5344CB8AC3E}">
        <p14:creationId xmlns:p14="http://schemas.microsoft.com/office/powerpoint/2010/main" val="25258450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4274" name="Rectangle 2">
            <a:extLst>
              <a:ext uri="{FF2B5EF4-FFF2-40B4-BE49-F238E27FC236}">
                <a16:creationId xmlns:a16="http://schemas.microsoft.com/office/drawing/2014/main" id="{0E077DDE-3243-4CEA-901A-62E9AA1C9A5D}"/>
              </a:ext>
            </a:extLst>
          </p:cNvPr>
          <p:cNvSpPr>
            <a:spLocks noGrp="1" noChangeArrowheads="1"/>
          </p:cNvSpPr>
          <p:nvPr>
            <p:ph type="title"/>
          </p:nvPr>
        </p:nvSpPr>
        <p:spPr>
          <a:xfrm>
            <a:off x="2709110" y="124046"/>
            <a:ext cx="6773780" cy="345261"/>
          </a:xfrm>
        </p:spPr>
        <p:txBody>
          <a:bodyPr>
            <a:noAutofit/>
          </a:bodyPr>
          <a:lstStyle/>
          <a:p>
            <a:pPr algn="ctr"/>
            <a:r>
              <a:rPr lang="en-GB" altLang="en-US" sz="2800" dirty="0">
                <a:latin typeface="+mn-lt"/>
              </a:rPr>
              <a:t>Segment 4 (15%)</a:t>
            </a:r>
          </a:p>
        </p:txBody>
      </p:sp>
      <p:sp>
        <p:nvSpPr>
          <p:cNvPr id="12" name="TextBox 11">
            <a:extLst>
              <a:ext uri="{FF2B5EF4-FFF2-40B4-BE49-F238E27FC236}">
                <a16:creationId xmlns:a16="http://schemas.microsoft.com/office/drawing/2014/main" id="{12283F07-645B-4359-BE6D-FF57A196D00C}"/>
              </a:ext>
            </a:extLst>
          </p:cNvPr>
          <p:cNvSpPr txBox="1"/>
          <p:nvPr/>
        </p:nvSpPr>
        <p:spPr>
          <a:xfrm>
            <a:off x="11123884" y="468422"/>
            <a:ext cx="1183106" cy="284693"/>
          </a:xfrm>
          <a:prstGeom prst="rect">
            <a:avLst/>
          </a:prstGeom>
          <a:noFill/>
        </p:spPr>
        <p:txBody>
          <a:bodyPr wrap="square" rtlCol="0">
            <a:spAutoFit/>
          </a:bodyPr>
          <a:lstStyle/>
          <a:p>
            <a:r>
              <a:rPr lang="en-GB" sz="1250" dirty="0">
                <a:solidFill>
                  <a:schemeClr val="tx1">
                    <a:lumMod val="65000"/>
                    <a:lumOff val="35000"/>
                  </a:schemeClr>
                </a:solidFill>
              </a:rPr>
              <a:t>strongly agree</a:t>
            </a:r>
          </a:p>
        </p:txBody>
      </p:sp>
      <p:sp>
        <p:nvSpPr>
          <p:cNvPr id="13" name="TextBox 12">
            <a:extLst>
              <a:ext uri="{FF2B5EF4-FFF2-40B4-BE49-F238E27FC236}">
                <a16:creationId xmlns:a16="http://schemas.microsoft.com/office/drawing/2014/main" id="{DA01C568-B7E4-49AF-874A-273E52A37CB1}"/>
              </a:ext>
            </a:extLst>
          </p:cNvPr>
          <p:cNvSpPr txBox="1"/>
          <p:nvPr/>
        </p:nvSpPr>
        <p:spPr>
          <a:xfrm>
            <a:off x="6096000" y="465269"/>
            <a:ext cx="1387642" cy="284693"/>
          </a:xfrm>
          <a:prstGeom prst="rect">
            <a:avLst/>
          </a:prstGeom>
          <a:noFill/>
        </p:spPr>
        <p:txBody>
          <a:bodyPr wrap="square" rtlCol="0">
            <a:spAutoFit/>
          </a:bodyPr>
          <a:lstStyle/>
          <a:p>
            <a:r>
              <a:rPr lang="en-GB" sz="1250" dirty="0">
                <a:solidFill>
                  <a:schemeClr val="tx1">
                    <a:lumMod val="65000"/>
                    <a:lumOff val="35000"/>
                  </a:schemeClr>
                </a:solidFill>
              </a:rPr>
              <a:t>strongly disagree</a:t>
            </a:r>
          </a:p>
        </p:txBody>
      </p:sp>
      <p:sp>
        <p:nvSpPr>
          <p:cNvPr id="15" name="TextBox 14">
            <a:extLst>
              <a:ext uri="{FF2B5EF4-FFF2-40B4-BE49-F238E27FC236}">
                <a16:creationId xmlns:a16="http://schemas.microsoft.com/office/drawing/2014/main" id="{7FB63092-8606-40F7-9BEC-1A4769224102}"/>
              </a:ext>
            </a:extLst>
          </p:cNvPr>
          <p:cNvSpPr txBox="1"/>
          <p:nvPr/>
        </p:nvSpPr>
        <p:spPr>
          <a:xfrm>
            <a:off x="8845216" y="465274"/>
            <a:ext cx="1183106" cy="284693"/>
          </a:xfrm>
          <a:prstGeom prst="rect">
            <a:avLst/>
          </a:prstGeom>
          <a:noFill/>
        </p:spPr>
        <p:txBody>
          <a:bodyPr wrap="square" rtlCol="0">
            <a:spAutoFit/>
          </a:bodyPr>
          <a:lstStyle/>
          <a:p>
            <a:r>
              <a:rPr lang="en-GB" sz="1250" dirty="0">
                <a:solidFill>
                  <a:schemeClr val="tx1">
                    <a:lumMod val="65000"/>
                    <a:lumOff val="35000"/>
                  </a:schemeClr>
                </a:solidFill>
              </a:rPr>
              <a:t>neutral</a:t>
            </a:r>
          </a:p>
        </p:txBody>
      </p:sp>
      <p:graphicFrame>
        <p:nvGraphicFramePr>
          <p:cNvPr id="7" name="Chart 6">
            <a:extLst>
              <a:ext uri="{FF2B5EF4-FFF2-40B4-BE49-F238E27FC236}">
                <a16:creationId xmlns:a16="http://schemas.microsoft.com/office/drawing/2014/main" id="{DFCDA038-A155-4C0F-9F52-1B3036A20A7E}"/>
              </a:ext>
            </a:extLst>
          </p:cNvPr>
          <p:cNvGraphicFramePr/>
          <p:nvPr>
            <p:extLst>
              <p:ext uri="{D42A27DB-BD31-4B8C-83A1-F6EECF244321}">
                <p14:modId xmlns:p14="http://schemas.microsoft.com/office/powerpoint/2010/main" val="2882227477"/>
              </p:ext>
            </p:extLst>
          </p:nvPr>
        </p:nvGraphicFramePr>
        <p:xfrm>
          <a:off x="152400" y="681839"/>
          <a:ext cx="11950700" cy="6002955"/>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a:extLst>
              <a:ext uri="{FF2B5EF4-FFF2-40B4-BE49-F238E27FC236}">
                <a16:creationId xmlns:a16="http://schemas.microsoft.com/office/drawing/2014/main" id="{06EFB66E-791F-419D-9EC5-9F13DEB8C31E}"/>
              </a:ext>
            </a:extLst>
          </p:cNvPr>
          <p:cNvSpPr>
            <a:spLocks noGrp="1"/>
          </p:cNvSpPr>
          <p:nvPr>
            <p:ph type="sldNum" sz="quarter" idx="12"/>
          </p:nvPr>
        </p:nvSpPr>
        <p:spPr/>
        <p:txBody>
          <a:bodyPr/>
          <a:lstStyle/>
          <a:p>
            <a:fld id="{6D264387-2B3F-4E73-92C1-7EAE0F2177D4}" type="slidenum">
              <a:rPr lang="en-GB" smtClean="0"/>
              <a:t>43</a:t>
            </a:fld>
            <a:endParaRPr lang="en-GB" dirty="0"/>
          </a:p>
        </p:txBody>
      </p:sp>
    </p:spTree>
    <p:extLst>
      <p:ext uri="{BB962C8B-B14F-4D97-AF65-F5344CB8AC3E}">
        <p14:creationId xmlns:p14="http://schemas.microsoft.com/office/powerpoint/2010/main" val="18614991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4274" name="Rectangle 2">
            <a:extLst>
              <a:ext uri="{FF2B5EF4-FFF2-40B4-BE49-F238E27FC236}">
                <a16:creationId xmlns:a16="http://schemas.microsoft.com/office/drawing/2014/main" id="{0E077DDE-3243-4CEA-901A-62E9AA1C9A5D}"/>
              </a:ext>
            </a:extLst>
          </p:cNvPr>
          <p:cNvSpPr>
            <a:spLocks noGrp="1" noChangeArrowheads="1"/>
          </p:cNvSpPr>
          <p:nvPr>
            <p:ph type="title"/>
          </p:nvPr>
        </p:nvSpPr>
        <p:spPr>
          <a:xfrm>
            <a:off x="2709110" y="124046"/>
            <a:ext cx="6773780" cy="345261"/>
          </a:xfrm>
        </p:spPr>
        <p:txBody>
          <a:bodyPr>
            <a:noAutofit/>
          </a:bodyPr>
          <a:lstStyle/>
          <a:p>
            <a:pPr algn="ctr"/>
            <a:r>
              <a:rPr lang="en-GB" altLang="en-US" sz="2800" dirty="0">
                <a:latin typeface="+mn-lt"/>
              </a:rPr>
              <a:t>Segment 4 – bagging interest</a:t>
            </a:r>
          </a:p>
        </p:txBody>
      </p:sp>
      <p:graphicFrame>
        <p:nvGraphicFramePr>
          <p:cNvPr id="8" name="Content Placeholder 5">
            <a:extLst>
              <a:ext uri="{FF2B5EF4-FFF2-40B4-BE49-F238E27FC236}">
                <a16:creationId xmlns:a16="http://schemas.microsoft.com/office/drawing/2014/main" id="{30F7E11F-9CCF-483F-AA06-2F5AC37B6FF1}"/>
              </a:ext>
            </a:extLst>
          </p:cNvPr>
          <p:cNvGraphicFramePr>
            <a:graphicFrameLocks/>
          </p:cNvGraphicFramePr>
          <p:nvPr>
            <p:extLst>
              <p:ext uri="{D42A27DB-BD31-4B8C-83A1-F6EECF244321}">
                <p14:modId xmlns:p14="http://schemas.microsoft.com/office/powerpoint/2010/main" val="2558577897"/>
              </p:ext>
            </p:extLst>
          </p:nvPr>
        </p:nvGraphicFramePr>
        <p:xfrm>
          <a:off x="2202095" y="589935"/>
          <a:ext cx="7787811" cy="5985526"/>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33547734-812E-4840-959E-E821CD294ABD}"/>
              </a:ext>
            </a:extLst>
          </p:cNvPr>
          <p:cNvSpPr txBox="1"/>
          <p:nvPr/>
        </p:nvSpPr>
        <p:spPr>
          <a:xfrm>
            <a:off x="9023981" y="6268065"/>
            <a:ext cx="917818" cy="284693"/>
          </a:xfrm>
          <a:prstGeom prst="rect">
            <a:avLst/>
          </a:prstGeom>
          <a:noFill/>
        </p:spPr>
        <p:txBody>
          <a:bodyPr wrap="square" rtlCol="0">
            <a:spAutoFit/>
          </a:bodyPr>
          <a:lstStyle/>
          <a:p>
            <a:r>
              <a:rPr lang="en-GB" sz="1200" dirty="0">
                <a:solidFill>
                  <a:srgbClr val="D9D9D9"/>
                </a:solidFill>
              </a:rPr>
              <a:t>n=48 (15%)</a:t>
            </a:r>
          </a:p>
        </p:txBody>
      </p:sp>
      <p:sp>
        <p:nvSpPr>
          <p:cNvPr id="2" name="Slide Number Placeholder 1">
            <a:extLst>
              <a:ext uri="{FF2B5EF4-FFF2-40B4-BE49-F238E27FC236}">
                <a16:creationId xmlns:a16="http://schemas.microsoft.com/office/drawing/2014/main" id="{63D3C0D9-E8E0-406D-80CC-C74B9FE4BF90}"/>
              </a:ext>
            </a:extLst>
          </p:cNvPr>
          <p:cNvSpPr>
            <a:spLocks noGrp="1"/>
          </p:cNvSpPr>
          <p:nvPr>
            <p:ph type="sldNum" sz="quarter" idx="12"/>
          </p:nvPr>
        </p:nvSpPr>
        <p:spPr/>
        <p:txBody>
          <a:bodyPr/>
          <a:lstStyle/>
          <a:p>
            <a:fld id="{6D264387-2B3F-4E73-92C1-7EAE0F2177D4}" type="slidenum">
              <a:rPr lang="en-GB" smtClean="0"/>
              <a:t>44</a:t>
            </a:fld>
            <a:endParaRPr lang="en-GB" dirty="0"/>
          </a:p>
        </p:txBody>
      </p:sp>
    </p:spTree>
    <p:extLst>
      <p:ext uri="{BB962C8B-B14F-4D97-AF65-F5344CB8AC3E}">
        <p14:creationId xmlns:p14="http://schemas.microsoft.com/office/powerpoint/2010/main" val="41999660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4274" name="Rectangle 2">
            <a:extLst>
              <a:ext uri="{FF2B5EF4-FFF2-40B4-BE49-F238E27FC236}">
                <a16:creationId xmlns:a16="http://schemas.microsoft.com/office/drawing/2014/main" id="{0E077DDE-3243-4CEA-901A-62E9AA1C9A5D}"/>
              </a:ext>
            </a:extLst>
          </p:cNvPr>
          <p:cNvSpPr>
            <a:spLocks noGrp="1" noChangeArrowheads="1"/>
          </p:cNvSpPr>
          <p:nvPr>
            <p:ph type="title"/>
          </p:nvPr>
        </p:nvSpPr>
        <p:spPr>
          <a:xfrm>
            <a:off x="838200" y="114213"/>
            <a:ext cx="10515600" cy="835376"/>
          </a:xfrm>
        </p:spPr>
        <p:txBody>
          <a:bodyPr>
            <a:noAutofit/>
          </a:bodyPr>
          <a:lstStyle/>
          <a:p>
            <a:pPr algn="ctr"/>
            <a:r>
              <a:rPr lang="en-GB" altLang="en-US" sz="3200" dirty="0">
                <a:latin typeface="+mn-lt"/>
              </a:rPr>
              <a:t>Segment 5 (4%)</a:t>
            </a:r>
            <a:br>
              <a:rPr lang="en-GB" altLang="en-US" sz="3200" dirty="0">
                <a:latin typeface="+mn-lt"/>
              </a:rPr>
            </a:br>
            <a:r>
              <a:rPr lang="en-GB" altLang="en-US" sz="2400" i="1" dirty="0">
                <a:latin typeface="+mn-lt"/>
              </a:rPr>
              <a:t>bag anything</a:t>
            </a:r>
          </a:p>
        </p:txBody>
      </p:sp>
      <p:sp>
        <p:nvSpPr>
          <p:cNvPr id="1334275" name="Rectangle 3">
            <a:extLst>
              <a:ext uri="{FF2B5EF4-FFF2-40B4-BE49-F238E27FC236}">
                <a16:creationId xmlns:a16="http://schemas.microsoft.com/office/drawing/2014/main" id="{4F368177-4D85-4A54-8FE8-AB4CB22D8419}"/>
              </a:ext>
            </a:extLst>
          </p:cNvPr>
          <p:cNvSpPr>
            <a:spLocks noChangeArrowheads="1"/>
          </p:cNvSpPr>
          <p:nvPr/>
        </p:nvSpPr>
        <p:spPr bwMode="auto">
          <a:xfrm>
            <a:off x="7234361" y="1372773"/>
            <a:ext cx="4702000" cy="1557349"/>
          </a:xfrm>
          <a:prstGeom prst="rect">
            <a:avLst/>
          </a:prstGeom>
          <a:solidFill>
            <a:schemeClr val="bg1"/>
          </a:solidFill>
          <a:ln w="9525">
            <a:solidFill>
              <a:srgbClr val="006600"/>
            </a:solidFill>
            <a:miter lim="800000"/>
            <a:headEnd/>
            <a:tailEnd/>
          </a:ln>
          <a:effectLst/>
        </p:spPr>
        <p:txBody>
          <a:bodyPr wrap="square">
            <a:spAutoFit/>
          </a:bodyPr>
          <a:lstStyle>
            <a:lvl1pPr marL="285750" indent="-285750" algn="l">
              <a:defRPr>
                <a:solidFill>
                  <a:schemeClr val="tx1"/>
                </a:solidFill>
                <a:latin typeface="Arial" panose="020B0604020202020204" pitchFamily="34" charset="0"/>
              </a:defRPr>
            </a:lvl1pPr>
            <a:lvl2pPr marL="47625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
              <a:spcBef>
                <a:spcPct val="20000"/>
              </a:spcBef>
              <a:buFont typeface="Wingdings" panose="05000000000000000000" pitchFamily="2" charset="2"/>
              <a:buChar char="§"/>
            </a:pPr>
            <a:r>
              <a:rPr lang="en-GB" altLang="en-US" sz="1400" dirty="0">
                <a:solidFill>
                  <a:schemeClr val="accent6">
                    <a:lumMod val="75000"/>
                  </a:schemeClr>
                </a:solidFill>
                <a:latin typeface="+mn-lt"/>
                <a:cs typeface="Arial" panose="020B0604020202020204" pitchFamily="34" charset="0"/>
              </a:rPr>
              <a:t>bag many more lists than average</a:t>
            </a:r>
          </a:p>
          <a:p>
            <a:pPr fontAlgn="b">
              <a:spcBef>
                <a:spcPct val="20000"/>
              </a:spcBef>
              <a:buFont typeface="Wingdings" panose="05000000000000000000" pitchFamily="2" charset="2"/>
              <a:buChar char="§"/>
            </a:pPr>
            <a:r>
              <a:rPr lang="en-GB" altLang="en-US" sz="1400" dirty="0">
                <a:solidFill>
                  <a:schemeClr val="accent6">
                    <a:lumMod val="75000"/>
                  </a:schemeClr>
                </a:solidFill>
                <a:latin typeface="+mn-lt"/>
                <a:cs typeface="Arial" panose="020B0604020202020204" pitchFamily="34" charset="0"/>
              </a:rPr>
              <a:t>most likely segment to use Topo Section, County, Catchment, Watershed, Change Registers</a:t>
            </a:r>
          </a:p>
          <a:p>
            <a:pPr fontAlgn="b">
              <a:spcBef>
                <a:spcPct val="20000"/>
              </a:spcBef>
              <a:buFont typeface="Wingdings" panose="05000000000000000000" pitchFamily="2" charset="2"/>
              <a:buChar char="§"/>
            </a:pPr>
            <a:r>
              <a:rPr lang="en-GB" altLang="en-US" sz="1400" dirty="0">
                <a:solidFill>
                  <a:schemeClr val="accent6">
                    <a:lumMod val="75000"/>
                  </a:schemeClr>
                </a:solidFill>
                <a:latin typeface="+mn-lt"/>
                <a:cs typeface="Arial" panose="020B0604020202020204" pitchFamily="34" charset="0"/>
              </a:rPr>
              <a:t>more likely to read News pages and Survey Reports</a:t>
            </a:r>
          </a:p>
          <a:p>
            <a:pPr fontAlgn="b">
              <a:spcBef>
                <a:spcPct val="20000"/>
              </a:spcBef>
              <a:buFont typeface="Wingdings" panose="05000000000000000000" pitchFamily="2" charset="2"/>
              <a:buChar char="§"/>
            </a:pPr>
            <a:r>
              <a:rPr lang="en-GB" altLang="en-US" sz="1400" dirty="0">
                <a:solidFill>
                  <a:schemeClr val="accent6">
                    <a:lumMod val="75000"/>
                  </a:schemeClr>
                </a:solidFill>
                <a:latin typeface="+mn-lt"/>
                <a:cs typeface="Arial" panose="020B0604020202020204" pitchFamily="34" charset="0"/>
              </a:rPr>
              <a:t>more likely to use DoBIH for topographical research (27%)</a:t>
            </a:r>
          </a:p>
          <a:p>
            <a:pPr fontAlgn="b">
              <a:spcBef>
                <a:spcPct val="20000"/>
              </a:spcBef>
              <a:buFont typeface="Wingdings" panose="05000000000000000000" pitchFamily="2" charset="2"/>
              <a:buChar char="§"/>
            </a:pPr>
            <a:r>
              <a:rPr lang="en-GB" altLang="en-US" sz="1400" dirty="0">
                <a:solidFill>
                  <a:schemeClr val="accent6">
                    <a:lumMod val="75000"/>
                  </a:schemeClr>
                </a:solidFill>
                <a:latin typeface="+mn-lt"/>
                <a:cs typeface="Arial" panose="020B0604020202020204" pitchFamily="34" charset="0"/>
              </a:rPr>
              <a:t>more likely to submit GPS measurements</a:t>
            </a:r>
          </a:p>
        </p:txBody>
      </p:sp>
      <p:sp>
        <p:nvSpPr>
          <p:cNvPr id="1334276" name="Rectangle 4">
            <a:extLst>
              <a:ext uri="{FF2B5EF4-FFF2-40B4-BE49-F238E27FC236}">
                <a16:creationId xmlns:a16="http://schemas.microsoft.com/office/drawing/2014/main" id="{8C77BBA1-E76F-4609-B7C3-74C83B171CE1}"/>
              </a:ext>
            </a:extLst>
          </p:cNvPr>
          <p:cNvSpPr>
            <a:spLocks noChangeArrowheads="1"/>
          </p:cNvSpPr>
          <p:nvPr/>
        </p:nvSpPr>
        <p:spPr bwMode="auto">
          <a:xfrm>
            <a:off x="7234361" y="4907853"/>
            <a:ext cx="4556586" cy="574516"/>
          </a:xfrm>
          <a:prstGeom prst="rect">
            <a:avLst/>
          </a:prstGeom>
          <a:solidFill>
            <a:schemeClr val="bg1"/>
          </a:solidFill>
          <a:ln w="9525">
            <a:solidFill>
              <a:srgbClr val="CC0000"/>
            </a:solidFill>
            <a:miter lim="800000"/>
            <a:headEnd/>
            <a:tailEnd/>
          </a:ln>
          <a:effectLst/>
        </p:spPr>
        <p:txBody>
          <a:bodyPr wrap="square">
            <a:spAutoFit/>
          </a:bodyPr>
          <a:lstStyle>
            <a:lvl1pPr marL="285750" indent="-285750" algn="l">
              <a:defRPr>
                <a:solidFill>
                  <a:schemeClr val="tx1"/>
                </a:solidFill>
                <a:latin typeface="Arial" panose="020B0604020202020204" pitchFamily="34" charset="0"/>
              </a:defRPr>
            </a:lvl1pPr>
            <a:lvl2pPr marL="47625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
              <a:spcBef>
                <a:spcPts val="400"/>
              </a:spcBef>
              <a:buFont typeface="Wingdings" panose="05000000000000000000" pitchFamily="2" charset="2"/>
              <a:buChar char="§"/>
            </a:pPr>
            <a:r>
              <a:rPr lang="en-GB" altLang="en-US" sz="1400" dirty="0">
                <a:solidFill>
                  <a:srgbClr val="CC0000"/>
                </a:solidFill>
                <a:latin typeface="+mn-lt"/>
                <a:cs typeface="Arial" panose="020B0604020202020204" pitchFamily="34" charset="0"/>
              </a:rPr>
              <a:t>users less satisfied than average</a:t>
            </a:r>
          </a:p>
          <a:p>
            <a:pPr fontAlgn="b">
              <a:spcBef>
                <a:spcPts val="400"/>
              </a:spcBef>
              <a:buFont typeface="Wingdings" panose="05000000000000000000" pitchFamily="2" charset="2"/>
              <a:buChar char="§"/>
            </a:pPr>
            <a:r>
              <a:rPr lang="en-GB" altLang="en-US" sz="1400" dirty="0">
                <a:solidFill>
                  <a:srgbClr val="CC0000"/>
                </a:solidFill>
                <a:latin typeface="+mn-lt"/>
                <a:cs typeface="Arial" panose="020B0604020202020204" pitchFamily="34" charset="0"/>
              </a:rPr>
              <a:t>lowest proportion of RHSoc members (18%)</a:t>
            </a:r>
          </a:p>
        </p:txBody>
      </p:sp>
      <p:sp>
        <p:nvSpPr>
          <p:cNvPr id="1334277" name="AutoShape 5">
            <a:extLst>
              <a:ext uri="{FF2B5EF4-FFF2-40B4-BE49-F238E27FC236}">
                <a16:creationId xmlns:a16="http://schemas.microsoft.com/office/drawing/2014/main" id="{50859AA8-D101-4D3C-B80D-6BCADA4880BC}"/>
              </a:ext>
            </a:extLst>
          </p:cNvPr>
          <p:cNvSpPr>
            <a:spLocks noChangeArrowheads="1"/>
          </p:cNvSpPr>
          <p:nvPr/>
        </p:nvSpPr>
        <p:spPr bwMode="auto">
          <a:xfrm flipV="1">
            <a:off x="6308553" y="3859871"/>
            <a:ext cx="696913" cy="2614418"/>
          </a:xfrm>
          <a:prstGeom prst="upArrow">
            <a:avLst>
              <a:gd name="adj1" fmla="val 37472"/>
              <a:gd name="adj2" fmla="val 54923"/>
            </a:avLst>
          </a:prstGeom>
          <a:gradFill rotWithShape="1">
            <a:gsLst>
              <a:gs pos="0">
                <a:srgbClr val="C00000"/>
              </a:gs>
              <a:gs pos="95575">
                <a:schemeClr val="bg1">
                  <a:lumMod val="75000"/>
                </a:schemeClr>
              </a:gs>
              <a:gs pos="54000">
                <a:schemeClr val="accent2">
                  <a:lumMod val="40000"/>
                  <a:lumOff val="60000"/>
                </a:schemeClr>
              </a:gs>
            </a:gsLst>
            <a:lin ang="5400000" scaled="1"/>
          </a:gradFill>
          <a:ln>
            <a:noFill/>
          </a:ln>
          <a:effectLst/>
        </p:spPr>
        <p:txBody>
          <a:bodyPr wrap="none" anchor="ctr"/>
          <a:lstStyle/>
          <a:p>
            <a:endParaRPr lang="en-GB" dirty="0"/>
          </a:p>
        </p:txBody>
      </p:sp>
      <p:sp>
        <p:nvSpPr>
          <p:cNvPr id="1334278" name="AutoShape 6">
            <a:extLst>
              <a:ext uri="{FF2B5EF4-FFF2-40B4-BE49-F238E27FC236}">
                <a16:creationId xmlns:a16="http://schemas.microsoft.com/office/drawing/2014/main" id="{2E67C4E3-B963-48FF-A095-799289DC6CD4}"/>
              </a:ext>
            </a:extLst>
          </p:cNvPr>
          <p:cNvSpPr>
            <a:spLocks noChangeArrowheads="1"/>
          </p:cNvSpPr>
          <p:nvPr/>
        </p:nvSpPr>
        <p:spPr bwMode="auto">
          <a:xfrm>
            <a:off x="6338716" y="1347176"/>
            <a:ext cx="638175" cy="2512695"/>
          </a:xfrm>
          <a:prstGeom prst="upArrow">
            <a:avLst>
              <a:gd name="adj1" fmla="val 41241"/>
              <a:gd name="adj2" fmla="val 42829"/>
            </a:avLst>
          </a:prstGeom>
          <a:gradFill rotWithShape="1">
            <a:gsLst>
              <a:gs pos="50000">
                <a:schemeClr val="accent6">
                  <a:lumMod val="60000"/>
                  <a:lumOff val="40000"/>
                </a:schemeClr>
              </a:gs>
              <a:gs pos="0">
                <a:schemeClr val="accent6">
                  <a:lumMod val="75000"/>
                </a:schemeClr>
              </a:gs>
              <a:gs pos="100000">
                <a:schemeClr val="bg1">
                  <a:lumMod val="75000"/>
                </a:schemeClr>
              </a:gs>
            </a:gsLst>
            <a:lin ang="5400000" scaled="1"/>
          </a:gradFill>
          <a:ln>
            <a:noFill/>
          </a:ln>
          <a:effectLst/>
        </p:spPr>
        <p:txBody>
          <a:bodyPr wrap="none" anchor="ctr"/>
          <a:lstStyle/>
          <a:p>
            <a:endParaRPr lang="en-GB" dirty="0"/>
          </a:p>
        </p:txBody>
      </p:sp>
      <p:sp>
        <p:nvSpPr>
          <p:cNvPr id="1334279" name="Text Box 7">
            <a:extLst>
              <a:ext uri="{FF2B5EF4-FFF2-40B4-BE49-F238E27FC236}">
                <a16:creationId xmlns:a16="http://schemas.microsoft.com/office/drawing/2014/main" id="{C377D668-0C5F-4C88-987E-DEE54468856B}"/>
              </a:ext>
            </a:extLst>
          </p:cNvPr>
          <p:cNvSpPr txBox="1">
            <a:spLocks noChangeArrowheads="1"/>
          </p:cNvSpPr>
          <p:nvPr/>
        </p:nvSpPr>
        <p:spPr bwMode="auto">
          <a:xfrm rot="5384084">
            <a:off x="6008222" y="2260694"/>
            <a:ext cx="130687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sz="1400" b="1" dirty="0">
                <a:solidFill>
                  <a:schemeClr val="bg1"/>
                </a:solidFill>
              </a:rPr>
              <a:t>MOE LIKELY</a:t>
            </a:r>
          </a:p>
        </p:txBody>
      </p:sp>
      <p:sp>
        <p:nvSpPr>
          <p:cNvPr id="1334280" name="Text Box 8">
            <a:extLst>
              <a:ext uri="{FF2B5EF4-FFF2-40B4-BE49-F238E27FC236}">
                <a16:creationId xmlns:a16="http://schemas.microsoft.com/office/drawing/2014/main" id="{E8A4BEB0-13A4-4703-B04B-4E5E38A345D2}"/>
              </a:ext>
            </a:extLst>
          </p:cNvPr>
          <p:cNvSpPr txBox="1">
            <a:spLocks noChangeArrowheads="1"/>
          </p:cNvSpPr>
          <p:nvPr/>
        </p:nvSpPr>
        <p:spPr bwMode="auto">
          <a:xfrm rot="5384084">
            <a:off x="6038950" y="5207342"/>
            <a:ext cx="1247495" cy="310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sz="1400" b="1" dirty="0">
                <a:solidFill>
                  <a:schemeClr val="bg1"/>
                </a:solidFill>
              </a:rPr>
              <a:t>LESS LIKELY</a:t>
            </a:r>
          </a:p>
        </p:txBody>
      </p:sp>
      <p:sp>
        <p:nvSpPr>
          <p:cNvPr id="2" name="TextBox 1">
            <a:extLst>
              <a:ext uri="{FF2B5EF4-FFF2-40B4-BE49-F238E27FC236}">
                <a16:creationId xmlns:a16="http://schemas.microsoft.com/office/drawing/2014/main" id="{A87500F6-B320-4A1A-A504-2874ED373DB5}"/>
              </a:ext>
            </a:extLst>
          </p:cNvPr>
          <p:cNvSpPr txBox="1"/>
          <p:nvPr/>
        </p:nvSpPr>
        <p:spPr>
          <a:xfrm>
            <a:off x="7886699" y="976515"/>
            <a:ext cx="3467101" cy="369332"/>
          </a:xfrm>
          <a:prstGeom prst="rect">
            <a:avLst/>
          </a:prstGeom>
          <a:noFill/>
        </p:spPr>
        <p:txBody>
          <a:bodyPr wrap="square" rtlCol="0">
            <a:spAutoFit/>
          </a:bodyPr>
          <a:lstStyle/>
          <a:p>
            <a:pPr algn="ctr"/>
            <a:r>
              <a:rPr lang="en-GB" i="1" dirty="0">
                <a:solidFill>
                  <a:schemeClr val="tx1">
                    <a:lumMod val="65000"/>
                    <a:lumOff val="35000"/>
                  </a:schemeClr>
                </a:solidFill>
              </a:rPr>
              <a:t>sample characteristics</a:t>
            </a:r>
          </a:p>
        </p:txBody>
      </p:sp>
      <p:sp>
        <p:nvSpPr>
          <p:cNvPr id="24" name="TextBox 23">
            <a:extLst>
              <a:ext uri="{FF2B5EF4-FFF2-40B4-BE49-F238E27FC236}">
                <a16:creationId xmlns:a16="http://schemas.microsoft.com/office/drawing/2014/main" id="{CD4161B7-48E9-4D73-BCC7-4D84B837A918}"/>
              </a:ext>
            </a:extLst>
          </p:cNvPr>
          <p:cNvSpPr txBox="1"/>
          <p:nvPr/>
        </p:nvSpPr>
        <p:spPr>
          <a:xfrm>
            <a:off x="1406055" y="990239"/>
            <a:ext cx="3238500" cy="369332"/>
          </a:xfrm>
          <a:prstGeom prst="rect">
            <a:avLst/>
          </a:prstGeom>
          <a:noFill/>
        </p:spPr>
        <p:txBody>
          <a:bodyPr wrap="square" rtlCol="0">
            <a:spAutoFit/>
          </a:bodyPr>
          <a:lstStyle/>
          <a:p>
            <a:pPr algn="ctr"/>
            <a:r>
              <a:rPr lang="en-GB" i="1" dirty="0">
                <a:solidFill>
                  <a:schemeClr val="tx1">
                    <a:lumMod val="65000"/>
                    <a:lumOff val="35000"/>
                  </a:schemeClr>
                </a:solidFill>
              </a:rPr>
              <a:t>distinguishing characteristics</a:t>
            </a:r>
          </a:p>
        </p:txBody>
      </p:sp>
      <p:sp>
        <p:nvSpPr>
          <p:cNvPr id="25" name="Rectangle 3">
            <a:extLst>
              <a:ext uri="{FF2B5EF4-FFF2-40B4-BE49-F238E27FC236}">
                <a16:creationId xmlns:a16="http://schemas.microsoft.com/office/drawing/2014/main" id="{DF26B207-223B-4128-9DD8-D5A31702672F}"/>
              </a:ext>
            </a:extLst>
          </p:cNvPr>
          <p:cNvSpPr>
            <a:spLocks noChangeArrowheads="1"/>
          </p:cNvSpPr>
          <p:nvPr/>
        </p:nvSpPr>
        <p:spPr bwMode="auto">
          <a:xfrm>
            <a:off x="629920" y="1489673"/>
            <a:ext cx="5106646" cy="2836674"/>
          </a:xfrm>
          <a:prstGeom prst="rect">
            <a:avLst/>
          </a:prstGeom>
          <a:solidFill>
            <a:schemeClr val="bg1"/>
          </a:solidFill>
          <a:ln w="9525">
            <a:noFill/>
            <a:miter lim="800000"/>
            <a:headEnd/>
            <a:tailEnd/>
          </a:ln>
          <a:effectLst/>
        </p:spPr>
        <p:txBody>
          <a:bodyPr wrap="square">
            <a:spAutoFit/>
          </a:bodyPr>
          <a:lstStyle>
            <a:lvl1pPr marL="285750" indent="-285750" algn="l">
              <a:defRPr>
                <a:solidFill>
                  <a:schemeClr val="tx1"/>
                </a:solidFill>
                <a:latin typeface="Arial" panose="020B0604020202020204" pitchFamily="34" charset="0"/>
              </a:defRPr>
            </a:lvl1pPr>
            <a:lvl2pPr marL="47625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
              <a:spcBef>
                <a:spcPts val="1000"/>
              </a:spcBef>
              <a:buFont typeface="Wingdings" panose="05000000000000000000" pitchFamily="2" charset="2"/>
              <a:buChar char="§"/>
            </a:pPr>
            <a:r>
              <a:rPr lang="en-GB" altLang="en-US" sz="1500" dirty="0">
                <a:latin typeface="+mn-lt"/>
                <a:cs typeface="Arial" panose="020B0604020202020204" pitchFamily="34" charset="0"/>
              </a:rPr>
              <a:t>small, strongly opinionated segment (11 people)</a:t>
            </a:r>
          </a:p>
          <a:p>
            <a:pPr fontAlgn="b">
              <a:spcBef>
                <a:spcPts val="1000"/>
              </a:spcBef>
              <a:buFont typeface="Wingdings" panose="05000000000000000000" pitchFamily="2" charset="2"/>
              <a:buChar char="§"/>
            </a:pPr>
            <a:r>
              <a:rPr lang="en-GB" altLang="en-US" sz="1500" dirty="0">
                <a:latin typeface="+mn-lt"/>
                <a:cs typeface="Arial" panose="020B0604020202020204" pitchFamily="34" charset="0"/>
              </a:rPr>
              <a:t>think the DoBIH should satisfy as many baggers as possible</a:t>
            </a:r>
          </a:p>
          <a:p>
            <a:pPr fontAlgn="b">
              <a:spcBef>
                <a:spcPts val="1000"/>
              </a:spcBef>
              <a:buFont typeface="Wingdings" panose="05000000000000000000" pitchFamily="2" charset="2"/>
              <a:buChar char="§"/>
            </a:pPr>
            <a:r>
              <a:rPr lang="en-GB" altLang="en-US" sz="1500" dirty="0">
                <a:latin typeface="+mn-lt"/>
                <a:cs typeface="Arial" panose="020B0604020202020204" pitchFamily="34" charset="0"/>
              </a:rPr>
              <a:t>strongly opposed to list removal</a:t>
            </a:r>
          </a:p>
          <a:p>
            <a:pPr fontAlgn="b">
              <a:spcBef>
                <a:spcPts val="1000"/>
              </a:spcBef>
              <a:buFont typeface="Wingdings" panose="05000000000000000000" pitchFamily="2" charset="2"/>
              <a:buChar char="§"/>
            </a:pPr>
            <a:r>
              <a:rPr lang="en-GB" altLang="en-US" sz="1500" dirty="0">
                <a:latin typeface="+mn-lt"/>
                <a:cs typeface="Arial" panose="020B0604020202020204" pitchFamily="34" charset="0"/>
              </a:rPr>
              <a:t>not fussed whether lists have objective qualification criteria</a:t>
            </a:r>
          </a:p>
          <a:p>
            <a:pPr fontAlgn="b">
              <a:spcBef>
                <a:spcPts val="1000"/>
              </a:spcBef>
              <a:buFont typeface="Wingdings" panose="05000000000000000000" pitchFamily="2" charset="2"/>
              <a:buChar char="§"/>
            </a:pPr>
            <a:r>
              <a:rPr lang="en-GB" altLang="en-US" sz="1500" dirty="0">
                <a:latin typeface="+mn-lt"/>
                <a:cs typeface="Arial" panose="020B0604020202020204" pitchFamily="34" charset="0"/>
              </a:rPr>
              <a:t>want more historical lists in database</a:t>
            </a:r>
          </a:p>
          <a:p>
            <a:pPr fontAlgn="b">
              <a:spcBef>
                <a:spcPts val="1000"/>
              </a:spcBef>
              <a:buFont typeface="Wingdings" panose="05000000000000000000" pitchFamily="2" charset="2"/>
              <a:buChar char="§"/>
            </a:pPr>
            <a:r>
              <a:rPr lang="en-GB" altLang="en-US" sz="1500" dirty="0">
                <a:latin typeface="+mn-lt"/>
                <a:cs typeface="Arial" panose="020B0604020202020204" pitchFamily="34" charset="0"/>
              </a:rPr>
              <a:t>the segment most supportive of locally known hill names</a:t>
            </a:r>
          </a:p>
          <a:p>
            <a:pPr fontAlgn="b">
              <a:spcBef>
                <a:spcPts val="1000"/>
              </a:spcBef>
              <a:buFont typeface="Wingdings" panose="05000000000000000000" pitchFamily="2" charset="2"/>
              <a:buChar char="§"/>
            </a:pPr>
            <a:r>
              <a:rPr lang="en-GB" altLang="en-US" sz="1500" dirty="0">
                <a:latin typeface="+mn-lt"/>
                <a:cs typeface="Arial" panose="020B0604020202020204" pitchFamily="34" charset="0"/>
              </a:rPr>
              <a:t>influence of DoBIH varies</a:t>
            </a:r>
          </a:p>
          <a:p>
            <a:pPr fontAlgn="b">
              <a:spcBef>
                <a:spcPts val="1000"/>
              </a:spcBef>
              <a:buFont typeface="Wingdings" panose="05000000000000000000" pitchFamily="2" charset="2"/>
              <a:buChar char="§"/>
            </a:pPr>
            <a:r>
              <a:rPr lang="en-GB" altLang="en-US" sz="1500" dirty="0">
                <a:latin typeface="+mn-lt"/>
                <a:cs typeface="Arial" panose="020B0604020202020204" pitchFamily="34" charset="0"/>
              </a:rPr>
              <a:t>like having detailed hill data and strongly support surveys</a:t>
            </a:r>
          </a:p>
        </p:txBody>
      </p:sp>
      <p:sp>
        <p:nvSpPr>
          <p:cNvPr id="13" name="Rectangle 3">
            <a:extLst>
              <a:ext uri="{FF2B5EF4-FFF2-40B4-BE49-F238E27FC236}">
                <a16:creationId xmlns:a16="http://schemas.microsoft.com/office/drawing/2014/main" id="{249A7BC4-2AAF-432D-911A-B77ABDEE1A37}"/>
              </a:ext>
            </a:extLst>
          </p:cNvPr>
          <p:cNvSpPr>
            <a:spLocks noChangeArrowheads="1"/>
          </p:cNvSpPr>
          <p:nvPr/>
        </p:nvSpPr>
        <p:spPr bwMode="auto">
          <a:xfrm>
            <a:off x="7234361" y="3166373"/>
            <a:ext cx="4702000" cy="1040285"/>
          </a:xfrm>
          <a:prstGeom prst="rect">
            <a:avLst/>
          </a:prstGeom>
          <a:solidFill>
            <a:schemeClr val="bg1"/>
          </a:solidFill>
          <a:ln w="9525">
            <a:solidFill>
              <a:srgbClr val="006600"/>
            </a:solidFill>
            <a:miter lim="800000"/>
            <a:headEnd/>
            <a:tailEnd/>
          </a:ln>
          <a:effectLst/>
        </p:spPr>
        <p:txBody>
          <a:bodyPr wrap="square">
            <a:spAutoFit/>
          </a:bodyPr>
          <a:lstStyle>
            <a:lvl1pPr marL="285750" indent="-285750" algn="l">
              <a:defRPr>
                <a:solidFill>
                  <a:schemeClr val="tx1"/>
                </a:solidFill>
                <a:latin typeface="Arial" panose="020B0604020202020204" pitchFamily="34" charset="0"/>
              </a:defRPr>
            </a:lvl1pPr>
            <a:lvl2pPr marL="47625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
              <a:spcBef>
                <a:spcPct val="20000"/>
              </a:spcBef>
              <a:buFont typeface="Wingdings" panose="05000000000000000000" pitchFamily="2" charset="2"/>
              <a:buChar char="§"/>
            </a:pPr>
            <a:r>
              <a:rPr lang="en-GB" altLang="en-US" sz="1400" dirty="0">
                <a:solidFill>
                  <a:schemeClr val="accent6">
                    <a:lumMod val="75000"/>
                  </a:schemeClr>
                </a:solidFill>
                <a:latin typeface="+mn-lt"/>
                <a:cs typeface="Arial" panose="020B0604020202020204" pitchFamily="34" charset="0"/>
              </a:rPr>
              <a:t>more likely to participate in forums and Facebook groups</a:t>
            </a:r>
          </a:p>
          <a:p>
            <a:pPr fontAlgn="b">
              <a:spcBef>
                <a:spcPct val="20000"/>
              </a:spcBef>
              <a:buFont typeface="Wingdings" panose="05000000000000000000" pitchFamily="2" charset="2"/>
              <a:buChar char="§"/>
            </a:pPr>
            <a:r>
              <a:rPr lang="en-GB" altLang="en-US" sz="1400" dirty="0">
                <a:solidFill>
                  <a:schemeClr val="accent6">
                    <a:lumMod val="75000"/>
                  </a:schemeClr>
                </a:solidFill>
                <a:latin typeface="+mn-lt"/>
                <a:cs typeface="Arial" panose="020B0604020202020204" pitchFamily="34" charset="0"/>
              </a:rPr>
              <a:t>more likely than average to use haroldstreet, MountainViews and the Hill Lists iPhone app</a:t>
            </a:r>
          </a:p>
          <a:p>
            <a:pPr fontAlgn="b">
              <a:spcBef>
                <a:spcPct val="20000"/>
              </a:spcBef>
              <a:buFont typeface="Wingdings" panose="05000000000000000000" pitchFamily="2" charset="2"/>
              <a:buChar char="§"/>
            </a:pPr>
            <a:r>
              <a:rPr lang="en-GB" altLang="en-US" sz="1400" dirty="0">
                <a:solidFill>
                  <a:schemeClr val="accent6">
                    <a:lumMod val="75000"/>
                  </a:schemeClr>
                </a:solidFill>
                <a:latin typeface="+mn-lt"/>
                <a:cs typeface="Arial" panose="020B0604020202020204" pitchFamily="34" charset="0"/>
              </a:rPr>
              <a:t>64% of segment are LDWA members</a:t>
            </a:r>
          </a:p>
        </p:txBody>
      </p:sp>
      <p:sp>
        <p:nvSpPr>
          <p:cNvPr id="14" name="Rectangle 3">
            <a:extLst>
              <a:ext uri="{FF2B5EF4-FFF2-40B4-BE49-F238E27FC236}">
                <a16:creationId xmlns:a16="http://schemas.microsoft.com/office/drawing/2014/main" id="{1A70F2F0-8D0A-45F8-86CF-6FD1CB1148A9}"/>
              </a:ext>
            </a:extLst>
          </p:cNvPr>
          <p:cNvSpPr>
            <a:spLocks noChangeArrowheads="1"/>
          </p:cNvSpPr>
          <p:nvPr/>
        </p:nvSpPr>
        <p:spPr bwMode="auto">
          <a:xfrm>
            <a:off x="466928" y="4522785"/>
            <a:ext cx="5416520" cy="2010807"/>
          </a:xfrm>
          <a:prstGeom prst="rect">
            <a:avLst/>
          </a:prstGeom>
          <a:solidFill>
            <a:schemeClr val="bg1"/>
          </a:solidFill>
          <a:ln w="9525">
            <a:noFill/>
            <a:miter lim="800000"/>
            <a:headEnd/>
            <a:tailEnd/>
          </a:ln>
          <a:effectLst/>
        </p:spPr>
        <p:txBody>
          <a:bodyPr wrap="square">
            <a:spAutoFit/>
          </a:bodyPr>
          <a:lstStyle>
            <a:lvl1pPr marL="285750" indent="-285750" algn="l">
              <a:defRPr>
                <a:solidFill>
                  <a:schemeClr val="tx1"/>
                </a:solidFill>
                <a:latin typeface="Arial" panose="020B0604020202020204" pitchFamily="34" charset="0"/>
              </a:defRPr>
            </a:lvl1pPr>
            <a:lvl2pPr marL="47625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marL="0" indent="0" fontAlgn="b">
              <a:spcBef>
                <a:spcPts val="1000"/>
              </a:spcBef>
            </a:pPr>
            <a:r>
              <a:rPr lang="en-GB" altLang="en-US" sz="1200" i="1" dirty="0">
                <a:latin typeface="+mn-lt"/>
                <a:cs typeface="Arial" panose="020B0604020202020204" pitchFamily="34" charset="0"/>
              </a:rPr>
              <a:t>“I think every list is a valid objective and any hill is worth climbing even if it isn't on any of the lists on the Hill Bagging website. As many lists as possible should be included even if they aren't being actively maintained.”</a:t>
            </a:r>
          </a:p>
          <a:p>
            <a:pPr marL="0" indent="0" fontAlgn="b">
              <a:spcBef>
                <a:spcPts val="1000"/>
              </a:spcBef>
            </a:pPr>
            <a:r>
              <a:rPr lang="en-GB" altLang="en-US" sz="1200" i="1" dirty="0">
                <a:latin typeface="+mn-lt"/>
                <a:cs typeface="Arial" panose="020B0604020202020204" pitchFamily="34" charset="0"/>
              </a:rPr>
              <a:t>“As a database of British and Irish Hills, all data and information about a hill should be included. There should be no non-inclusion of lists due to them being subjective (though perhaps enough Lake District lists?!), or in imperial measures. Pan-inclusivity should be the watchword.”</a:t>
            </a:r>
          </a:p>
          <a:p>
            <a:pPr marL="0" indent="0" fontAlgn="b">
              <a:spcBef>
                <a:spcPts val="1000"/>
              </a:spcBef>
            </a:pPr>
            <a:r>
              <a:rPr lang="en-GB" altLang="en-US" sz="1200" i="1" dirty="0">
                <a:latin typeface="+mn-lt"/>
                <a:cs typeface="Arial" panose="020B0604020202020204" pitchFamily="34" charset="0"/>
              </a:rPr>
              <a:t>“Would like more of the old bagging lists such as Simpson and Moss etc. as I bag all the old lists too, even when superseded by newer lists such as Nuttalls.”</a:t>
            </a:r>
          </a:p>
        </p:txBody>
      </p:sp>
      <p:sp>
        <p:nvSpPr>
          <p:cNvPr id="3" name="Slide Number Placeholder 2">
            <a:extLst>
              <a:ext uri="{FF2B5EF4-FFF2-40B4-BE49-F238E27FC236}">
                <a16:creationId xmlns:a16="http://schemas.microsoft.com/office/drawing/2014/main" id="{9CF5E040-E492-44E7-A4AF-0032957F4B20}"/>
              </a:ext>
            </a:extLst>
          </p:cNvPr>
          <p:cNvSpPr>
            <a:spLocks noGrp="1"/>
          </p:cNvSpPr>
          <p:nvPr>
            <p:ph type="sldNum" sz="quarter" idx="12"/>
          </p:nvPr>
        </p:nvSpPr>
        <p:spPr/>
        <p:txBody>
          <a:bodyPr/>
          <a:lstStyle/>
          <a:p>
            <a:fld id="{6D264387-2B3F-4E73-92C1-7EAE0F2177D4}" type="slidenum">
              <a:rPr lang="en-GB" smtClean="0"/>
              <a:t>45</a:t>
            </a:fld>
            <a:endParaRPr lang="en-GB" dirty="0"/>
          </a:p>
        </p:txBody>
      </p:sp>
    </p:spTree>
    <p:extLst>
      <p:ext uri="{BB962C8B-B14F-4D97-AF65-F5344CB8AC3E}">
        <p14:creationId xmlns:p14="http://schemas.microsoft.com/office/powerpoint/2010/main" val="33383978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4274" name="Rectangle 2">
            <a:extLst>
              <a:ext uri="{FF2B5EF4-FFF2-40B4-BE49-F238E27FC236}">
                <a16:creationId xmlns:a16="http://schemas.microsoft.com/office/drawing/2014/main" id="{0E077DDE-3243-4CEA-901A-62E9AA1C9A5D}"/>
              </a:ext>
            </a:extLst>
          </p:cNvPr>
          <p:cNvSpPr>
            <a:spLocks noGrp="1" noChangeArrowheads="1"/>
          </p:cNvSpPr>
          <p:nvPr>
            <p:ph type="title"/>
          </p:nvPr>
        </p:nvSpPr>
        <p:spPr>
          <a:xfrm>
            <a:off x="2709110" y="124046"/>
            <a:ext cx="6773780" cy="345261"/>
          </a:xfrm>
        </p:spPr>
        <p:txBody>
          <a:bodyPr>
            <a:noAutofit/>
          </a:bodyPr>
          <a:lstStyle/>
          <a:p>
            <a:pPr algn="ctr"/>
            <a:r>
              <a:rPr lang="en-GB" altLang="en-US" sz="2800" dirty="0">
                <a:latin typeface="+mn-lt"/>
              </a:rPr>
              <a:t>Segment 5 (4%)</a:t>
            </a:r>
          </a:p>
        </p:txBody>
      </p:sp>
      <p:sp>
        <p:nvSpPr>
          <p:cNvPr id="12" name="TextBox 11">
            <a:extLst>
              <a:ext uri="{FF2B5EF4-FFF2-40B4-BE49-F238E27FC236}">
                <a16:creationId xmlns:a16="http://schemas.microsoft.com/office/drawing/2014/main" id="{12283F07-645B-4359-BE6D-FF57A196D00C}"/>
              </a:ext>
            </a:extLst>
          </p:cNvPr>
          <p:cNvSpPr txBox="1"/>
          <p:nvPr/>
        </p:nvSpPr>
        <p:spPr>
          <a:xfrm>
            <a:off x="11123884" y="468422"/>
            <a:ext cx="1183106" cy="284693"/>
          </a:xfrm>
          <a:prstGeom prst="rect">
            <a:avLst/>
          </a:prstGeom>
          <a:noFill/>
        </p:spPr>
        <p:txBody>
          <a:bodyPr wrap="square" rtlCol="0">
            <a:spAutoFit/>
          </a:bodyPr>
          <a:lstStyle/>
          <a:p>
            <a:r>
              <a:rPr lang="en-GB" sz="1250" dirty="0">
                <a:solidFill>
                  <a:schemeClr val="tx1">
                    <a:lumMod val="65000"/>
                    <a:lumOff val="35000"/>
                  </a:schemeClr>
                </a:solidFill>
              </a:rPr>
              <a:t>strongly agree</a:t>
            </a:r>
          </a:p>
        </p:txBody>
      </p:sp>
      <p:sp>
        <p:nvSpPr>
          <p:cNvPr id="13" name="TextBox 12">
            <a:extLst>
              <a:ext uri="{FF2B5EF4-FFF2-40B4-BE49-F238E27FC236}">
                <a16:creationId xmlns:a16="http://schemas.microsoft.com/office/drawing/2014/main" id="{DA01C568-B7E4-49AF-874A-273E52A37CB1}"/>
              </a:ext>
            </a:extLst>
          </p:cNvPr>
          <p:cNvSpPr txBox="1"/>
          <p:nvPr/>
        </p:nvSpPr>
        <p:spPr>
          <a:xfrm>
            <a:off x="6096000" y="465269"/>
            <a:ext cx="1387642" cy="284693"/>
          </a:xfrm>
          <a:prstGeom prst="rect">
            <a:avLst/>
          </a:prstGeom>
          <a:noFill/>
        </p:spPr>
        <p:txBody>
          <a:bodyPr wrap="square" rtlCol="0">
            <a:spAutoFit/>
          </a:bodyPr>
          <a:lstStyle/>
          <a:p>
            <a:r>
              <a:rPr lang="en-GB" sz="1250" dirty="0">
                <a:solidFill>
                  <a:schemeClr val="tx1">
                    <a:lumMod val="65000"/>
                    <a:lumOff val="35000"/>
                  </a:schemeClr>
                </a:solidFill>
              </a:rPr>
              <a:t>strongly disagree</a:t>
            </a:r>
          </a:p>
        </p:txBody>
      </p:sp>
      <p:sp>
        <p:nvSpPr>
          <p:cNvPr id="15" name="TextBox 14">
            <a:extLst>
              <a:ext uri="{FF2B5EF4-FFF2-40B4-BE49-F238E27FC236}">
                <a16:creationId xmlns:a16="http://schemas.microsoft.com/office/drawing/2014/main" id="{7FB63092-8606-40F7-9BEC-1A4769224102}"/>
              </a:ext>
            </a:extLst>
          </p:cNvPr>
          <p:cNvSpPr txBox="1"/>
          <p:nvPr/>
        </p:nvSpPr>
        <p:spPr>
          <a:xfrm>
            <a:off x="8845216" y="465274"/>
            <a:ext cx="1183106" cy="284693"/>
          </a:xfrm>
          <a:prstGeom prst="rect">
            <a:avLst/>
          </a:prstGeom>
          <a:noFill/>
        </p:spPr>
        <p:txBody>
          <a:bodyPr wrap="square" rtlCol="0">
            <a:spAutoFit/>
          </a:bodyPr>
          <a:lstStyle/>
          <a:p>
            <a:r>
              <a:rPr lang="en-GB" sz="1250" dirty="0">
                <a:solidFill>
                  <a:schemeClr val="tx1">
                    <a:lumMod val="65000"/>
                    <a:lumOff val="35000"/>
                  </a:schemeClr>
                </a:solidFill>
              </a:rPr>
              <a:t>neutral</a:t>
            </a:r>
          </a:p>
        </p:txBody>
      </p:sp>
      <p:graphicFrame>
        <p:nvGraphicFramePr>
          <p:cNvPr id="7" name="Chart 6">
            <a:extLst>
              <a:ext uri="{FF2B5EF4-FFF2-40B4-BE49-F238E27FC236}">
                <a16:creationId xmlns:a16="http://schemas.microsoft.com/office/drawing/2014/main" id="{DFCDA038-A155-4C0F-9F52-1B3036A20A7E}"/>
              </a:ext>
            </a:extLst>
          </p:cNvPr>
          <p:cNvGraphicFramePr/>
          <p:nvPr>
            <p:extLst>
              <p:ext uri="{D42A27DB-BD31-4B8C-83A1-F6EECF244321}">
                <p14:modId xmlns:p14="http://schemas.microsoft.com/office/powerpoint/2010/main" val="1248648453"/>
              </p:ext>
            </p:extLst>
          </p:nvPr>
        </p:nvGraphicFramePr>
        <p:xfrm>
          <a:off x="152400" y="681839"/>
          <a:ext cx="11950700" cy="6002955"/>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a:extLst>
              <a:ext uri="{FF2B5EF4-FFF2-40B4-BE49-F238E27FC236}">
                <a16:creationId xmlns:a16="http://schemas.microsoft.com/office/drawing/2014/main" id="{7E491EDB-533F-47BB-BCF0-613D304D8238}"/>
              </a:ext>
            </a:extLst>
          </p:cNvPr>
          <p:cNvSpPr>
            <a:spLocks noGrp="1"/>
          </p:cNvSpPr>
          <p:nvPr>
            <p:ph type="sldNum" sz="quarter" idx="12"/>
          </p:nvPr>
        </p:nvSpPr>
        <p:spPr/>
        <p:txBody>
          <a:bodyPr/>
          <a:lstStyle/>
          <a:p>
            <a:fld id="{6D264387-2B3F-4E73-92C1-7EAE0F2177D4}" type="slidenum">
              <a:rPr lang="en-GB" smtClean="0"/>
              <a:t>46</a:t>
            </a:fld>
            <a:endParaRPr lang="en-GB" dirty="0"/>
          </a:p>
        </p:txBody>
      </p:sp>
    </p:spTree>
    <p:extLst>
      <p:ext uri="{BB962C8B-B14F-4D97-AF65-F5344CB8AC3E}">
        <p14:creationId xmlns:p14="http://schemas.microsoft.com/office/powerpoint/2010/main" val="17807551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4274" name="Rectangle 2">
            <a:extLst>
              <a:ext uri="{FF2B5EF4-FFF2-40B4-BE49-F238E27FC236}">
                <a16:creationId xmlns:a16="http://schemas.microsoft.com/office/drawing/2014/main" id="{0E077DDE-3243-4CEA-901A-62E9AA1C9A5D}"/>
              </a:ext>
            </a:extLst>
          </p:cNvPr>
          <p:cNvSpPr>
            <a:spLocks noGrp="1" noChangeArrowheads="1"/>
          </p:cNvSpPr>
          <p:nvPr>
            <p:ph type="title"/>
          </p:nvPr>
        </p:nvSpPr>
        <p:spPr>
          <a:xfrm>
            <a:off x="2709110" y="124046"/>
            <a:ext cx="6773780" cy="345261"/>
          </a:xfrm>
        </p:spPr>
        <p:txBody>
          <a:bodyPr>
            <a:noAutofit/>
          </a:bodyPr>
          <a:lstStyle/>
          <a:p>
            <a:pPr algn="ctr"/>
            <a:r>
              <a:rPr lang="en-GB" altLang="en-US" sz="2800" dirty="0">
                <a:latin typeface="+mn-lt"/>
              </a:rPr>
              <a:t>Segment 5 – bagging interest</a:t>
            </a:r>
          </a:p>
        </p:txBody>
      </p:sp>
      <p:graphicFrame>
        <p:nvGraphicFramePr>
          <p:cNvPr id="8" name="Content Placeholder 5">
            <a:extLst>
              <a:ext uri="{FF2B5EF4-FFF2-40B4-BE49-F238E27FC236}">
                <a16:creationId xmlns:a16="http://schemas.microsoft.com/office/drawing/2014/main" id="{30F7E11F-9CCF-483F-AA06-2F5AC37B6FF1}"/>
              </a:ext>
            </a:extLst>
          </p:cNvPr>
          <p:cNvGraphicFramePr>
            <a:graphicFrameLocks/>
          </p:cNvGraphicFramePr>
          <p:nvPr>
            <p:extLst>
              <p:ext uri="{D42A27DB-BD31-4B8C-83A1-F6EECF244321}">
                <p14:modId xmlns:p14="http://schemas.microsoft.com/office/powerpoint/2010/main" val="3855727243"/>
              </p:ext>
            </p:extLst>
          </p:nvPr>
        </p:nvGraphicFramePr>
        <p:xfrm>
          <a:off x="2202095" y="589935"/>
          <a:ext cx="7787811" cy="5985526"/>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D8929BD2-7C74-42F1-B4ED-6074AC017BA6}"/>
              </a:ext>
            </a:extLst>
          </p:cNvPr>
          <p:cNvSpPr txBox="1"/>
          <p:nvPr/>
        </p:nvSpPr>
        <p:spPr>
          <a:xfrm>
            <a:off x="9102637" y="6268065"/>
            <a:ext cx="887268" cy="276999"/>
          </a:xfrm>
          <a:prstGeom prst="rect">
            <a:avLst/>
          </a:prstGeom>
          <a:noFill/>
        </p:spPr>
        <p:txBody>
          <a:bodyPr wrap="square" rtlCol="0">
            <a:spAutoFit/>
          </a:bodyPr>
          <a:lstStyle/>
          <a:p>
            <a:r>
              <a:rPr lang="en-GB" sz="1200" dirty="0">
                <a:solidFill>
                  <a:srgbClr val="D9D9D9"/>
                </a:solidFill>
              </a:rPr>
              <a:t>n=11 (4%)</a:t>
            </a:r>
          </a:p>
        </p:txBody>
      </p:sp>
      <p:sp>
        <p:nvSpPr>
          <p:cNvPr id="2" name="Slide Number Placeholder 1">
            <a:extLst>
              <a:ext uri="{FF2B5EF4-FFF2-40B4-BE49-F238E27FC236}">
                <a16:creationId xmlns:a16="http://schemas.microsoft.com/office/drawing/2014/main" id="{AA35BBF9-9F3C-4E4C-84CC-64163B3D9952}"/>
              </a:ext>
            </a:extLst>
          </p:cNvPr>
          <p:cNvSpPr>
            <a:spLocks noGrp="1"/>
          </p:cNvSpPr>
          <p:nvPr>
            <p:ph type="sldNum" sz="quarter" idx="12"/>
          </p:nvPr>
        </p:nvSpPr>
        <p:spPr/>
        <p:txBody>
          <a:bodyPr/>
          <a:lstStyle/>
          <a:p>
            <a:fld id="{6D264387-2B3F-4E73-92C1-7EAE0F2177D4}" type="slidenum">
              <a:rPr lang="en-GB" smtClean="0"/>
              <a:t>47</a:t>
            </a:fld>
            <a:endParaRPr lang="en-GB" dirty="0"/>
          </a:p>
        </p:txBody>
      </p:sp>
    </p:spTree>
    <p:extLst>
      <p:ext uri="{BB962C8B-B14F-4D97-AF65-F5344CB8AC3E}">
        <p14:creationId xmlns:p14="http://schemas.microsoft.com/office/powerpoint/2010/main" val="2676311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ECA7-9294-4B64-A69E-9C1BADCCBFBA}"/>
              </a:ext>
            </a:extLst>
          </p:cNvPr>
          <p:cNvSpPr>
            <a:spLocks noGrp="1"/>
          </p:cNvSpPr>
          <p:nvPr>
            <p:ph type="title"/>
          </p:nvPr>
        </p:nvSpPr>
        <p:spPr>
          <a:xfrm>
            <a:off x="1294544" y="103312"/>
            <a:ext cx="9164548" cy="683269"/>
          </a:xfrm>
        </p:spPr>
        <p:txBody>
          <a:bodyPr>
            <a:normAutofit/>
          </a:bodyPr>
          <a:lstStyle/>
          <a:p>
            <a:pPr algn="ctr"/>
            <a:r>
              <a:rPr lang="en-GB" sz="3200" dirty="0">
                <a:latin typeface="+mn-lt"/>
              </a:rPr>
              <a:t>Closing comments (1)</a:t>
            </a:r>
            <a:endParaRPr lang="en-GB" sz="1800" dirty="0">
              <a:latin typeface="+mn-lt"/>
            </a:endParaRPr>
          </a:p>
        </p:txBody>
      </p:sp>
      <p:sp>
        <p:nvSpPr>
          <p:cNvPr id="3" name="Content Placeholder 2">
            <a:extLst>
              <a:ext uri="{FF2B5EF4-FFF2-40B4-BE49-F238E27FC236}">
                <a16:creationId xmlns:a16="http://schemas.microsoft.com/office/drawing/2014/main" id="{BD3E68F9-4C07-4A06-941A-6BD43ABBBF16}"/>
              </a:ext>
            </a:extLst>
          </p:cNvPr>
          <p:cNvSpPr>
            <a:spLocks noGrp="1"/>
          </p:cNvSpPr>
          <p:nvPr>
            <p:ph idx="1"/>
          </p:nvPr>
        </p:nvSpPr>
        <p:spPr>
          <a:xfrm>
            <a:off x="838199" y="786581"/>
            <a:ext cx="10066507" cy="5768332"/>
          </a:xfrm>
        </p:spPr>
        <p:txBody>
          <a:bodyPr>
            <a:noAutofit/>
          </a:bodyPr>
          <a:lstStyle/>
          <a:p>
            <a:pPr marL="0" indent="0">
              <a:lnSpc>
                <a:spcPct val="100000"/>
              </a:lnSpc>
              <a:spcBef>
                <a:spcPts val="400"/>
              </a:spcBef>
              <a:buNone/>
            </a:pPr>
            <a:r>
              <a:rPr lang="en-GB" sz="1200" b="1" dirty="0"/>
              <a:t>Hill names</a:t>
            </a:r>
          </a:p>
          <a:p>
            <a:pPr>
              <a:lnSpc>
                <a:spcPct val="100000"/>
              </a:lnSpc>
              <a:spcBef>
                <a:spcPts val="400"/>
              </a:spcBef>
            </a:pPr>
            <a:r>
              <a:rPr lang="en-GB" sz="1200" dirty="0"/>
              <a:t>Be careful with hill names. Do try to get the spelling right and be consistent but don't try to accommodate all possible local names and variations. Hills have correct heights that can be measured but they do not have correct names. All names are subjective. In most cases, OS map names are the best bet and by far the most useful for users, but OS is susceptible to Gaelic lobbying, so Beinn Nibheis now appears on its maps even though no-one ever uses it. Ben Lomond may go the same way. Gaelic and Welsh hill names are an important part of the hill and bagging landscape, but their enthusiasts have a tendency to over-promote them into areas where they are not useful or relevant to the vast majority of hillgoers. Tricky area this. Ben-y-Hone has now gone from OS maps but Ben Attow lingers on. DoBIH has done well to ignore both. I think the line it has taken so far is a good one but it may become harder to follow in future. I think it should try to lead and follow at the same time, which is never easy.</a:t>
            </a:r>
          </a:p>
          <a:p>
            <a:pPr>
              <a:lnSpc>
                <a:spcPct val="100000"/>
              </a:lnSpc>
              <a:spcBef>
                <a:spcPts val="400"/>
              </a:spcBef>
            </a:pPr>
            <a:r>
              <a:rPr lang="en-GB" sz="1200" dirty="0"/>
              <a:t>I think it important that you give a name that is on OS maps, even if you also give a name which isn’t.</a:t>
            </a:r>
          </a:p>
          <a:p>
            <a:pPr>
              <a:lnSpc>
                <a:spcPct val="100000"/>
              </a:lnSpc>
              <a:spcBef>
                <a:spcPts val="400"/>
              </a:spcBef>
            </a:pPr>
            <a:r>
              <a:rPr lang="en-GB" sz="1200" dirty="0"/>
              <a:t>I am impressed with all the work by many people, and especially the editors, that has gone into the database, and because it is so comprehensive it is likely to remain a major reference source. Hence my willingness to offer the occasional update or correction, even at the risk of appearing pedantic - especially over Gaelic names. I try to include the accents on Gaelic letters where appropriate in my own records, and would love to see them in DoBIH, but accept that this is simply not practicable, both because it would be an obstacle to users with little or no knowledge of Gaelic, and because even the maps and dictionaries are often at odds. </a:t>
            </a:r>
            <a:r>
              <a:rPr lang="en-GB" sz="1200" i="1" dirty="0"/>
              <a:t>[Ed: accents would interfere with searchability]</a:t>
            </a:r>
          </a:p>
          <a:p>
            <a:pPr>
              <a:lnSpc>
                <a:spcPct val="100000"/>
              </a:lnSpc>
              <a:spcBef>
                <a:spcPts val="400"/>
              </a:spcBef>
            </a:pPr>
            <a:r>
              <a:rPr lang="en-GB" sz="1200" dirty="0"/>
              <a:t>At least you don’t follow that wretched TACit convention of allowing only N, E, S and W, not even NE and so on. </a:t>
            </a:r>
            <a:r>
              <a:rPr lang="en-GB" sz="1200" i="1" dirty="0"/>
              <a:t>[Ed: that only applies to hills on lists we maintain ourselves (principally Humps and Tumps) that aren’t also Simms etc.]</a:t>
            </a:r>
          </a:p>
          <a:p>
            <a:pPr marL="0" indent="0">
              <a:lnSpc>
                <a:spcPct val="100000"/>
              </a:lnSpc>
              <a:spcBef>
                <a:spcPts val="400"/>
              </a:spcBef>
              <a:buNone/>
            </a:pPr>
            <a:r>
              <a:rPr lang="en-GB" sz="1200" b="1" dirty="0"/>
              <a:t>Walkers’ logs</a:t>
            </a:r>
          </a:p>
          <a:p>
            <a:pPr>
              <a:lnSpc>
                <a:spcPct val="100000"/>
              </a:lnSpc>
              <a:spcBef>
                <a:spcPts val="400"/>
              </a:spcBef>
            </a:pPr>
            <a:r>
              <a:rPr lang="en-GB" sz="1200" dirty="0"/>
              <a:t>It's frustrating when I try to provide helpful information about off-road parking and access to forest tracks in my logs and it often appears to get censored, I assume because there is a suspicion of illegal activity (which there isn't). Also, could it be explained more clearly as to how to amend a log? All in all though, it is a superb website providing a huge amount of interesting/useful information for planning hill walks. And all for free!!</a:t>
            </a:r>
          </a:p>
          <a:p>
            <a:pPr>
              <a:lnSpc>
                <a:spcPct val="100000"/>
              </a:lnSpc>
              <a:spcBef>
                <a:spcPts val="400"/>
              </a:spcBef>
            </a:pPr>
            <a:r>
              <a:rPr lang="en-GB" sz="1200" dirty="0"/>
              <a:t>I was disappointed when the website blocked baggers' descriptions of certain hills on private land.</a:t>
            </a:r>
          </a:p>
          <a:p>
            <a:pPr>
              <a:lnSpc>
                <a:spcPct val="100000"/>
              </a:lnSpc>
              <a:spcBef>
                <a:spcPts val="400"/>
              </a:spcBef>
            </a:pPr>
            <a:r>
              <a:rPr lang="en-GB" sz="1200" dirty="0"/>
              <a:t>The comment on the website about reporting trespassers is inflammatory and I think unnecessary.</a:t>
            </a:r>
          </a:p>
          <a:p>
            <a:pPr>
              <a:lnSpc>
                <a:spcPct val="100000"/>
              </a:lnSpc>
              <a:spcBef>
                <a:spcPts val="400"/>
              </a:spcBef>
            </a:pPr>
            <a:r>
              <a:rPr lang="en-GB" sz="1200" dirty="0"/>
              <a:t>It annoys me greatly when walkers' logs refer to locations that can't be found on 1:50,000 maps. Either use the name on that map, which is what most people use, or give a grid ref so everyone can identify the place. Some do, but others don’t.</a:t>
            </a:r>
          </a:p>
          <a:p>
            <a:pPr>
              <a:lnSpc>
                <a:spcPct val="100000"/>
              </a:lnSpc>
              <a:spcBef>
                <a:spcPts val="400"/>
              </a:spcBef>
            </a:pPr>
            <a:r>
              <a:rPr lang="en-GB" sz="1200" dirty="0"/>
              <a:t>Dogs and second round userids should be banned from Hill Bagging. It ought to be technically possible to generate league tables of people's second ascents based on dates, which would accommodate those who use the Hill Bagging site to record repeat visits. I think that would be useful and popular. As for dogs, there is of course nothing to stop anyone from registering them as Ralph or Bryher or whatever, but it would be less conspicuous and less annoying than all those cringeworthy dog usernames. Please be a bit more assertive and keep the dogs out.</a:t>
            </a:r>
          </a:p>
        </p:txBody>
      </p:sp>
      <p:sp>
        <p:nvSpPr>
          <p:cNvPr id="4" name="Slide Number Placeholder 3">
            <a:extLst>
              <a:ext uri="{FF2B5EF4-FFF2-40B4-BE49-F238E27FC236}">
                <a16:creationId xmlns:a16="http://schemas.microsoft.com/office/drawing/2014/main" id="{F80271F5-0FE1-48C3-9B76-CE4530873F0F}"/>
              </a:ext>
            </a:extLst>
          </p:cNvPr>
          <p:cNvSpPr>
            <a:spLocks noGrp="1"/>
          </p:cNvSpPr>
          <p:nvPr>
            <p:ph type="sldNum" sz="quarter" idx="12"/>
          </p:nvPr>
        </p:nvSpPr>
        <p:spPr/>
        <p:txBody>
          <a:bodyPr/>
          <a:lstStyle/>
          <a:p>
            <a:fld id="{6D264387-2B3F-4E73-92C1-7EAE0F2177D4}" type="slidenum">
              <a:rPr lang="en-GB" smtClean="0"/>
              <a:t>48</a:t>
            </a:fld>
            <a:endParaRPr lang="en-GB" dirty="0"/>
          </a:p>
        </p:txBody>
      </p:sp>
    </p:spTree>
    <p:extLst>
      <p:ext uri="{BB962C8B-B14F-4D97-AF65-F5344CB8AC3E}">
        <p14:creationId xmlns:p14="http://schemas.microsoft.com/office/powerpoint/2010/main" val="38870219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ECA7-9294-4B64-A69E-9C1BADCCBFBA}"/>
              </a:ext>
            </a:extLst>
          </p:cNvPr>
          <p:cNvSpPr>
            <a:spLocks noGrp="1"/>
          </p:cNvSpPr>
          <p:nvPr>
            <p:ph type="title"/>
          </p:nvPr>
        </p:nvSpPr>
        <p:spPr>
          <a:xfrm>
            <a:off x="1294544" y="103312"/>
            <a:ext cx="9164548" cy="683269"/>
          </a:xfrm>
        </p:spPr>
        <p:txBody>
          <a:bodyPr>
            <a:normAutofit/>
          </a:bodyPr>
          <a:lstStyle/>
          <a:p>
            <a:pPr algn="ctr"/>
            <a:r>
              <a:rPr lang="en-GB" sz="3200" dirty="0">
                <a:latin typeface="+mn-lt"/>
              </a:rPr>
              <a:t>Closing comments (2)</a:t>
            </a:r>
            <a:endParaRPr lang="en-GB" sz="1800" dirty="0">
              <a:latin typeface="+mn-lt"/>
            </a:endParaRPr>
          </a:p>
        </p:txBody>
      </p:sp>
      <p:sp>
        <p:nvSpPr>
          <p:cNvPr id="3" name="Content Placeholder 2">
            <a:extLst>
              <a:ext uri="{FF2B5EF4-FFF2-40B4-BE49-F238E27FC236}">
                <a16:creationId xmlns:a16="http://schemas.microsoft.com/office/drawing/2014/main" id="{BD3E68F9-4C07-4A06-941A-6BD43ABBBF16}"/>
              </a:ext>
            </a:extLst>
          </p:cNvPr>
          <p:cNvSpPr>
            <a:spLocks noGrp="1"/>
          </p:cNvSpPr>
          <p:nvPr>
            <p:ph idx="1"/>
          </p:nvPr>
        </p:nvSpPr>
        <p:spPr>
          <a:xfrm>
            <a:off x="838200" y="924234"/>
            <a:ext cx="10095689" cy="4990184"/>
          </a:xfrm>
        </p:spPr>
        <p:txBody>
          <a:bodyPr>
            <a:noAutofit/>
          </a:bodyPr>
          <a:lstStyle/>
          <a:p>
            <a:pPr marL="0" indent="0">
              <a:lnSpc>
                <a:spcPct val="100000"/>
              </a:lnSpc>
              <a:spcBef>
                <a:spcPts val="400"/>
              </a:spcBef>
              <a:buNone/>
            </a:pPr>
            <a:r>
              <a:rPr lang="en-GB" sz="1200" b="1" dirty="0"/>
              <a:t>Policy / miscellaneous</a:t>
            </a:r>
          </a:p>
          <a:p>
            <a:pPr>
              <a:lnSpc>
                <a:spcPct val="100000"/>
              </a:lnSpc>
              <a:spcBef>
                <a:spcPts val="400"/>
              </a:spcBef>
            </a:pPr>
            <a:r>
              <a:rPr lang="en-GB" sz="1200" dirty="0"/>
              <a:t>I think the DoBIH team should have some sort of vision above that of user demand and list popularity. For example, it should stick to its core purpose which is HILLS. It has become populated with points and lists that are not hills at all, e.g. have less then 10m drop. The fact that a book or list has been published does not mean that it merits a place in DoBIH. And please keep trig pillars out. They are not hills. Beware of slavery to user demand that dilutes the core purpose and vision of DoBIH. Historically important lists such as Munros and Wainwrights should of course be included but that does not mean other subjective and local lists have to be added. I think that adding the Synges and Trail 100 were errors of judgement.</a:t>
            </a:r>
          </a:p>
          <a:p>
            <a:pPr>
              <a:lnSpc>
                <a:spcPct val="100000"/>
              </a:lnSpc>
              <a:spcBef>
                <a:spcPts val="400"/>
              </a:spcBef>
            </a:pPr>
            <a:r>
              <a:rPr lang="en-GB" sz="1200" dirty="0"/>
              <a:t>There is a half-hearted attempt to include some ‘World Tops’ on Hill Bagging. Not sure this is useful. That site needs to decide what it stands for, particularly as there are other sites, e.g. peakbagger.com, that provide more comprehensive worldwide coverage.</a:t>
            </a:r>
          </a:p>
          <a:p>
            <a:pPr>
              <a:lnSpc>
                <a:spcPct val="100000"/>
              </a:lnSpc>
              <a:spcBef>
                <a:spcPts val="400"/>
              </a:spcBef>
            </a:pPr>
            <a:r>
              <a:rPr lang="en-GB" sz="1200" dirty="0"/>
              <a:t>A topic not mentioned: influencing the list creators. There is work that could be done to improve lists. I think the DoBIH could take on that role.</a:t>
            </a:r>
          </a:p>
          <a:p>
            <a:pPr>
              <a:lnSpc>
                <a:spcPct val="100000"/>
              </a:lnSpc>
              <a:spcBef>
                <a:spcPts val="400"/>
              </a:spcBef>
            </a:pPr>
            <a:r>
              <a:rPr lang="en-GB" sz="1200" dirty="0"/>
              <a:t>I do believe that the database is a valuable topographical resource as well as a repository for popular bagging lists. </a:t>
            </a:r>
          </a:p>
          <a:p>
            <a:pPr>
              <a:lnSpc>
                <a:spcPct val="100000"/>
              </a:lnSpc>
              <a:spcBef>
                <a:spcPts val="400"/>
              </a:spcBef>
            </a:pPr>
            <a:r>
              <a:rPr lang="en-GB" sz="1200" dirty="0"/>
              <a:t>I think some good educational uses could be developed for these databases.</a:t>
            </a:r>
          </a:p>
          <a:p>
            <a:pPr>
              <a:lnSpc>
                <a:spcPct val="100000"/>
              </a:lnSpc>
              <a:spcBef>
                <a:spcPts val="400"/>
              </a:spcBef>
            </a:pPr>
            <a:r>
              <a:rPr lang="en-GB" sz="1200" dirty="0"/>
              <a:t>One thing that I think you really ought to do, despite objections from list compilers, is achieve consistency about inclusion of the Isle of Man (and, to a lesser extent, the Channel Islands). It is fair enough that some lists (Hewitts) include Ireland and some lists don't, but these minor discrepancies become irksome.</a:t>
            </a:r>
          </a:p>
          <a:p>
            <a:pPr>
              <a:lnSpc>
                <a:spcPct val="100000"/>
              </a:lnSpc>
              <a:spcBef>
                <a:spcPts val="400"/>
              </a:spcBef>
            </a:pPr>
            <a:r>
              <a:rPr lang="en-GB" sz="1200" dirty="0"/>
              <a:t>I think it is time that you ‘bit the bullet’ and quoted metric values only. However I recognise that many users would scream to the rooftops about this. </a:t>
            </a:r>
            <a:r>
              <a:rPr lang="en-GB" sz="1200" i="1" dirty="0"/>
              <a:t>[Ed: all too likely, 24% said they use the Feet field]</a:t>
            </a:r>
          </a:p>
          <a:p>
            <a:pPr>
              <a:lnSpc>
                <a:spcPct val="100000"/>
              </a:lnSpc>
              <a:spcBef>
                <a:spcPts val="400"/>
              </a:spcBef>
            </a:pPr>
            <a:r>
              <a:rPr lang="en-GB" sz="1200" dirty="0"/>
              <a:t>I've had a few “run ins” with folk over what the summit is and whether it should be visited. It seems there is an element with a seniority complex. An instance would be climbing the Old Man of Mow. The sign expressly says don't. Yet some folk would say you've not completed that county without climbing it. Who are they to proclaim! Other tops in private gardens and radar installations are a topic of heated debate. There's also the reclassification recently in the Hirnantau area of the Berwyns. No sooner has it been declared than a cairn springs up. Which of course causes further consternation. I don't see that relocating minor summits matters one jot. If it's such an insignificant difference as to have created the anomaly in the first place then what does it matter? </a:t>
            </a:r>
            <a:r>
              <a:rPr lang="en-GB" sz="1200" i="1" dirty="0"/>
              <a:t>[Ed: our job is to give the lists as they are. Some HoFs lay down rules as to what hills should be climbed but bagging ethos is up to the individual]</a:t>
            </a:r>
          </a:p>
          <a:p>
            <a:pPr>
              <a:lnSpc>
                <a:spcPct val="100000"/>
              </a:lnSpc>
              <a:spcBef>
                <a:spcPts val="400"/>
              </a:spcBef>
            </a:pPr>
            <a:r>
              <a:rPr lang="en-GB" sz="1200" dirty="0"/>
              <a:t>It's great as it is. Don't mess around with it too much. </a:t>
            </a:r>
            <a:r>
              <a:rPr lang="en-GB" sz="1200" i="1" dirty="0"/>
              <a:t>[4 similar comments]</a:t>
            </a:r>
            <a:endParaRPr lang="en-GB" sz="1200" dirty="0"/>
          </a:p>
        </p:txBody>
      </p:sp>
      <p:sp>
        <p:nvSpPr>
          <p:cNvPr id="4" name="Slide Number Placeholder 3">
            <a:extLst>
              <a:ext uri="{FF2B5EF4-FFF2-40B4-BE49-F238E27FC236}">
                <a16:creationId xmlns:a16="http://schemas.microsoft.com/office/drawing/2014/main" id="{F28B2CFA-83E5-493D-9025-ABAD1CEA6296}"/>
              </a:ext>
            </a:extLst>
          </p:cNvPr>
          <p:cNvSpPr>
            <a:spLocks noGrp="1"/>
          </p:cNvSpPr>
          <p:nvPr>
            <p:ph type="sldNum" sz="quarter" idx="12"/>
          </p:nvPr>
        </p:nvSpPr>
        <p:spPr/>
        <p:txBody>
          <a:bodyPr/>
          <a:lstStyle/>
          <a:p>
            <a:fld id="{6D264387-2B3F-4E73-92C1-7EAE0F2177D4}" type="slidenum">
              <a:rPr lang="en-GB" smtClean="0"/>
              <a:t>49</a:t>
            </a:fld>
            <a:endParaRPr lang="en-GB" dirty="0"/>
          </a:p>
        </p:txBody>
      </p:sp>
    </p:spTree>
    <p:extLst>
      <p:ext uri="{BB962C8B-B14F-4D97-AF65-F5344CB8AC3E}">
        <p14:creationId xmlns:p14="http://schemas.microsoft.com/office/powerpoint/2010/main" val="1441693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id="{B68D1517-4BDD-4EAB-B4A2-513DF50FF19C}"/>
              </a:ext>
            </a:extLst>
          </p:cNvPr>
          <p:cNvGraphicFramePr>
            <a:graphicFrameLocks/>
          </p:cNvGraphicFramePr>
          <p:nvPr>
            <p:extLst>
              <p:ext uri="{D42A27DB-BD31-4B8C-83A1-F6EECF244321}">
                <p14:modId xmlns:p14="http://schemas.microsoft.com/office/powerpoint/2010/main" val="2117275268"/>
              </p:ext>
            </p:extLst>
          </p:nvPr>
        </p:nvGraphicFramePr>
        <p:xfrm>
          <a:off x="555683" y="972141"/>
          <a:ext cx="5257800" cy="257092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ontent Placeholder 5">
            <a:extLst>
              <a:ext uri="{FF2B5EF4-FFF2-40B4-BE49-F238E27FC236}">
                <a16:creationId xmlns:a16="http://schemas.microsoft.com/office/drawing/2014/main" id="{52464C47-D2AD-4EA7-8F8D-52D91B627A39}"/>
              </a:ext>
            </a:extLst>
          </p:cNvPr>
          <p:cNvGraphicFramePr>
            <a:graphicFrameLocks/>
          </p:cNvGraphicFramePr>
          <p:nvPr>
            <p:extLst>
              <p:ext uri="{D42A27DB-BD31-4B8C-83A1-F6EECF244321}">
                <p14:modId xmlns:p14="http://schemas.microsoft.com/office/powerpoint/2010/main" val="5188418"/>
              </p:ext>
            </p:extLst>
          </p:nvPr>
        </p:nvGraphicFramePr>
        <p:xfrm>
          <a:off x="555683" y="3921952"/>
          <a:ext cx="5257800" cy="2570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ontent Placeholder 5">
            <a:extLst>
              <a:ext uri="{FF2B5EF4-FFF2-40B4-BE49-F238E27FC236}">
                <a16:creationId xmlns:a16="http://schemas.microsoft.com/office/drawing/2014/main" id="{55A55780-8406-461B-AD87-B7D5D2CA1B40}"/>
              </a:ext>
            </a:extLst>
          </p:cNvPr>
          <p:cNvGraphicFramePr>
            <a:graphicFrameLocks/>
          </p:cNvGraphicFramePr>
          <p:nvPr>
            <p:extLst>
              <p:ext uri="{D42A27DB-BD31-4B8C-83A1-F6EECF244321}">
                <p14:modId xmlns:p14="http://schemas.microsoft.com/office/powerpoint/2010/main" val="2278390340"/>
              </p:ext>
            </p:extLst>
          </p:nvPr>
        </p:nvGraphicFramePr>
        <p:xfrm>
          <a:off x="6413857" y="3921952"/>
          <a:ext cx="5257800" cy="2570922"/>
        </p:xfrm>
        <a:graphic>
          <a:graphicData uri="http://schemas.openxmlformats.org/drawingml/2006/chart">
            <c:chart xmlns:c="http://schemas.openxmlformats.org/drawingml/2006/chart" xmlns:r="http://schemas.openxmlformats.org/officeDocument/2006/relationships" r:id="rId5"/>
          </a:graphicData>
        </a:graphic>
      </p:graphicFrame>
      <p:sp>
        <p:nvSpPr>
          <p:cNvPr id="11" name="Title 10">
            <a:extLst>
              <a:ext uri="{FF2B5EF4-FFF2-40B4-BE49-F238E27FC236}">
                <a16:creationId xmlns:a16="http://schemas.microsoft.com/office/drawing/2014/main" id="{2CAAB557-B5AE-43B2-B55F-E3E3E95C25DC}"/>
              </a:ext>
            </a:extLst>
          </p:cNvPr>
          <p:cNvSpPr>
            <a:spLocks noGrp="1"/>
          </p:cNvSpPr>
          <p:nvPr>
            <p:ph type="title"/>
          </p:nvPr>
        </p:nvSpPr>
        <p:spPr>
          <a:xfrm>
            <a:off x="838200" y="186567"/>
            <a:ext cx="10515600" cy="628788"/>
          </a:xfrm>
        </p:spPr>
        <p:txBody>
          <a:bodyPr>
            <a:normAutofit/>
          </a:bodyPr>
          <a:lstStyle/>
          <a:p>
            <a:pPr algn="ctr"/>
            <a:r>
              <a:rPr lang="en-GB" sz="2800" dirty="0">
                <a:latin typeface="+mn-lt"/>
              </a:rPr>
              <a:t>Offline formats</a:t>
            </a:r>
          </a:p>
        </p:txBody>
      </p:sp>
      <p:graphicFrame>
        <p:nvGraphicFramePr>
          <p:cNvPr id="12" name="Content Placeholder 5">
            <a:extLst>
              <a:ext uri="{FF2B5EF4-FFF2-40B4-BE49-F238E27FC236}">
                <a16:creationId xmlns:a16="http://schemas.microsoft.com/office/drawing/2014/main" id="{C48E962E-655F-4ED3-82F9-3182DF88708D}"/>
              </a:ext>
            </a:extLst>
          </p:cNvPr>
          <p:cNvGraphicFramePr>
            <a:graphicFrameLocks/>
          </p:cNvGraphicFramePr>
          <p:nvPr>
            <p:extLst>
              <p:ext uri="{D42A27DB-BD31-4B8C-83A1-F6EECF244321}">
                <p14:modId xmlns:p14="http://schemas.microsoft.com/office/powerpoint/2010/main" val="612299178"/>
              </p:ext>
            </p:extLst>
          </p:nvPr>
        </p:nvGraphicFramePr>
        <p:xfrm>
          <a:off x="6412198" y="972141"/>
          <a:ext cx="5257800" cy="2570922"/>
        </p:xfrm>
        <a:graphic>
          <a:graphicData uri="http://schemas.openxmlformats.org/drawingml/2006/chart">
            <c:chart xmlns:c="http://schemas.openxmlformats.org/drawingml/2006/chart" xmlns:r="http://schemas.openxmlformats.org/officeDocument/2006/relationships" r:id="rId6"/>
          </a:graphicData>
        </a:graphic>
      </p:graphicFrame>
      <p:sp>
        <p:nvSpPr>
          <p:cNvPr id="2" name="Slide Number Placeholder 1">
            <a:extLst>
              <a:ext uri="{FF2B5EF4-FFF2-40B4-BE49-F238E27FC236}">
                <a16:creationId xmlns:a16="http://schemas.microsoft.com/office/drawing/2014/main" id="{427AE608-D5C7-48E8-B7F8-2741F10ADADB}"/>
              </a:ext>
            </a:extLst>
          </p:cNvPr>
          <p:cNvSpPr>
            <a:spLocks noGrp="1"/>
          </p:cNvSpPr>
          <p:nvPr>
            <p:ph type="sldNum" sz="quarter" idx="12"/>
          </p:nvPr>
        </p:nvSpPr>
        <p:spPr/>
        <p:txBody>
          <a:bodyPr/>
          <a:lstStyle/>
          <a:p>
            <a:fld id="{6D264387-2B3F-4E73-92C1-7EAE0F2177D4}" type="slidenum">
              <a:rPr lang="en-GB" smtClean="0"/>
              <a:t>5</a:t>
            </a:fld>
            <a:endParaRPr lang="en-GB" dirty="0"/>
          </a:p>
        </p:txBody>
      </p:sp>
    </p:spTree>
    <p:extLst>
      <p:ext uri="{BB962C8B-B14F-4D97-AF65-F5344CB8AC3E}">
        <p14:creationId xmlns:p14="http://schemas.microsoft.com/office/powerpoint/2010/main" val="29309000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ECA7-9294-4B64-A69E-9C1BADCCBFBA}"/>
              </a:ext>
            </a:extLst>
          </p:cNvPr>
          <p:cNvSpPr>
            <a:spLocks noGrp="1"/>
          </p:cNvSpPr>
          <p:nvPr>
            <p:ph type="title"/>
          </p:nvPr>
        </p:nvSpPr>
        <p:spPr>
          <a:xfrm>
            <a:off x="1294544" y="103312"/>
            <a:ext cx="9164548" cy="683269"/>
          </a:xfrm>
        </p:spPr>
        <p:txBody>
          <a:bodyPr>
            <a:normAutofit/>
          </a:bodyPr>
          <a:lstStyle/>
          <a:p>
            <a:pPr algn="ctr"/>
            <a:r>
              <a:rPr lang="en-GB" sz="3200" dirty="0">
                <a:latin typeface="+mn-lt"/>
              </a:rPr>
              <a:t>Closing comments (3)</a:t>
            </a:r>
            <a:endParaRPr lang="en-GB" sz="1800" dirty="0">
              <a:latin typeface="+mn-lt"/>
            </a:endParaRPr>
          </a:p>
        </p:txBody>
      </p:sp>
      <p:sp>
        <p:nvSpPr>
          <p:cNvPr id="3" name="Content Placeholder 2">
            <a:extLst>
              <a:ext uri="{FF2B5EF4-FFF2-40B4-BE49-F238E27FC236}">
                <a16:creationId xmlns:a16="http://schemas.microsoft.com/office/drawing/2014/main" id="{BD3E68F9-4C07-4A06-941A-6BD43ABBBF16}"/>
              </a:ext>
            </a:extLst>
          </p:cNvPr>
          <p:cNvSpPr>
            <a:spLocks noGrp="1"/>
          </p:cNvSpPr>
          <p:nvPr>
            <p:ph idx="1"/>
          </p:nvPr>
        </p:nvSpPr>
        <p:spPr>
          <a:xfrm>
            <a:off x="838200" y="865864"/>
            <a:ext cx="10515600" cy="5697897"/>
          </a:xfrm>
        </p:spPr>
        <p:txBody>
          <a:bodyPr>
            <a:noAutofit/>
          </a:bodyPr>
          <a:lstStyle/>
          <a:p>
            <a:pPr marL="0" indent="0">
              <a:lnSpc>
                <a:spcPct val="100000"/>
              </a:lnSpc>
              <a:spcBef>
                <a:spcPts val="400"/>
              </a:spcBef>
              <a:buNone/>
            </a:pPr>
            <a:r>
              <a:rPr lang="en-GB" sz="1200" b="1" dirty="0"/>
              <a:t>Survey</a:t>
            </a:r>
          </a:p>
          <a:p>
            <a:pPr>
              <a:lnSpc>
                <a:spcPct val="100000"/>
              </a:lnSpc>
              <a:spcBef>
                <a:spcPts val="400"/>
              </a:spcBef>
            </a:pPr>
            <a:r>
              <a:rPr lang="en-GB" sz="1200" dirty="0"/>
              <a:t>This survey seems to have been produced with care and thought. Thank you.</a:t>
            </a:r>
          </a:p>
          <a:p>
            <a:pPr>
              <a:lnSpc>
                <a:spcPct val="100000"/>
              </a:lnSpc>
              <a:spcBef>
                <a:spcPts val="400"/>
              </a:spcBef>
            </a:pPr>
            <a:r>
              <a:rPr lang="en-GB" sz="1200" dirty="0"/>
              <a:t>Excellent survey, thanks</a:t>
            </a:r>
          </a:p>
          <a:p>
            <a:pPr>
              <a:lnSpc>
                <a:spcPct val="100000"/>
              </a:lnSpc>
              <a:spcBef>
                <a:spcPts val="400"/>
              </a:spcBef>
            </a:pPr>
            <a:r>
              <a:rPr lang="en-GB" sz="1200" dirty="0"/>
              <a:t>An interesting survey</a:t>
            </a:r>
          </a:p>
          <a:p>
            <a:pPr>
              <a:lnSpc>
                <a:spcPct val="100000"/>
              </a:lnSpc>
              <a:spcBef>
                <a:spcPts val="400"/>
              </a:spcBef>
            </a:pPr>
            <a:r>
              <a:rPr lang="en-GB" sz="1200" dirty="0"/>
              <a:t>Very appropriate. Surveys are excellent ways of judging interests and gaining feedback on strategic direction.</a:t>
            </a:r>
          </a:p>
          <a:p>
            <a:pPr>
              <a:lnSpc>
                <a:spcPct val="100000"/>
              </a:lnSpc>
              <a:spcBef>
                <a:spcPts val="400"/>
              </a:spcBef>
            </a:pPr>
            <a:r>
              <a:rPr lang="en-GB" sz="1200" dirty="0"/>
              <a:t>Seems a sensible idea to take this sort of sounding every once in a while.</a:t>
            </a:r>
          </a:p>
          <a:p>
            <a:pPr>
              <a:lnSpc>
                <a:spcPct val="100000"/>
              </a:lnSpc>
              <a:spcBef>
                <a:spcPts val="400"/>
              </a:spcBef>
            </a:pPr>
            <a:r>
              <a:rPr lang="en-GB" sz="1200" dirty="0"/>
              <a:t>Thanks for the opportunity to comment, I look forward to seeing the output.</a:t>
            </a:r>
          </a:p>
          <a:p>
            <a:pPr>
              <a:lnSpc>
                <a:spcPct val="100000"/>
              </a:lnSpc>
              <a:spcBef>
                <a:spcPts val="400"/>
              </a:spcBef>
            </a:pPr>
            <a:r>
              <a:rPr lang="en-GB" sz="1200" dirty="0"/>
              <a:t>It would be interesting to see some of the suggestions that come out, although I can't imagine the feedback will be anything other than overwhelmingly positive.</a:t>
            </a:r>
          </a:p>
          <a:p>
            <a:pPr>
              <a:lnSpc>
                <a:spcPct val="100000"/>
              </a:lnSpc>
              <a:spcBef>
                <a:spcPts val="400"/>
              </a:spcBef>
            </a:pPr>
            <a:r>
              <a:rPr lang="en-GB" sz="1200" dirty="0"/>
              <a:t>I'll look forward to the results.</a:t>
            </a:r>
          </a:p>
          <a:p>
            <a:pPr>
              <a:lnSpc>
                <a:spcPct val="100000"/>
              </a:lnSpc>
              <a:spcBef>
                <a:spcPts val="400"/>
              </a:spcBef>
            </a:pPr>
            <a:r>
              <a:rPr lang="en-GB" sz="1200" dirty="0"/>
              <a:t>I think it's a pity that the Lakes is singled out in the question “Time to call a halt to more Lake District lists” as it gives a poor impression. I doubt there can be more lists but that the area remains one of the most popular in Britain indicates that its walkers' interests should be respected. Similarly the question asking whether old lists can be removed if no-one is bagging them. Not only is there a big assumption made here, but it detracts from an important role that the DoBIH can have in safeguarding historical lists for future generations. As a minimum an archive section or the like would be an idea. </a:t>
            </a:r>
            <a:r>
              <a:rPr lang="en-GB" sz="1200" i="1" dirty="0"/>
              <a:t>[Ed: we tried not to make any assumptions! A fair number of baggers have criticised the proliferation of Lake District lists and some have proposed their removal. As more such lists may be on the way we thought it important to find out whether these opinions have significant support. Your suggestion that the DoBIH can have a role in safeguarding historical lists merits consideration. Much list history presented in the Change Registers etc. would be hard to obtain elsewhere.]</a:t>
            </a:r>
          </a:p>
          <a:p>
            <a:pPr>
              <a:lnSpc>
                <a:spcPct val="100000"/>
              </a:lnSpc>
              <a:spcBef>
                <a:spcPts val="400"/>
              </a:spcBef>
            </a:pPr>
            <a:r>
              <a:rPr lang="en-GB" sz="1200" dirty="0"/>
              <a:t>There are too many questions in this survey. I almost switched off. </a:t>
            </a:r>
            <a:r>
              <a:rPr lang="en-GB" sz="1200" i="1" dirty="0"/>
              <a:t>[Ed: this was the only complaint about length, fairly remarkable for a survey of this type!] </a:t>
            </a:r>
          </a:p>
          <a:p>
            <a:pPr marL="0" indent="0">
              <a:lnSpc>
                <a:spcPct val="100000"/>
              </a:lnSpc>
              <a:spcBef>
                <a:spcPts val="400"/>
              </a:spcBef>
              <a:buNone/>
            </a:pPr>
            <a:r>
              <a:rPr lang="en-GB" sz="1200" b="1" dirty="0"/>
              <a:t>Editorial team</a:t>
            </a:r>
          </a:p>
          <a:p>
            <a:pPr>
              <a:lnSpc>
                <a:spcPct val="100000"/>
              </a:lnSpc>
              <a:spcBef>
                <a:spcPts val="400"/>
              </a:spcBef>
            </a:pPr>
            <a:r>
              <a:rPr lang="en-GB" sz="1200" dirty="0"/>
              <a:t>Thanks / very useful / brilliant / great service / keep up the good work. </a:t>
            </a:r>
            <a:r>
              <a:rPr lang="en-GB" sz="1200" i="1" dirty="0"/>
              <a:t>[58 comments]</a:t>
            </a:r>
          </a:p>
          <a:p>
            <a:pPr>
              <a:lnSpc>
                <a:spcPct val="100000"/>
              </a:lnSpc>
              <a:spcBef>
                <a:spcPts val="400"/>
              </a:spcBef>
            </a:pPr>
            <a:r>
              <a:rPr lang="en-GB" sz="1200" dirty="0"/>
              <a:t>The website is strongly influenced by a small number of people.</a:t>
            </a:r>
          </a:p>
          <a:p>
            <a:pPr>
              <a:lnSpc>
                <a:spcPct val="100000"/>
              </a:lnSpc>
              <a:spcBef>
                <a:spcPts val="400"/>
              </a:spcBef>
            </a:pPr>
            <a:r>
              <a:rPr lang="en-GB" sz="1200" dirty="0"/>
              <a:t>A number of my suggestions have been incorporated over the years. Keep up the good work.</a:t>
            </a:r>
          </a:p>
          <a:p>
            <a:pPr>
              <a:lnSpc>
                <a:spcPct val="100000"/>
              </a:lnSpc>
              <a:spcBef>
                <a:spcPts val="400"/>
              </a:spcBef>
            </a:pPr>
            <a:r>
              <a:rPr lang="en-GB" sz="1200" dirty="0"/>
              <a:t>My comments to the moderators have always received a courteous reply and a reason as to why they have been accepted or rejected. Many, many thanks to all concerned.</a:t>
            </a:r>
          </a:p>
          <a:p>
            <a:pPr>
              <a:lnSpc>
                <a:spcPct val="100000"/>
              </a:lnSpc>
              <a:spcBef>
                <a:spcPts val="400"/>
              </a:spcBef>
            </a:pPr>
            <a:r>
              <a:rPr lang="en-GB" sz="1200" dirty="0"/>
              <a:t>I greatly appreciate the work undertaken to maintain this database. I recognise the conflicts that might arise from the results of this survey, i.e. you can't please all the people all the time. Thanks for all your input and time.</a:t>
            </a:r>
          </a:p>
          <a:p>
            <a:pPr>
              <a:lnSpc>
                <a:spcPct val="100000"/>
              </a:lnSpc>
              <a:spcBef>
                <a:spcPts val="400"/>
              </a:spcBef>
            </a:pPr>
            <a:endParaRPr lang="en-GB" sz="1200" dirty="0"/>
          </a:p>
          <a:p>
            <a:pPr marL="0" indent="0">
              <a:lnSpc>
                <a:spcPct val="100000"/>
              </a:lnSpc>
              <a:spcBef>
                <a:spcPts val="400"/>
              </a:spcBef>
              <a:buNone/>
            </a:pPr>
            <a:endParaRPr lang="en-GB" sz="1200" i="1" dirty="0"/>
          </a:p>
        </p:txBody>
      </p:sp>
      <p:sp>
        <p:nvSpPr>
          <p:cNvPr id="4" name="Slide Number Placeholder 3">
            <a:extLst>
              <a:ext uri="{FF2B5EF4-FFF2-40B4-BE49-F238E27FC236}">
                <a16:creationId xmlns:a16="http://schemas.microsoft.com/office/drawing/2014/main" id="{2AD50F9C-56A6-49EC-8083-B0D45F7AFCB1}"/>
              </a:ext>
            </a:extLst>
          </p:cNvPr>
          <p:cNvSpPr>
            <a:spLocks noGrp="1"/>
          </p:cNvSpPr>
          <p:nvPr>
            <p:ph type="sldNum" sz="quarter" idx="12"/>
          </p:nvPr>
        </p:nvSpPr>
        <p:spPr/>
        <p:txBody>
          <a:bodyPr/>
          <a:lstStyle/>
          <a:p>
            <a:fld id="{6D264387-2B3F-4E73-92C1-7EAE0F2177D4}" type="slidenum">
              <a:rPr lang="en-GB" smtClean="0"/>
              <a:t>50</a:t>
            </a:fld>
            <a:endParaRPr lang="en-GB" dirty="0"/>
          </a:p>
        </p:txBody>
      </p:sp>
    </p:spTree>
    <p:extLst>
      <p:ext uri="{BB962C8B-B14F-4D97-AF65-F5344CB8AC3E}">
        <p14:creationId xmlns:p14="http://schemas.microsoft.com/office/powerpoint/2010/main" val="34100578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B2E463-A4A8-47A9-8A35-ADE22A10AE66}"/>
              </a:ext>
            </a:extLst>
          </p:cNvPr>
          <p:cNvSpPr>
            <a:spLocks noGrp="1"/>
          </p:cNvSpPr>
          <p:nvPr>
            <p:ph type="title"/>
          </p:nvPr>
        </p:nvSpPr>
        <p:spPr>
          <a:xfrm>
            <a:off x="1748547" y="1705799"/>
            <a:ext cx="8694906" cy="472611"/>
          </a:xfrm>
        </p:spPr>
        <p:txBody>
          <a:bodyPr>
            <a:noAutofit/>
          </a:bodyPr>
          <a:lstStyle/>
          <a:p>
            <a:pPr algn="ctr"/>
            <a:r>
              <a:rPr lang="en-GB" sz="3200" dirty="0">
                <a:latin typeface="+mn-lt"/>
              </a:rPr>
              <a:t>Acknowledgments</a:t>
            </a:r>
          </a:p>
        </p:txBody>
      </p:sp>
      <p:sp>
        <p:nvSpPr>
          <p:cNvPr id="5" name="Content Placeholder 4">
            <a:extLst>
              <a:ext uri="{FF2B5EF4-FFF2-40B4-BE49-F238E27FC236}">
                <a16:creationId xmlns:a16="http://schemas.microsoft.com/office/drawing/2014/main" id="{2365D0D9-AFC8-435E-B605-311E3A9E27DF}"/>
              </a:ext>
            </a:extLst>
          </p:cNvPr>
          <p:cNvSpPr>
            <a:spLocks noGrp="1"/>
          </p:cNvSpPr>
          <p:nvPr>
            <p:ph idx="1"/>
          </p:nvPr>
        </p:nvSpPr>
        <p:spPr>
          <a:xfrm>
            <a:off x="786829" y="1489673"/>
            <a:ext cx="10679131" cy="1785217"/>
          </a:xfrm>
        </p:spPr>
        <p:txBody>
          <a:bodyPr>
            <a:noAutofit/>
          </a:bodyPr>
          <a:lstStyle/>
          <a:p>
            <a:pPr marL="0" indent="0" fontAlgn="b">
              <a:lnSpc>
                <a:spcPct val="100000"/>
              </a:lnSpc>
              <a:spcBef>
                <a:spcPts val="0"/>
              </a:spcBef>
              <a:buNone/>
            </a:pPr>
            <a:endParaRPr lang="en-GB" sz="1600" dirty="0"/>
          </a:p>
          <a:p>
            <a:pPr marL="0" indent="0" fontAlgn="b">
              <a:lnSpc>
                <a:spcPct val="100000"/>
              </a:lnSpc>
              <a:spcBef>
                <a:spcPts val="0"/>
              </a:spcBef>
              <a:buNone/>
            </a:pPr>
            <a:endParaRPr lang="en-GB" sz="1600" dirty="0"/>
          </a:p>
        </p:txBody>
      </p:sp>
      <p:sp>
        <p:nvSpPr>
          <p:cNvPr id="6" name="Rectangle 3">
            <a:extLst>
              <a:ext uri="{FF2B5EF4-FFF2-40B4-BE49-F238E27FC236}">
                <a16:creationId xmlns:a16="http://schemas.microsoft.com/office/drawing/2014/main" id="{0B726B7C-7689-46B5-8D4F-0BF665B1E3D0}"/>
              </a:ext>
            </a:extLst>
          </p:cNvPr>
          <p:cNvSpPr>
            <a:spLocks noChangeArrowheads="1"/>
          </p:cNvSpPr>
          <p:nvPr/>
        </p:nvSpPr>
        <p:spPr bwMode="auto">
          <a:xfrm>
            <a:off x="2130358" y="2433573"/>
            <a:ext cx="7931285" cy="2349361"/>
          </a:xfrm>
          <a:prstGeom prst="rect">
            <a:avLst/>
          </a:prstGeom>
          <a:solidFill>
            <a:schemeClr val="bg1"/>
          </a:solidFill>
          <a:ln w="9525">
            <a:noFill/>
            <a:miter lim="800000"/>
            <a:headEnd/>
            <a:tailEnd/>
          </a:ln>
          <a:effectLst/>
        </p:spPr>
        <p:txBody>
          <a:bodyPr wrap="square">
            <a:spAutoFit/>
          </a:bodyPr>
          <a:lstStyle>
            <a:lvl1pPr marL="285750" indent="-285750" algn="l">
              <a:defRPr>
                <a:solidFill>
                  <a:schemeClr val="tx1"/>
                </a:solidFill>
                <a:latin typeface="Arial" panose="020B0604020202020204" pitchFamily="34" charset="0"/>
              </a:defRPr>
            </a:lvl1pPr>
            <a:lvl2pPr marL="476250"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marL="0" indent="0" fontAlgn="b">
              <a:spcBef>
                <a:spcPts val="1000"/>
              </a:spcBef>
            </a:pPr>
            <a:r>
              <a:rPr lang="en-GB" altLang="en-US" sz="1500" dirty="0">
                <a:latin typeface="+mn-lt"/>
                <a:cs typeface="Arial" panose="020B0604020202020204" pitchFamily="34" charset="0"/>
              </a:rPr>
              <a:t>I would like to express my appreciation to the following:</a:t>
            </a:r>
          </a:p>
          <a:p>
            <a:pPr fontAlgn="b">
              <a:spcBef>
                <a:spcPts val="2000"/>
              </a:spcBef>
              <a:buFont typeface="Wingdings" panose="05000000000000000000" pitchFamily="2" charset="2"/>
              <a:buChar char="§"/>
            </a:pPr>
            <a:r>
              <a:rPr lang="en-GB" altLang="en-US" sz="1500" dirty="0">
                <a:latin typeface="+mn-lt"/>
                <a:cs typeface="Arial" panose="020B0604020202020204" pitchFamily="34" charset="0"/>
              </a:rPr>
              <a:t>Rick Salter, Anne Butler and Alan Holmes for their help in advertising the survey</a:t>
            </a:r>
          </a:p>
          <a:p>
            <a:pPr fontAlgn="b">
              <a:spcBef>
                <a:spcPts val="1000"/>
              </a:spcBef>
              <a:buFont typeface="Wingdings" panose="05000000000000000000" pitchFamily="2" charset="2"/>
              <a:buChar char="§"/>
            </a:pPr>
            <a:r>
              <a:rPr lang="en-GB" altLang="en-US" sz="1500" dirty="0">
                <a:latin typeface="+mn-lt"/>
                <a:cs typeface="Arial" panose="020B0604020202020204" pitchFamily="34" charset="0"/>
              </a:rPr>
              <a:t>My fellow editors for their constructive comments on the draft questionnaire</a:t>
            </a:r>
          </a:p>
          <a:p>
            <a:pPr fontAlgn="b">
              <a:spcBef>
                <a:spcPts val="1000"/>
              </a:spcBef>
              <a:buFont typeface="Wingdings" panose="05000000000000000000" pitchFamily="2" charset="2"/>
              <a:buChar char="§"/>
            </a:pPr>
            <a:r>
              <a:rPr lang="en-GB" altLang="en-US" sz="1500" dirty="0">
                <a:latin typeface="+mn-lt"/>
                <a:cs typeface="Arial" panose="020B0604020202020204" pitchFamily="34" charset="0"/>
              </a:rPr>
              <a:t>All those who participated in the survey, several of whom wrote privately to make further points.</a:t>
            </a:r>
          </a:p>
          <a:p>
            <a:pPr marL="0" indent="0" algn="r" fontAlgn="b">
              <a:spcBef>
                <a:spcPts val="1000"/>
              </a:spcBef>
            </a:pPr>
            <a:r>
              <a:rPr lang="en-GB" altLang="en-US" sz="1500" i="1" dirty="0">
                <a:latin typeface="+mn-lt"/>
                <a:cs typeface="Arial" panose="020B0604020202020204" pitchFamily="34" charset="0"/>
              </a:rPr>
              <a:t>Chris Crocker</a:t>
            </a:r>
            <a:br>
              <a:rPr lang="en-GB" altLang="en-US" sz="1500" i="1" dirty="0">
                <a:latin typeface="+mn-lt"/>
                <a:cs typeface="Arial" panose="020B0604020202020204" pitchFamily="34" charset="0"/>
              </a:rPr>
            </a:br>
            <a:r>
              <a:rPr lang="en-GB" altLang="en-US" sz="1500" i="1" dirty="0">
                <a:latin typeface="+mn-lt"/>
                <a:cs typeface="Arial" panose="020B0604020202020204" pitchFamily="34" charset="0"/>
              </a:rPr>
              <a:t>February 2019</a:t>
            </a:r>
            <a:endParaRPr lang="en-GB" altLang="en-US" sz="1500" dirty="0">
              <a:latin typeface="+mn-lt"/>
              <a:cs typeface="Arial" panose="020B0604020202020204" pitchFamily="34" charset="0"/>
            </a:endParaRPr>
          </a:p>
        </p:txBody>
      </p:sp>
      <p:sp>
        <p:nvSpPr>
          <p:cNvPr id="7" name="Title 1">
            <a:extLst>
              <a:ext uri="{FF2B5EF4-FFF2-40B4-BE49-F238E27FC236}">
                <a16:creationId xmlns:a16="http://schemas.microsoft.com/office/drawing/2014/main" id="{2F9AE6FC-9D43-44C9-A48D-0814D0335891}"/>
              </a:ext>
            </a:extLst>
          </p:cNvPr>
          <p:cNvSpPr txBox="1">
            <a:spLocks/>
          </p:cNvSpPr>
          <p:nvPr/>
        </p:nvSpPr>
        <p:spPr>
          <a:xfrm>
            <a:off x="653143" y="398822"/>
            <a:ext cx="10885714" cy="760957"/>
          </a:xfrm>
          <a:prstGeom prst="rect">
            <a:avLst/>
          </a:prstGeom>
          <a:solidFill>
            <a:srgbClr val="A57F52"/>
          </a:solidFill>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chor="ctr">
            <a:normAutofit fontScale="97500"/>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GB" sz="2800" i="1" dirty="0">
                <a:latin typeface="Trebuchet MS" panose="020B0603020202020204" pitchFamily="34" charset="0"/>
              </a:rPr>
              <a:t>The Database of British and Irish Hills</a:t>
            </a:r>
          </a:p>
        </p:txBody>
      </p:sp>
      <p:pic>
        <p:nvPicPr>
          <p:cNvPr id="8" name="Picture 7">
            <a:extLst>
              <a:ext uri="{FF2B5EF4-FFF2-40B4-BE49-F238E27FC236}">
                <a16:creationId xmlns:a16="http://schemas.microsoft.com/office/drawing/2014/main" id="{A5468E9F-F70E-48DD-9B17-14AF54A9F6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3143" y="5247963"/>
            <a:ext cx="10885714" cy="760956"/>
          </a:xfrm>
          <a:prstGeom prst="rect">
            <a:avLst/>
          </a:prstGeom>
        </p:spPr>
      </p:pic>
      <p:graphicFrame>
        <p:nvGraphicFramePr>
          <p:cNvPr id="9" name="Table 8">
            <a:extLst>
              <a:ext uri="{FF2B5EF4-FFF2-40B4-BE49-F238E27FC236}">
                <a16:creationId xmlns:a16="http://schemas.microsoft.com/office/drawing/2014/main" id="{1DF9FE8D-BF7D-4F6F-83E6-26E24E371D7A}"/>
              </a:ext>
            </a:extLst>
          </p:cNvPr>
          <p:cNvGraphicFramePr>
            <a:graphicFrameLocks noGrp="1"/>
          </p:cNvGraphicFramePr>
          <p:nvPr>
            <p:extLst>
              <p:ext uri="{D42A27DB-BD31-4B8C-83A1-F6EECF244321}">
                <p14:modId xmlns:p14="http://schemas.microsoft.com/office/powerpoint/2010/main" val="786677675"/>
              </p:ext>
            </p:extLst>
          </p:nvPr>
        </p:nvGraphicFramePr>
        <p:xfrm>
          <a:off x="892629" y="5288283"/>
          <a:ext cx="9775371" cy="640080"/>
        </p:xfrm>
        <a:graphic>
          <a:graphicData uri="http://schemas.openxmlformats.org/drawingml/2006/table">
            <a:tbl>
              <a:tblPr/>
              <a:tblGrid>
                <a:gridCol w="2253342">
                  <a:extLst>
                    <a:ext uri="{9D8B030D-6E8A-4147-A177-3AD203B41FA5}">
                      <a16:colId xmlns:a16="http://schemas.microsoft.com/office/drawing/2014/main" val="1349723140"/>
                    </a:ext>
                  </a:extLst>
                </a:gridCol>
                <a:gridCol w="7522029">
                  <a:extLst>
                    <a:ext uri="{9D8B030D-6E8A-4147-A177-3AD203B41FA5}">
                      <a16:colId xmlns:a16="http://schemas.microsoft.com/office/drawing/2014/main" val="4097249496"/>
                    </a:ext>
                  </a:extLst>
                </a:gridCol>
              </a:tblGrid>
              <a:tr h="457200">
                <a:tc>
                  <a:txBody>
                    <a:bodyPr/>
                    <a:lstStyle/>
                    <a:p>
                      <a:pPr fontAlgn="t"/>
                      <a:r>
                        <a:rPr lang="en-GB" sz="2600" dirty="0">
                          <a:solidFill>
                            <a:schemeClr val="bg1"/>
                          </a:solidFill>
                          <a:effectLst/>
                          <a:latin typeface="Trebuchet MS" panose="020B0603020202020204" pitchFamily="34" charset="0"/>
                        </a:rPr>
                        <a:t>Hill Bagging</a:t>
                      </a:r>
                    </a:p>
                  </a:txBody>
                  <a:tcPr>
                    <a:lnL>
                      <a:noFill/>
                    </a:lnL>
                    <a:lnR>
                      <a:noFill/>
                    </a:lnR>
                    <a:lnT>
                      <a:noFill/>
                    </a:lnT>
                    <a:lnB>
                      <a:noFill/>
                    </a:lnB>
                  </a:tcPr>
                </a:tc>
                <a:tc>
                  <a:txBody>
                    <a:bodyPr/>
                    <a:lstStyle/>
                    <a:p>
                      <a:r>
                        <a:rPr lang="en-GB" sz="1800" dirty="0">
                          <a:solidFill>
                            <a:schemeClr val="bg1"/>
                          </a:solidFill>
                          <a:effectLst/>
                          <a:latin typeface="Trebuchet MS" panose="020B0603020202020204" pitchFamily="34" charset="0"/>
                        </a:rPr>
                        <a:t>the online version of the</a:t>
                      </a:r>
                      <a:br>
                        <a:rPr lang="en-GB" sz="1800" dirty="0">
                          <a:solidFill>
                            <a:schemeClr val="bg1"/>
                          </a:solidFill>
                          <a:effectLst/>
                          <a:latin typeface="Trebuchet MS" panose="020B0603020202020204" pitchFamily="34" charset="0"/>
                        </a:rPr>
                      </a:br>
                      <a:r>
                        <a:rPr lang="en-GB" sz="1800" dirty="0">
                          <a:solidFill>
                            <a:schemeClr val="bg1"/>
                          </a:solidFill>
                          <a:effectLst/>
                          <a:latin typeface="Trebuchet MS" panose="020B0603020202020204" pitchFamily="34" charset="0"/>
                        </a:rPr>
                        <a:t>Database of British and Irish Hills</a:t>
                      </a:r>
                    </a:p>
                  </a:txBody>
                  <a:tcPr anchor="ctr">
                    <a:lnL>
                      <a:noFill/>
                    </a:lnL>
                    <a:lnR>
                      <a:noFill/>
                    </a:lnR>
                    <a:lnT>
                      <a:noFill/>
                    </a:lnT>
                    <a:lnB>
                      <a:noFill/>
                    </a:lnB>
                  </a:tcPr>
                </a:tc>
                <a:extLst>
                  <a:ext uri="{0D108BD9-81ED-4DB2-BD59-A6C34878D82A}">
                    <a16:rowId xmlns:a16="http://schemas.microsoft.com/office/drawing/2014/main" val="2305131012"/>
                  </a:ext>
                </a:extLst>
              </a:tr>
            </a:tbl>
          </a:graphicData>
        </a:graphic>
      </p:graphicFrame>
      <p:pic>
        <p:nvPicPr>
          <p:cNvPr id="10" name="Picture 9">
            <a:extLst>
              <a:ext uri="{FF2B5EF4-FFF2-40B4-BE49-F238E27FC236}">
                <a16:creationId xmlns:a16="http://schemas.microsoft.com/office/drawing/2014/main" id="{15B83EF0-E6E2-448E-A01E-FF527556F1E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0912" y="5312231"/>
            <a:ext cx="723900" cy="609600"/>
          </a:xfrm>
          <a:prstGeom prst="rect">
            <a:avLst/>
          </a:prstGeom>
        </p:spPr>
      </p:pic>
      <p:sp>
        <p:nvSpPr>
          <p:cNvPr id="2" name="Slide Number Placeholder 1">
            <a:extLst>
              <a:ext uri="{FF2B5EF4-FFF2-40B4-BE49-F238E27FC236}">
                <a16:creationId xmlns:a16="http://schemas.microsoft.com/office/drawing/2014/main" id="{6D41C7D3-A468-4253-9A44-4D08F86B392F}"/>
              </a:ext>
            </a:extLst>
          </p:cNvPr>
          <p:cNvSpPr>
            <a:spLocks noGrp="1"/>
          </p:cNvSpPr>
          <p:nvPr>
            <p:ph type="sldNum" sz="quarter" idx="12"/>
          </p:nvPr>
        </p:nvSpPr>
        <p:spPr/>
        <p:txBody>
          <a:bodyPr/>
          <a:lstStyle/>
          <a:p>
            <a:fld id="{6D264387-2B3F-4E73-92C1-7EAE0F2177D4}" type="slidenum">
              <a:rPr lang="en-GB" smtClean="0"/>
              <a:t>51</a:t>
            </a:fld>
            <a:endParaRPr lang="en-GB" dirty="0"/>
          </a:p>
        </p:txBody>
      </p:sp>
    </p:spTree>
    <p:extLst>
      <p:ext uri="{BB962C8B-B14F-4D97-AF65-F5344CB8AC3E}">
        <p14:creationId xmlns:p14="http://schemas.microsoft.com/office/powerpoint/2010/main" val="819989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id="{B68D1517-4BDD-4EAB-B4A2-513DF50FF19C}"/>
              </a:ext>
            </a:extLst>
          </p:cNvPr>
          <p:cNvGraphicFramePr>
            <a:graphicFrameLocks/>
          </p:cNvGraphicFramePr>
          <p:nvPr>
            <p:extLst>
              <p:ext uri="{D42A27DB-BD31-4B8C-83A1-F6EECF244321}">
                <p14:modId xmlns:p14="http://schemas.microsoft.com/office/powerpoint/2010/main" val="3340242868"/>
              </p:ext>
            </p:extLst>
          </p:nvPr>
        </p:nvGraphicFramePr>
        <p:xfrm>
          <a:off x="3250110" y="815356"/>
          <a:ext cx="5691780" cy="241073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5">
            <a:extLst>
              <a:ext uri="{FF2B5EF4-FFF2-40B4-BE49-F238E27FC236}">
                <a16:creationId xmlns:a16="http://schemas.microsoft.com/office/drawing/2014/main" id="{52464C47-D2AD-4EA7-8F8D-52D91B627A39}"/>
              </a:ext>
            </a:extLst>
          </p:cNvPr>
          <p:cNvGraphicFramePr>
            <a:graphicFrameLocks/>
          </p:cNvGraphicFramePr>
          <p:nvPr>
            <p:extLst>
              <p:ext uri="{D42A27DB-BD31-4B8C-83A1-F6EECF244321}">
                <p14:modId xmlns:p14="http://schemas.microsoft.com/office/powerpoint/2010/main" val="693125353"/>
              </p:ext>
            </p:extLst>
          </p:nvPr>
        </p:nvGraphicFramePr>
        <p:xfrm>
          <a:off x="3255247" y="3524036"/>
          <a:ext cx="5681506" cy="3029355"/>
        </p:xfrm>
        <a:graphic>
          <a:graphicData uri="http://schemas.openxmlformats.org/drawingml/2006/chart">
            <c:chart xmlns:c="http://schemas.openxmlformats.org/drawingml/2006/chart" xmlns:r="http://schemas.openxmlformats.org/officeDocument/2006/relationships" r:id="rId3"/>
          </a:graphicData>
        </a:graphic>
      </p:graphicFrame>
      <p:sp>
        <p:nvSpPr>
          <p:cNvPr id="11" name="Title 10">
            <a:extLst>
              <a:ext uri="{FF2B5EF4-FFF2-40B4-BE49-F238E27FC236}">
                <a16:creationId xmlns:a16="http://schemas.microsoft.com/office/drawing/2014/main" id="{2CAAB557-B5AE-43B2-B55F-E3E3E95C25DC}"/>
              </a:ext>
            </a:extLst>
          </p:cNvPr>
          <p:cNvSpPr>
            <a:spLocks noGrp="1"/>
          </p:cNvSpPr>
          <p:nvPr>
            <p:ph type="title"/>
          </p:nvPr>
        </p:nvSpPr>
        <p:spPr>
          <a:xfrm>
            <a:off x="838200" y="85111"/>
            <a:ext cx="10515600" cy="628788"/>
          </a:xfrm>
        </p:spPr>
        <p:txBody>
          <a:bodyPr>
            <a:normAutofit/>
          </a:bodyPr>
          <a:lstStyle/>
          <a:p>
            <a:pPr algn="ctr"/>
            <a:r>
              <a:rPr lang="en-GB" sz="3200" dirty="0">
                <a:latin typeface="+mn-lt"/>
              </a:rPr>
              <a:t>Frequency and satisfaction</a:t>
            </a:r>
          </a:p>
        </p:txBody>
      </p:sp>
      <p:sp>
        <p:nvSpPr>
          <p:cNvPr id="2" name="Slide Number Placeholder 1">
            <a:extLst>
              <a:ext uri="{FF2B5EF4-FFF2-40B4-BE49-F238E27FC236}">
                <a16:creationId xmlns:a16="http://schemas.microsoft.com/office/drawing/2014/main" id="{582E9DFD-024E-49E7-B1FC-D8A81678C616}"/>
              </a:ext>
            </a:extLst>
          </p:cNvPr>
          <p:cNvSpPr>
            <a:spLocks noGrp="1"/>
          </p:cNvSpPr>
          <p:nvPr>
            <p:ph type="sldNum" sz="quarter" idx="12"/>
          </p:nvPr>
        </p:nvSpPr>
        <p:spPr/>
        <p:txBody>
          <a:bodyPr/>
          <a:lstStyle/>
          <a:p>
            <a:fld id="{6D264387-2B3F-4E73-92C1-7EAE0F2177D4}" type="slidenum">
              <a:rPr lang="en-GB" smtClean="0"/>
              <a:t>6</a:t>
            </a:fld>
            <a:endParaRPr lang="en-GB" dirty="0"/>
          </a:p>
        </p:txBody>
      </p:sp>
    </p:spTree>
    <p:extLst>
      <p:ext uri="{BB962C8B-B14F-4D97-AF65-F5344CB8AC3E}">
        <p14:creationId xmlns:p14="http://schemas.microsoft.com/office/powerpoint/2010/main" val="2947380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B2E463-A4A8-47A9-8A35-ADE22A10AE66}"/>
              </a:ext>
            </a:extLst>
          </p:cNvPr>
          <p:cNvSpPr>
            <a:spLocks noGrp="1"/>
          </p:cNvSpPr>
          <p:nvPr>
            <p:ph type="title"/>
          </p:nvPr>
        </p:nvSpPr>
        <p:spPr>
          <a:xfrm>
            <a:off x="838200" y="220894"/>
            <a:ext cx="10515600" cy="472611"/>
          </a:xfrm>
        </p:spPr>
        <p:txBody>
          <a:bodyPr>
            <a:noAutofit/>
          </a:bodyPr>
          <a:lstStyle/>
          <a:p>
            <a:pPr algn="ctr"/>
            <a:r>
              <a:rPr lang="en-GB" sz="2800" dirty="0">
                <a:latin typeface="+mn-lt"/>
              </a:rPr>
              <a:t>Satisfaction: general comments (1)</a:t>
            </a:r>
          </a:p>
        </p:txBody>
      </p:sp>
      <p:sp>
        <p:nvSpPr>
          <p:cNvPr id="5" name="Content Placeholder 4">
            <a:extLst>
              <a:ext uri="{FF2B5EF4-FFF2-40B4-BE49-F238E27FC236}">
                <a16:creationId xmlns:a16="http://schemas.microsoft.com/office/drawing/2014/main" id="{2365D0D9-AFC8-435E-B605-311E3A9E27DF}"/>
              </a:ext>
            </a:extLst>
          </p:cNvPr>
          <p:cNvSpPr>
            <a:spLocks noGrp="1"/>
          </p:cNvSpPr>
          <p:nvPr>
            <p:ph idx="1"/>
          </p:nvPr>
        </p:nvSpPr>
        <p:spPr>
          <a:xfrm>
            <a:off x="1793697" y="807740"/>
            <a:ext cx="8264703" cy="5604556"/>
          </a:xfrm>
        </p:spPr>
        <p:txBody>
          <a:bodyPr>
            <a:noAutofit/>
          </a:bodyPr>
          <a:lstStyle/>
          <a:p>
            <a:pPr fontAlgn="b">
              <a:lnSpc>
                <a:spcPct val="100000"/>
              </a:lnSpc>
              <a:spcBef>
                <a:spcPts val="150"/>
              </a:spcBef>
            </a:pPr>
            <a:r>
              <a:rPr lang="en-GB" sz="1200" dirty="0"/>
              <a:t>For me, it is the authoritative source for British hill data. I only use a small subset of the data (I ignore Tumps for example) but find it easy to use, reliable and love the ability to click through to OS maps.</a:t>
            </a:r>
          </a:p>
          <a:p>
            <a:pPr fontAlgn="b">
              <a:lnSpc>
                <a:spcPct val="100000"/>
              </a:lnSpc>
              <a:spcBef>
                <a:spcPts val="150"/>
              </a:spcBef>
            </a:pPr>
            <a:r>
              <a:rPr lang="en-GB" sz="1200" dirty="0"/>
              <a:t>Excellent site which has opened new horizons to me after nearly 50 years of hillwalking.</a:t>
            </a:r>
          </a:p>
          <a:p>
            <a:pPr fontAlgn="b">
              <a:lnSpc>
                <a:spcPct val="100000"/>
              </a:lnSpc>
              <a:spcBef>
                <a:spcPts val="150"/>
              </a:spcBef>
            </a:pPr>
            <a:r>
              <a:rPr lang="en-GB" sz="1200" dirty="0"/>
              <a:t>Absolutely brilliant. I've been using the Excel database for about 15 years and it and Hill Bagging are my bibles for all my hillwalking planning and record keeping.</a:t>
            </a:r>
          </a:p>
          <a:p>
            <a:pPr fontAlgn="b">
              <a:lnSpc>
                <a:spcPct val="100000"/>
              </a:lnSpc>
              <a:spcBef>
                <a:spcPts val="150"/>
              </a:spcBef>
            </a:pPr>
            <a:r>
              <a:rPr lang="en-GB" sz="1200" dirty="0"/>
              <a:t>I find the links on hill-bagging.co.uk for each hill to other mapping e.g. OSM and Geograph very useful for doing further map investigation into spotting new Tumps.</a:t>
            </a:r>
          </a:p>
          <a:p>
            <a:pPr fontAlgn="b">
              <a:lnSpc>
                <a:spcPct val="100000"/>
              </a:lnSpc>
              <a:spcBef>
                <a:spcPts val="150"/>
              </a:spcBef>
            </a:pPr>
            <a:r>
              <a:rPr lang="en-GB" sz="1200" dirty="0"/>
              <a:t>Very much enjoy using the site - wish it had been available 40 years ago when I first started bagging hills.</a:t>
            </a:r>
          </a:p>
          <a:p>
            <a:pPr fontAlgn="b">
              <a:lnSpc>
                <a:spcPct val="100000"/>
              </a:lnSpc>
              <a:spcBef>
                <a:spcPts val="150"/>
              </a:spcBef>
            </a:pPr>
            <a:r>
              <a:rPr lang="en-GB" sz="1200" dirty="0"/>
              <a:t>Aside from maybe the odd feature, this site meets my needs perfectly: for logging hills, discovering new tops to visit and tips from other logs.</a:t>
            </a:r>
          </a:p>
          <a:p>
            <a:pPr fontAlgn="b">
              <a:lnSpc>
                <a:spcPct val="100000"/>
              </a:lnSpc>
              <a:spcBef>
                <a:spcPts val="150"/>
              </a:spcBef>
            </a:pPr>
            <a:r>
              <a:rPr lang="en-GB" sz="1200" dirty="0"/>
              <a:t>Wonderful source of information for hill baggers. Comments very useful. GR for high points is invaluable to me.</a:t>
            </a:r>
          </a:p>
          <a:p>
            <a:pPr fontAlgn="b">
              <a:lnSpc>
                <a:spcPct val="100000"/>
              </a:lnSpc>
              <a:spcBef>
                <a:spcPts val="150"/>
              </a:spcBef>
            </a:pPr>
            <a:r>
              <a:rPr lang="en-GB" sz="1200" dirty="0"/>
              <a:t>This has given me lots of hills to choose from. So what would have been a short day getting one Marilyn can now be extended getting nearby Tumps etc.</a:t>
            </a:r>
          </a:p>
          <a:p>
            <a:pPr fontAlgn="b">
              <a:lnSpc>
                <a:spcPct val="100000"/>
              </a:lnSpc>
              <a:spcBef>
                <a:spcPts val="150"/>
              </a:spcBef>
            </a:pPr>
            <a:r>
              <a:rPr lang="en-GB" sz="1200" dirty="0"/>
              <a:t>Not just the best hills website on the web, but one of the best websites of any type. Wish more websites were as good as this. Huge and heartfelt thanks to Simon &amp; everyone else involved for creating and maintaining such a fantastic resource.</a:t>
            </a:r>
          </a:p>
          <a:p>
            <a:pPr fontAlgn="b">
              <a:lnSpc>
                <a:spcPct val="100000"/>
              </a:lnSpc>
              <a:spcBef>
                <a:spcPts val="150"/>
              </a:spcBef>
            </a:pPr>
            <a:r>
              <a:rPr lang="en-GB" sz="1200" dirty="0"/>
              <a:t>Excellent information and easy to get around the site. What I particularly like is that the site is added to without major changes which we all see frequently on other websites.</a:t>
            </a:r>
          </a:p>
          <a:p>
            <a:pPr fontAlgn="b">
              <a:lnSpc>
                <a:spcPct val="100000"/>
              </a:lnSpc>
              <a:spcBef>
                <a:spcPts val="150"/>
              </a:spcBef>
            </a:pPr>
            <a:r>
              <a:rPr lang="en-GB" sz="1200" dirty="0"/>
              <a:t>Ability to store records is a godsend. Hill data is invaluable and comments by other contributors is wonderful.</a:t>
            </a:r>
          </a:p>
          <a:p>
            <a:pPr fontAlgn="b">
              <a:lnSpc>
                <a:spcPct val="100000"/>
              </a:lnSpc>
              <a:spcBef>
                <a:spcPts val="150"/>
              </a:spcBef>
            </a:pPr>
            <a:r>
              <a:rPr lang="en-GB" sz="1200" dirty="0"/>
              <a:t>It's ace, helps me keep track of which hills I've climbed.</a:t>
            </a:r>
          </a:p>
          <a:p>
            <a:pPr fontAlgn="b">
              <a:lnSpc>
                <a:spcPct val="100000"/>
              </a:lnSpc>
              <a:spcBef>
                <a:spcPts val="150"/>
              </a:spcBef>
            </a:pPr>
            <a:r>
              <a:rPr lang="en-GB" sz="1200" dirty="0"/>
              <a:t>Please resist the temptation to try and fix something that isn't broken.</a:t>
            </a:r>
          </a:p>
          <a:p>
            <a:pPr fontAlgn="b">
              <a:lnSpc>
                <a:spcPct val="100000"/>
              </a:lnSpc>
              <a:spcBef>
                <a:spcPts val="150"/>
              </a:spcBef>
            </a:pPr>
            <a:r>
              <a:rPr lang="en-GB" sz="1200" dirty="0"/>
              <a:t>Hill Bagging is particularly useful when planning an ascent.</a:t>
            </a:r>
          </a:p>
          <a:p>
            <a:pPr fontAlgn="b">
              <a:lnSpc>
                <a:spcPct val="100000"/>
              </a:lnSpc>
              <a:spcBef>
                <a:spcPts val="150"/>
              </a:spcBef>
            </a:pPr>
            <a:r>
              <a:rPr lang="en-GB" sz="1200" dirty="0"/>
              <a:t>Key tool in my Marilyn bagging career so far</a:t>
            </a:r>
          </a:p>
          <a:p>
            <a:pPr fontAlgn="b">
              <a:lnSpc>
                <a:spcPct val="100000"/>
              </a:lnSpc>
              <a:spcBef>
                <a:spcPts val="150"/>
              </a:spcBef>
            </a:pPr>
            <a:r>
              <a:rPr lang="en-GB" sz="1200" dirty="0"/>
              <a:t>I use it almost every day </a:t>
            </a:r>
            <a:r>
              <a:rPr lang="en-GB" sz="1200" i="1" dirty="0"/>
              <a:t>[several similar comments]</a:t>
            </a:r>
            <a:endParaRPr lang="en-GB" sz="1200" dirty="0"/>
          </a:p>
          <a:p>
            <a:pPr fontAlgn="b">
              <a:lnSpc>
                <a:spcPct val="100000"/>
              </a:lnSpc>
              <a:spcBef>
                <a:spcPts val="150"/>
              </a:spcBef>
            </a:pPr>
            <a:r>
              <a:rPr lang="en-GB" sz="1200" dirty="0"/>
              <a:t>A brilliant resource </a:t>
            </a:r>
            <a:r>
              <a:rPr lang="en-GB" sz="1200" i="1" dirty="0"/>
              <a:t>[similar comments]</a:t>
            </a:r>
          </a:p>
          <a:p>
            <a:pPr fontAlgn="b">
              <a:lnSpc>
                <a:spcPct val="100000"/>
              </a:lnSpc>
              <a:spcBef>
                <a:spcPts val="150"/>
              </a:spcBef>
            </a:pPr>
            <a:r>
              <a:rPr lang="en-GB" sz="1200" dirty="0"/>
              <a:t>Very useful and comprehensive </a:t>
            </a:r>
            <a:r>
              <a:rPr lang="en-GB" sz="1200" i="1" dirty="0"/>
              <a:t>[similar comments]</a:t>
            </a:r>
          </a:p>
          <a:p>
            <a:pPr fontAlgn="b">
              <a:lnSpc>
                <a:spcPct val="100000"/>
              </a:lnSpc>
              <a:spcBef>
                <a:spcPts val="150"/>
              </a:spcBef>
            </a:pPr>
            <a:r>
              <a:rPr lang="en-GB" sz="1200" dirty="0"/>
              <a:t>The great thing about your site is that it's so well laid out and easy to use. </a:t>
            </a:r>
            <a:r>
              <a:rPr lang="en-GB" sz="1200" i="1" dirty="0"/>
              <a:t>[similar comments]</a:t>
            </a:r>
          </a:p>
          <a:p>
            <a:pPr fontAlgn="b">
              <a:lnSpc>
                <a:spcPct val="100000"/>
              </a:lnSpc>
              <a:spcBef>
                <a:spcPts val="150"/>
              </a:spcBef>
            </a:pPr>
            <a:r>
              <a:rPr lang="en-GB" sz="1200" dirty="0"/>
              <a:t>Thank you very much for giving my life purpose.</a:t>
            </a:r>
          </a:p>
        </p:txBody>
      </p:sp>
      <p:sp>
        <p:nvSpPr>
          <p:cNvPr id="2" name="Slide Number Placeholder 1">
            <a:extLst>
              <a:ext uri="{FF2B5EF4-FFF2-40B4-BE49-F238E27FC236}">
                <a16:creationId xmlns:a16="http://schemas.microsoft.com/office/drawing/2014/main" id="{849C1466-A617-4339-8BC0-A0B16D874003}"/>
              </a:ext>
            </a:extLst>
          </p:cNvPr>
          <p:cNvSpPr>
            <a:spLocks noGrp="1"/>
          </p:cNvSpPr>
          <p:nvPr>
            <p:ph type="sldNum" sz="quarter" idx="12"/>
          </p:nvPr>
        </p:nvSpPr>
        <p:spPr/>
        <p:txBody>
          <a:bodyPr/>
          <a:lstStyle/>
          <a:p>
            <a:fld id="{6D264387-2B3F-4E73-92C1-7EAE0F2177D4}" type="slidenum">
              <a:rPr lang="en-GB" smtClean="0"/>
              <a:t>7</a:t>
            </a:fld>
            <a:endParaRPr lang="en-GB" dirty="0"/>
          </a:p>
        </p:txBody>
      </p:sp>
    </p:spTree>
    <p:extLst>
      <p:ext uri="{BB962C8B-B14F-4D97-AF65-F5344CB8AC3E}">
        <p14:creationId xmlns:p14="http://schemas.microsoft.com/office/powerpoint/2010/main" val="404550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B2E463-A4A8-47A9-8A35-ADE22A10AE66}"/>
              </a:ext>
            </a:extLst>
          </p:cNvPr>
          <p:cNvSpPr>
            <a:spLocks noGrp="1"/>
          </p:cNvSpPr>
          <p:nvPr>
            <p:ph type="title"/>
          </p:nvPr>
        </p:nvSpPr>
        <p:spPr>
          <a:xfrm>
            <a:off x="838200" y="220894"/>
            <a:ext cx="10515600" cy="472611"/>
          </a:xfrm>
        </p:spPr>
        <p:txBody>
          <a:bodyPr>
            <a:noAutofit/>
          </a:bodyPr>
          <a:lstStyle/>
          <a:p>
            <a:pPr algn="ctr"/>
            <a:r>
              <a:rPr lang="en-GB" sz="2800" dirty="0">
                <a:latin typeface="+mn-lt"/>
              </a:rPr>
              <a:t>Satisfaction: general comments (2)</a:t>
            </a:r>
          </a:p>
        </p:txBody>
      </p:sp>
      <p:sp>
        <p:nvSpPr>
          <p:cNvPr id="5" name="Content Placeholder 4">
            <a:extLst>
              <a:ext uri="{FF2B5EF4-FFF2-40B4-BE49-F238E27FC236}">
                <a16:creationId xmlns:a16="http://schemas.microsoft.com/office/drawing/2014/main" id="{2365D0D9-AFC8-435E-B605-311E3A9E27DF}"/>
              </a:ext>
            </a:extLst>
          </p:cNvPr>
          <p:cNvSpPr>
            <a:spLocks noGrp="1"/>
          </p:cNvSpPr>
          <p:nvPr>
            <p:ph idx="1"/>
          </p:nvPr>
        </p:nvSpPr>
        <p:spPr>
          <a:xfrm>
            <a:off x="1803002" y="909257"/>
            <a:ext cx="8274979" cy="5455447"/>
          </a:xfrm>
        </p:spPr>
        <p:txBody>
          <a:bodyPr>
            <a:noAutofit/>
          </a:bodyPr>
          <a:lstStyle/>
          <a:p>
            <a:pPr fontAlgn="b">
              <a:lnSpc>
                <a:spcPct val="100000"/>
              </a:lnSpc>
              <a:spcBef>
                <a:spcPts val="200"/>
              </a:spcBef>
            </a:pPr>
            <a:r>
              <a:rPr lang="en-GB" sz="1200" dirty="0"/>
              <a:t>Whilst the site might be a bit dated, it does what it says on the tin.</a:t>
            </a:r>
          </a:p>
          <a:p>
            <a:pPr fontAlgn="b">
              <a:lnSpc>
                <a:spcPct val="100000"/>
              </a:lnSpc>
              <a:spcBef>
                <a:spcPts val="200"/>
              </a:spcBef>
            </a:pPr>
            <a:r>
              <a:rPr lang="en-GB" sz="1200" dirty="0"/>
              <a:t>Its greatest value to me is it being accurate and reliable. I use it mostly as a reference but where it disagrees with other sources I often cannot discover why.</a:t>
            </a:r>
          </a:p>
          <a:p>
            <a:pPr fontAlgn="b">
              <a:lnSpc>
                <a:spcPct val="100000"/>
              </a:lnSpc>
              <a:spcBef>
                <a:spcPts val="200"/>
              </a:spcBef>
            </a:pPr>
            <a:r>
              <a:rPr lang="en-GB" sz="1200" dirty="0"/>
              <a:t>We use the lists weekly - very helpful, especially with the filters available. I record ascents in several places on and offline. The Hill Bagging website has more extensive detail, while walkhighlands is my site of choice for adding multimedia to my logs.</a:t>
            </a:r>
          </a:p>
          <a:p>
            <a:pPr fontAlgn="b">
              <a:lnSpc>
                <a:spcPct val="100000"/>
              </a:lnSpc>
              <a:spcBef>
                <a:spcPts val="200"/>
              </a:spcBef>
            </a:pPr>
            <a:r>
              <a:rPr lang="en-GB" sz="1200" dirty="0"/>
              <a:t>Sometimes the Google Earth view doesn't work but for a non subscription database it is superb.</a:t>
            </a:r>
          </a:p>
          <a:p>
            <a:pPr fontAlgn="b">
              <a:lnSpc>
                <a:spcPct val="100000"/>
              </a:lnSpc>
              <a:spcBef>
                <a:spcPts val="200"/>
              </a:spcBef>
            </a:pPr>
            <a:r>
              <a:rPr lang="en-GB" sz="1200" dirty="0"/>
              <a:t>Only use it as an easy way to get the correct coordinates for summits and occasionally to see what the summit consists of.</a:t>
            </a:r>
          </a:p>
          <a:p>
            <a:pPr fontAlgn="b">
              <a:lnSpc>
                <a:spcPct val="100000"/>
              </a:lnSpc>
              <a:spcBef>
                <a:spcPts val="200"/>
              </a:spcBef>
            </a:pPr>
            <a:r>
              <a:rPr lang="en-GB" sz="1200" dirty="0"/>
              <a:t>Prefer haroldstreet for the volume of hills and different bagging lists.</a:t>
            </a:r>
          </a:p>
          <a:p>
            <a:pPr fontAlgn="b">
              <a:lnSpc>
                <a:spcPct val="100000"/>
              </a:lnSpc>
              <a:spcBef>
                <a:spcPts val="200"/>
              </a:spcBef>
            </a:pPr>
            <a:r>
              <a:rPr lang="en-GB" sz="1200" dirty="0"/>
              <a:t>Bit messy, much prefer haroldstreet.</a:t>
            </a:r>
          </a:p>
          <a:p>
            <a:pPr fontAlgn="b">
              <a:lnSpc>
                <a:spcPct val="100000"/>
              </a:lnSpc>
              <a:spcBef>
                <a:spcPts val="200"/>
              </a:spcBef>
            </a:pPr>
            <a:r>
              <a:rPr lang="en-GB" sz="1200" dirty="0"/>
              <a:t>It's a vast database, which is good and bad. Its primary problem is ease of navigation and a rather unreliable search feature.</a:t>
            </a:r>
          </a:p>
          <a:p>
            <a:pPr fontAlgn="b">
              <a:lnSpc>
                <a:spcPct val="100000"/>
              </a:lnSpc>
              <a:spcBef>
                <a:spcPts val="200"/>
              </a:spcBef>
            </a:pPr>
            <a:r>
              <a:rPr lang="en-GB" sz="1200" dirty="0"/>
              <a:t>Hill Bagging website is not in optimum format for use on a smartphone.</a:t>
            </a:r>
          </a:p>
          <a:p>
            <a:pPr fontAlgn="b">
              <a:lnSpc>
                <a:spcPct val="100000"/>
              </a:lnSpc>
              <a:spcBef>
                <a:spcPts val="200"/>
              </a:spcBef>
            </a:pPr>
            <a:r>
              <a:rPr lang="en-GB" sz="1200" dirty="0"/>
              <a:t>Frustrating when map access is denied due to the number of users that day exceeding those permitted - though I appreciate that fixing this might be costly. I would be prepared to pay a fee.</a:t>
            </a:r>
          </a:p>
          <a:p>
            <a:pPr fontAlgn="b">
              <a:lnSpc>
                <a:spcPct val="100000"/>
              </a:lnSpc>
              <a:spcBef>
                <a:spcPts val="200"/>
              </a:spcBef>
            </a:pPr>
            <a:r>
              <a:rPr lang="en-GB" sz="1200" dirty="0"/>
              <a:t>The map sometimes doesn't load and can time out if I am looking at a few hills.</a:t>
            </a:r>
          </a:p>
          <a:p>
            <a:pPr fontAlgn="b">
              <a:lnSpc>
                <a:spcPct val="100000"/>
              </a:lnSpc>
              <a:spcBef>
                <a:spcPts val="200"/>
              </a:spcBef>
            </a:pPr>
            <a:r>
              <a:rPr lang="en-GB" sz="1200" dirty="0"/>
              <a:t>Unclear to me to whether all changes in the Hill Bagging website are recorded in the database. I downloaded version ? ages ago, but at the time it had less info than the website, so didn't seem very useful to me.</a:t>
            </a:r>
          </a:p>
          <a:p>
            <a:pPr fontAlgn="b">
              <a:lnSpc>
                <a:spcPct val="100000"/>
              </a:lnSpc>
              <a:spcBef>
                <a:spcPts val="200"/>
              </a:spcBef>
            </a:pPr>
            <a:r>
              <a:rPr lang="en-GB" sz="1200" dirty="0"/>
              <a:t>On my version the second column (comments) is a big box. Great on a 32" monitor but a bit fiddly on the wee laptop. I'm aware I can adjust it, but I'm not very good at that. Still, great package.</a:t>
            </a:r>
          </a:p>
          <a:p>
            <a:pPr fontAlgn="b">
              <a:lnSpc>
                <a:spcPct val="100000"/>
              </a:lnSpc>
              <a:spcBef>
                <a:spcPts val="200"/>
              </a:spcBef>
            </a:pPr>
            <a:r>
              <a:rPr lang="en-GB" sz="1200" dirty="0"/>
              <a:t>No facility to interact with other members. A social media format would be better.</a:t>
            </a:r>
          </a:p>
          <a:p>
            <a:pPr fontAlgn="b">
              <a:lnSpc>
                <a:spcPct val="100000"/>
              </a:lnSpc>
              <a:spcBef>
                <a:spcPts val="200"/>
              </a:spcBef>
            </a:pPr>
            <a:r>
              <a:rPr lang="en-GB" sz="1200" dirty="0"/>
              <a:t>Restrictions placed on availability of traditional/historical lists isn't helpful.</a:t>
            </a:r>
          </a:p>
          <a:p>
            <a:pPr fontAlgn="b">
              <a:lnSpc>
                <a:spcPct val="100000"/>
              </a:lnSpc>
              <a:spcBef>
                <a:spcPts val="200"/>
              </a:spcBef>
            </a:pPr>
            <a:r>
              <a:rPr lang="en-GB" sz="1200" dirty="0"/>
              <a:t>The seemingly obsessive nature of hill height/col measurement is detracting from the seeming purpose of the database.</a:t>
            </a:r>
          </a:p>
          <a:p>
            <a:pPr fontAlgn="b">
              <a:lnSpc>
                <a:spcPct val="100000"/>
              </a:lnSpc>
              <a:spcBef>
                <a:spcPts val="200"/>
              </a:spcBef>
            </a:pPr>
            <a:r>
              <a:rPr lang="en-GB" sz="1200" dirty="0"/>
              <a:t>Changes to order of fields in csv make things difficult.</a:t>
            </a:r>
          </a:p>
          <a:p>
            <a:pPr fontAlgn="b">
              <a:lnSpc>
                <a:spcPct val="100000"/>
              </a:lnSpc>
              <a:spcBef>
                <a:spcPts val="200"/>
              </a:spcBef>
            </a:pPr>
            <a:r>
              <a:rPr lang="en-GB" sz="1200" dirty="0"/>
              <a:t>As a new hill walker I find it all a bit confusing. Site seems aimed at well established walkers.</a:t>
            </a:r>
            <a:endParaRPr lang="en-GB" sz="1200" i="1" dirty="0"/>
          </a:p>
          <a:p>
            <a:pPr marL="0" indent="0" fontAlgn="b">
              <a:lnSpc>
                <a:spcPct val="100000"/>
              </a:lnSpc>
              <a:spcBef>
                <a:spcPts val="200"/>
              </a:spcBef>
              <a:buNone/>
            </a:pPr>
            <a:endParaRPr lang="en-GB" sz="1200" i="1" dirty="0"/>
          </a:p>
          <a:p>
            <a:pPr marL="0" indent="0" fontAlgn="b">
              <a:lnSpc>
                <a:spcPct val="100000"/>
              </a:lnSpc>
              <a:spcBef>
                <a:spcPts val="200"/>
              </a:spcBef>
              <a:buNone/>
            </a:pPr>
            <a:r>
              <a:rPr lang="en-GB" sz="1200" i="1" dirty="0"/>
              <a:t>Includes a few general comments made at the end of the questionnaire </a:t>
            </a:r>
          </a:p>
          <a:p>
            <a:pPr marL="0" indent="0" fontAlgn="b">
              <a:lnSpc>
                <a:spcPct val="100000"/>
              </a:lnSpc>
              <a:spcBef>
                <a:spcPts val="200"/>
              </a:spcBef>
              <a:buNone/>
            </a:pPr>
            <a:r>
              <a:rPr lang="en-GB" sz="1200" i="1" dirty="0"/>
              <a:t>Comments more relevant to the question on new features and functionality have been moved to that page</a:t>
            </a:r>
          </a:p>
        </p:txBody>
      </p:sp>
      <p:sp>
        <p:nvSpPr>
          <p:cNvPr id="2" name="Slide Number Placeholder 1">
            <a:extLst>
              <a:ext uri="{FF2B5EF4-FFF2-40B4-BE49-F238E27FC236}">
                <a16:creationId xmlns:a16="http://schemas.microsoft.com/office/drawing/2014/main" id="{24E123DA-8BAC-4BC1-922C-EB344ADA64EC}"/>
              </a:ext>
            </a:extLst>
          </p:cNvPr>
          <p:cNvSpPr>
            <a:spLocks noGrp="1"/>
          </p:cNvSpPr>
          <p:nvPr>
            <p:ph type="sldNum" sz="quarter" idx="12"/>
          </p:nvPr>
        </p:nvSpPr>
        <p:spPr/>
        <p:txBody>
          <a:bodyPr/>
          <a:lstStyle/>
          <a:p>
            <a:fld id="{6D264387-2B3F-4E73-92C1-7EAE0F2177D4}" type="slidenum">
              <a:rPr lang="en-GB" smtClean="0"/>
              <a:t>8</a:t>
            </a:fld>
            <a:endParaRPr lang="en-GB" dirty="0"/>
          </a:p>
        </p:txBody>
      </p:sp>
    </p:spTree>
    <p:extLst>
      <p:ext uri="{BB962C8B-B14F-4D97-AF65-F5344CB8AC3E}">
        <p14:creationId xmlns:p14="http://schemas.microsoft.com/office/powerpoint/2010/main" val="3821541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5">
            <a:extLst>
              <a:ext uri="{FF2B5EF4-FFF2-40B4-BE49-F238E27FC236}">
                <a16:creationId xmlns:a16="http://schemas.microsoft.com/office/drawing/2014/main" id="{52464C47-D2AD-4EA7-8F8D-52D91B627A39}"/>
              </a:ext>
            </a:extLst>
          </p:cNvPr>
          <p:cNvGraphicFramePr>
            <a:graphicFrameLocks/>
          </p:cNvGraphicFramePr>
          <p:nvPr>
            <p:extLst>
              <p:ext uri="{D42A27DB-BD31-4B8C-83A1-F6EECF244321}">
                <p14:modId xmlns:p14="http://schemas.microsoft.com/office/powerpoint/2010/main" val="2150764662"/>
              </p:ext>
            </p:extLst>
          </p:nvPr>
        </p:nvGraphicFramePr>
        <p:xfrm>
          <a:off x="2933272" y="660109"/>
          <a:ext cx="6325456" cy="3467682"/>
        </p:xfrm>
        <a:graphic>
          <a:graphicData uri="http://schemas.openxmlformats.org/drawingml/2006/chart">
            <c:chart xmlns:c="http://schemas.openxmlformats.org/drawingml/2006/chart" xmlns:r="http://schemas.openxmlformats.org/officeDocument/2006/relationships" r:id="rId3"/>
          </a:graphicData>
        </a:graphic>
      </p:graphicFrame>
      <p:sp>
        <p:nvSpPr>
          <p:cNvPr id="11" name="Title 10">
            <a:extLst>
              <a:ext uri="{FF2B5EF4-FFF2-40B4-BE49-F238E27FC236}">
                <a16:creationId xmlns:a16="http://schemas.microsoft.com/office/drawing/2014/main" id="{2CAAB557-B5AE-43B2-B55F-E3E3E95C25DC}"/>
              </a:ext>
            </a:extLst>
          </p:cNvPr>
          <p:cNvSpPr>
            <a:spLocks noGrp="1"/>
          </p:cNvSpPr>
          <p:nvPr>
            <p:ph type="title"/>
          </p:nvPr>
        </p:nvSpPr>
        <p:spPr>
          <a:xfrm>
            <a:off x="838200" y="85111"/>
            <a:ext cx="10515600" cy="628788"/>
          </a:xfrm>
        </p:spPr>
        <p:txBody>
          <a:bodyPr>
            <a:normAutofit/>
          </a:bodyPr>
          <a:lstStyle/>
          <a:p>
            <a:pPr algn="ctr"/>
            <a:r>
              <a:rPr lang="en-GB" sz="3200" dirty="0">
                <a:latin typeface="+mn-lt"/>
              </a:rPr>
              <a:t>Functional uses</a:t>
            </a:r>
          </a:p>
        </p:txBody>
      </p:sp>
      <p:graphicFrame>
        <p:nvGraphicFramePr>
          <p:cNvPr id="5" name="Content Placeholder 5">
            <a:extLst>
              <a:ext uri="{FF2B5EF4-FFF2-40B4-BE49-F238E27FC236}">
                <a16:creationId xmlns:a16="http://schemas.microsoft.com/office/drawing/2014/main" id="{040EB4E3-1FCC-45DC-969A-D76286992FF5}"/>
              </a:ext>
            </a:extLst>
          </p:cNvPr>
          <p:cNvGraphicFramePr>
            <a:graphicFrameLocks/>
          </p:cNvGraphicFramePr>
          <p:nvPr>
            <p:extLst>
              <p:ext uri="{D42A27DB-BD31-4B8C-83A1-F6EECF244321}">
                <p14:modId xmlns:p14="http://schemas.microsoft.com/office/powerpoint/2010/main" val="3997133767"/>
              </p:ext>
            </p:extLst>
          </p:nvPr>
        </p:nvGraphicFramePr>
        <p:xfrm>
          <a:off x="2933272" y="4519178"/>
          <a:ext cx="6325456" cy="2065105"/>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a:extLst>
              <a:ext uri="{FF2B5EF4-FFF2-40B4-BE49-F238E27FC236}">
                <a16:creationId xmlns:a16="http://schemas.microsoft.com/office/drawing/2014/main" id="{BEC479AD-F132-4CC5-80F1-57E2998C21CF}"/>
              </a:ext>
            </a:extLst>
          </p:cNvPr>
          <p:cNvSpPr txBox="1"/>
          <p:nvPr/>
        </p:nvSpPr>
        <p:spPr>
          <a:xfrm>
            <a:off x="4283725" y="4127791"/>
            <a:ext cx="5034338" cy="261610"/>
          </a:xfrm>
          <a:prstGeom prst="rect">
            <a:avLst/>
          </a:prstGeom>
          <a:noFill/>
        </p:spPr>
        <p:txBody>
          <a:bodyPr wrap="square" rtlCol="0">
            <a:spAutoFit/>
          </a:bodyPr>
          <a:lstStyle/>
          <a:p>
            <a:r>
              <a:rPr lang="en-GB" sz="1100" dirty="0"/>
              <a:t>* publications (2); other research; looking at photos to see if I want to climb the peak</a:t>
            </a:r>
          </a:p>
        </p:txBody>
      </p:sp>
      <p:sp>
        <p:nvSpPr>
          <p:cNvPr id="3" name="Slide Number Placeholder 2">
            <a:extLst>
              <a:ext uri="{FF2B5EF4-FFF2-40B4-BE49-F238E27FC236}">
                <a16:creationId xmlns:a16="http://schemas.microsoft.com/office/drawing/2014/main" id="{8220EE4B-1379-42A2-9B4D-1596F618F6A4}"/>
              </a:ext>
            </a:extLst>
          </p:cNvPr>
          <p:cNvSpPr>
            <a:spLocks noGrp="1"/>
          </p:cNvSpPr>
          <p:nvPr>
            <p:ph type="sldNum" sz="quarter" idx="12"/>
          </p:nvPr>
        </p:nvSpPr>
        <p:spPr/>
        <p:txBody>
          <a:bodyPr/>
          <a:lstStyle/>
          <a:p>
            <a:fld id="{6D264387-2B3F-4E73-92C1-7EAE0F2177D4}" type="slidenum">
              <a:rPr lang="en-GB" smtClean="0"/>
              <a:t>9</a:t>
            </a:fld>
            <a:endParaRPr lang="en-GB" dirty="0"/>
          </a:p>
        </p:txBody>
      </p:sp>
    </p:spTree>
    <p:extLst>
      <p:ext uri="{BB962C8B-B14F-4D97-AF65-F5344CB8AC3E}">
        <p14:creationId xmlns:p14="http://schemas.microsoft.com/office/powerpoint/2010/main" val="35839823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11251</TotalTime>
  <Words>8936</Words>
  <Application>Microsoft Office PowerPoint</Application>
  <PresentationFormat>Widescreen</PresentationFormat>
  <Paragraphs>632</Paragraphs>
  <Slides>51</Slides>
  <Notes>47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Calibri</vt:lpstr>
      <vt:lpstr>Trebuchet MS</vt:lpstr>
      <vt:lpstr>Wingdings</vt:lpstr>
      <vt:lpstr>Office Theme</vt:lpstr>
      <vt:lpstr>DoBIH User Survey 2018</vt:lpstr>
      <vt:lpstr>The sample</vt:lpstr>
      <vt:lpstr>Key findings</vt:lpstr>
      <vt:lpstr>Usage of online and offline formats</vt:lpstr>
      <vt:lpstr>Offline formats</vt:lpstr>
      <vt:lpstr>Frequency and satisfaction</vt:lpstr>
      <vt:lpstr>Satisfaction: general comments (1)</vt:lpstr>
      <vt:lpstr>Satisfaction: general comments (2)</vt:lpstr>
      <vt:lpstr>Functional uses</vt:lpstr>
      <vt:lpstr>Use of website resources</vt:lpstr>
      <vt:lpstr>Data</vt:lpstr>
      <vt:lpstr>GPS contributors</vt:lpstr>
      <vt:lpstr>Use of third party resources</vt:lpstr>
      <vt:lpstr> Interest in hill lists (1) Please indicate your interest in each of these 32 lists offered by the DoBIH. They default to ‘no interest’. Include lists you have intentionally completed in ‘bagging interest’, e.g. if you have completed the Nuttalls, tick Hewitts in the first column only if that matters to you.</vt:lpstr>
      <vt:lpstr> Interest in hill lists (2)</vt:lpstr>
      <vt:lpstr>Interest in hill lists (3)</vt:lpstr>
      <vt:lpstr>Interest in hill lists (4)</vt:lpstr>
      <vt:lpstr>New lists Are there any hill lists that you would like added to the database?</vt:lpstr>
      <vt:lpstr>New lists</vt:lpstr>
      <vt:lpstr>New features (1) Please state any new data fields or functionality you would like to see. Give the database format if relevant, i.e. Hill Bagging, Access, Excel/csv</vt:lpstr>
      <vt:lpstr>New features (2)</vt:lpstr>
      <vt:lpstr>New features (3)</vt:lpstr>
      <vt:lpstr>New features (4)</vt:lpstr>
      <vt:lpstr>New features (5)</vt:lpstr>
      <vt:lpstr>New features (6)</vt:lpstr>
      <vt:lpstr>Opinion on hill lists (Q1-8)</vt:lpstr>
      <vt:lpstr>Opinion on hill lists (Q9-16)</vt:lpstr>
      <vt:lpstr>Opinion on hill lists (Q17-24)</vt:lpstr>
      <vt:lpstr>Opinion on hill lists (Q25-32)</vt:lpstr>
      <vt:lpstr>Segmentation</vt:lpstr>
      <vt:lpstr>PowerPoint Presentation</vt:lpstr>
      <vt:lpstr>PowerPoint Presentation</vt:lpstr>
      <vt:lpstr>Segment 1 (39%) mainstream users</vt:lpstr>
      <vt:lpstr>Segment 1 (39%)</vt:lpstr>
      <vt:lpstr>Segment 1 – bagging interest</vt:lpstr>
      <vt:lpstr>Segment 2 (23%) scientists</vt:lpstr>
      <vt:lpstr>Segment 2 (23%)</vt:lpstr>
      <vt:lpstr>Segment 2 – bagging interest</vt:lpstr>
      <vt:lpstr>Segment 3 (19%) enthusiastic baggers</vt:lpstr>
      <vt:lpstr>Segment 3 (19%)</vt:lpstr>
      <vt:lpstr>Segment 3 – bagging interest</vt:lpstr>
      <vt:lpstr>Segment 4 (15%) minimalists</vt:lpstr>
      <vt:lpstr>Segment 4 (15%)</vt:lpstr>
      <vt:lpstr>Segment 4 – bagging interest</vt:lpstr>
      <vt:lpstr>Segment 5 (4%) bag anything</vt:lpstr>
      <vt:lpstr>Segment 5 (4%)</vt:lpstr>
      <vt:lpstr>Segment 5 – bagging interest</vt:lpstr>
      <vt:lpstr>Closing comments (1)</vt:lpstr>
      <vt:lpstr>Closing comments (2)</vt:lpstr>
      <vt:lpstr>Closing comments (3)</vt:lpstr>
      <vt:lpstr>Acknowledgments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DoBIH User Survey 2018</dc:title>
  <dc:creator>Chris Crocker</dc:creator>
  <cp:lastModifiedBy>Chris Crocker</cp:lastModifiedBy>
  <cp:revision>53</cp:revision>
  <dcterms:created xsi:type="dcterms:W3CDTF">2019-02-07T18:29:36Z</dcterms:created>
  <dcterms:modified xsi:type="dcterms:W3CDTF">2019-02-25T13:55:04Z</dcterms:modified>
  <cp:contentStatus/>
</cp:coreProperties>
</file>